
<file path=[Content_Types].xml><?xml version="1.0" encoding="utf-8"?>
<Types xmlns="http://schemas.openxmlformats.org/package/2006/content-types">
  <Override PartName="/ppt/tags/tag1.xml" ContentType="application/vnd.openxmlformats-officedocument.presentationml.tags+xml"/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ppt/tags/tag2.xml" ContentType="application/vnd.openxmlformats-officedocument.presentationml.tag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revisionInfo.xml" ContentType="application/vnd.ms-powerpoint.revisioninfo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notesSlides/notesSlide2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60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extLst>
    <p:ext uri="{E76CE94A-603C-4142-B9EB-6D1370010A27}">
      <p14:discardImageEditData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0"/>
    </p:ext>
    <p:ext uri="{D31A062A-798A-4329-ABDD-BBA856620510}">
      <p14:defaultImageDpi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2767"/>
    </p:ext>
    <p:ext uri="{FD5EFAAD-0ECE-453E-9831-46B23BE46B34}">
      <p15:chartTrackingRefBased xmlns="" xmlns:a="http://schemas.openxmlformats.org/drawingml/2006/main" xmlns:r="http://schemas.openxmlformats.org/officeDocument/2006/relationships" xmlns:p="http://schemas.openxmlformats.org/presentationml/2006/main" xmlns:p15="http://schemas.microsoft.com/office/powerpoint/2012/main" xmlns:mv="urn:schemas-microsoft-com:mac:vml" xmlns:mc="http://schemas.openxmlformats.org/markup-compatibility/2006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-128" y="-2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97C546-2046-4406-ADE7-3E3ED2066AEC}" type="datetimeFigureOut">
              <a:rPr lang="en-US" smtClean="0"/>
              <a:pPr/>
              <a:t>10/3/17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531B60-4623-4D1B-8FAB-AE4654FA6E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0059138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531B60-4623-4D1B-8FAB-AE4654FA6E2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7468523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73CD4653-6091-4885-B9B6-36FB87E5D74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393C2B8-8980-4F6C-94B1-7A613610CBBA}" type="slidenum">
              <a:rPr lang="en-US" altLang="en-US" smtClean="0"/>
              <a:pPr>
                <a:spcBef>
                  <a:spcPct val="0"/>
                </a:spcBef>
              </a:pPr>
              <a:t>5</a:t>
            </a:fld>
            <a:endParaRPr lang="en-US" altLang="en-US"/>
          </a:p>
        </p:txBody>
      </p:sp>
      <p:sp>
        <p:nvSpPr>
          <p:cNvPr id="45059" name="Rectangle 2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1AF68E0D-4F8D-4A97-950B-E4DFD80E489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6" tIns="44449" rIns="90486" bIns="44449"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45060" name="Rectangle 3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FFD9DE09-3CE4-452D-B11B-B5323332F70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072188" cy="3416300"/>
          </a:xfrm>
          <a:ln w="12700" cap="flat">
            <a:solidFill>
              <a:schemeClr val="tx1"/>
            </a:solidFill>
          </a:ln>
        </p:spPr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9738291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21ABF-FA6E-41AE-ABAD-2FCF1C66DBA6}" type="datetimeFigureOut">
              <a:rPr lang="en-US" smtClean="0"/>
              <a:pPr/>
              <a:t>10/3/17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29D5FC69-B435-46FE-9669-D9DEEC60736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0364538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21ABF-FA6E-41AE-ABAD-2FCF1C66DBA6}" type="datetimeFigureOut">
              <a:rPr lang="en-US" smtClean="0"/>
              <a:pPr/>
              <a:t>10/3/17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5FC69-B435-46FE-9669-D9DEEC60736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786660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21ABF-FA6E-41AE-ABAD-2FCF1C66DBA6}" type="datetimeFigureOut">
              <a:rPr lang="en-US" smtClean="0"/>
              <a:pPr/>
              <a:t>10/3/17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5FC69-B435-46FE-9669-D9DEEC60736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825545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21ABF-FA6E-41AE-ABAD-2FCF1C66DBA6}" type="datetimeFigureOut">
              <a:rPr lang="en-US" smtClean="0"/>
              <a:pPr/>
              <a:t>10/3/17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5FC69-B435-46FE-9669-D9DEEC60736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2197185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21ABF-FA6E-41AE-ABAD-2FCF1C66DBA6}" type="datetimeFigureOut">
              <a:rPr lang="en-US" smtClean="0"/>
              <a:pPr/>
              <a:t>10/3/17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5FC69-B435-46FE-9669-D9DEEC60736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265128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21ABF-FA6E-41AE-ABAD-2FCF1C66DBA6}" type="datetimeFigureOut">
              <a:rPr lang="en-US" smtClean="0"/>
              <a:pPr/>
              <a:t>10/3/17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5FC69-B435-46FE-9669-D9DEEC60736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4131198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21ABF-FA6E-41AE-ABAD-2FCF1C66DBA6}" type="datetimeFigureOut">
              <a:rPr lang="en-US" smtClean="0"/>
              <a:pPr/>
              <a:t>10/3/17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5FC69-B435-46FE-9669-D9DEEC60736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866221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21ABF-FA6E-41AE-ABAD-2FCF1C66DBA6}" type="datetimeFigureOut">
              <a:rPr lang="en-US" smtClean="0"/>
              <a:pPr/>
              <a:t>10/3/17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5FC69-B435-46FE-9669-D9DEEC60736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8845839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21ABF-FA6E-41AE-ABAD-2FCF1C66DBA6}" type="datetimeFigureOut">
              <a:rPr lang="en-US" smtClean="0"/>
              <a:pPr/>
              <a:t>10/3/17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5FC69-B435-46FE-9669-D9DEEC6073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704978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21ABF-FA6E-41AE-ABAD-2FCF1C66DBA6}" type="datetimeFigureOut">
              <a:rPr lang="en-US" smtClean="0"/>
              <a:pPr/>
              <a:t>10/3/17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5FC69-B435-46FE-9669-D9DEEC60736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4465059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DC121ABF-FA6E-41AE-ABAD-2FCF1C66DBA6}" type="datetimeFigureOut">
              <a:rPr lang="en-US" smtClean="0"/>
              <a:pPr/>
              <a:t>10/3/17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5FC69-B435-46FE-9669-D9DEEC60736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7244939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121ABF-FA6E-41AE-ABAD-2FCF1C66DBA6}" type="datetimeFigureOut">
              <a:rPr lang="en-US" smtClean="0"/>
              <a:pPr/>
              <a:t>10/3/17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29D5FC69-B435-46FE-9669-D9DEEC60736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530440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image" Target="../media/image2.jpeg"/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image" Target="../media/image4.png"/><Relationship Id="rId1" Type="http://schemas.openxmlformats.org/officeDocument/2006/relationships/tags" Target="../tags/tag2.x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A1519767-FFAB-467D-8E1E-5C38BCA27D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17779" y="818064"/>
            <a:ext cx="8637073" cy="2541431"/>
          </a:xfrm>
        </p:spPr>
        <p:txBody>
          <a:bodyPr>
            <a:normAutofit/>
          </a:bodyPr>
          <a:lstStyle/>
          <a:p>
            <a:pPr algn="ctr"/>
            <a:r>
              <a:rPr lang="en-US" sz="8800" b="1" dirty="0"/>
              <a:t>The Gilded Age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2C829EA2-CD7C-421F-A781-33D3A4F3E67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pPr algn="ctr"/>
            <a:r>
              <a:rPr lang="en-US" sz="6000" b="1" dirty="0"/>
              <a:t>The West: Part 1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937845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CC60FF2A-B72A-4FB9-BAA8-EA71569D98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91" y="0"/>
            <a:ext cx="9840909" cy="838200"/>
          </a:xfrm>
          <a:solidFill>
            <a:schemeClr val="bg1"/>
          </a:solidFill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en-US" altLang="en-US" sz="4000" dirty="0"/>
              <a:t>USA in the Gilded Age: 1870-1900</a:t>
            </a:r>
          </a:p>
        </p:txBody>
      </p:sp>
      <p:sp>
        <p:nvSpPr>
          <p:cNvPr id="38915" name="Rectangle 3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C3B45385-DC6E-43E7-9980-AE1242D2F1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93229" y="1984202"/>
            <a:ext cx="2743200" cy="402246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altLang="en-US" sz="2800" b="1" u="sng" dirty="0"/>
              <a:t>The West:</a:t>
            </a:r>
          </a:p>
          <a:p>
            <a:r>
              <a:rPr lang="en-US" altLang="en-US" sz="2800" b="1" dirty="0"/>
              <a:t>Farmers began to organize to address their economic problems, giving birth to the Populist movement.</a:t>
            </a:r>
          </a:p>
          <a:p>
            <a:pPr marL="0" indent="0">
              <a:buNone/>
            </a:pPr>
            <a:endParaRPr lang="en-US" altLang="en-US" sz="2800" dirty="0"/>
          </a:p>
          <a:p>
            <a:endParaRPr lang="en-US" altLang="en-US" sz="2800" dirty="0"/>
          </a:p>
        </p:txBody>
      </p:sp>
      <p:pic>
        <p:nvPicPr>
          <p:cNvPr id="38916" name="Picture 4" descr="USA_Territorial_Growth_1870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238666C3-C95E-4F96-8F5A-AB6639D258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l="35722" t="4828" r="5589" b="3819"/>
          <a:stretch>
            <a:fillRect/>
          </a:stretch>
        </p:blipFill>
        <p:spPr bwMode="auto">
          <a:xfrm>
            <a:off x="3736428" y="838201"/>
            <a:ext cx="8455572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7941" name="AutoShape 5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8546516E-E475-4335-81B3-CBBD710F4F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4800" y="2438400"/>
            <a:ext cx="2590800" cy="4191000"/>
          </a:xfrm>
          <a:prstGeom prst="wedgeRectCallout">
            <a:avLst>
              <a:gd name="adj1" fmla="val -165319"/>
              <a:gd name="adj2" fmla="val -24773"/>
            </a:avLst>
          </a:prstGeom>
          <a:solidFill>
            <a:srgbClr val="FFFF99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>
              <a:lnSpc>
                <a:spcPct val="80000"/>
              </a:lnSpc>
              <a:spcBef>
                <a:spcPct val="10000"/>
              </a:spcBef>
              <a:defRPr/>
            </a:pPr>
            <a:r>
              <a:rPr lang="en-US" sz="2800" b="1" u="sng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The West</a:t>
            </a:r>
            <a:r>
              <a:rPr lang="en-US" sz="2800" b="1" dirty="0">
                <a:latin typeface="Times New Roman" pitchFamily="18" charset="0"/>
              </a:rPr>
              <a:t>:</a:t>
            </a:r>
          </a:p>
          <a:p>
            <a:pPr algn="ctr">
              <a:lnSpc>
                <a:spcPct val="80000"/>
              </a:lnSpc>
              <a:spcBef>
                <a:spcPct val="10000"/>
              </a:spcBef>
              <a:defRPr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Farmers, ranchers, &amp; miners closed the last of the frontier.</a:t>
            </a:r>
          </a:p>
          <a:p>
            <a:pPr algn="ctr">
              <a:lnSpc>
                <a:spcPct val="80000"/>
              </a:lnSpc>
              <a:spcBef>
                <a:spcPct val="10000"/>
              </a:spcBef>
              <a:defRPr/>
            </a:pP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80000"/>
              </a:lnSpc>
              <a:spcBef>
                <a:spcPct val="10000"/>
              </a:spcBef>
              <a:defRPr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Settlers pushed west with renewed vigor, sparking conflict with Native American groups.</a:t>
            </a:r>
          </a:p>
          <a:p>
            <a:pPr algn="ctr">
              <a:lnSpc>
                <a:spcPct val="80000"/>
              </a:lnSpc>
              <a:spcBef>
                <a:spcPct val="10000"/>
              </a:spcBef>
              <a:defRPr/>
            </a:pPr>
            <a:endParaRPr lang="en-US" sz="2800" dirty="0">
              <a:latin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929765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79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79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7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94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AAD04318-3B1D-4483-B876-B87268C2F3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Native Americans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9996BA3B-2757-47F6-85BF-4AD84B3F01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3675620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In 1834 (after the Indian Removal Act), the entire Great Plains had been designated as one large Native American reservation. In 1851, the federal government created the first </a:t>
            </a:r>
            <a:r>
              <a:rPr lang="en-US" b="1" dirty="0">
                <a:solidFill>
                  <a:srgbClr val="660066"/>
                </a:solidFill>
              </a:rPr>
              <a:t>Indian Appropriations Act</a:t>
            </a:r>
            <a:r>
              <a:rPr lang="en-US" dirty="0">
                <a:solidFill>
                  <a:srgbClr val="660066"/>
                </a:solidFill>
              </a:rPr>
              <a:t>, </a:t>
            </a:r>
            <a:r>
              <a:rPr lang="en-US" dirty="0"/>
              <a:t>and began to subdivide the land among various Native </a:t>
            </a:r>
            <a:r>
              <a:rPr lang="en-US" dirty="0" smtClean="0"/>
              <a:t>groups, creating the first </a:t>
            </a:r>
            <a:r>
              <a:rPr lang="en-US" b="1" dirty="0" smtClean="0">
                <a:solidFill>
                  <a:srgbClr val="660066"/>
                </a:solidFill>
              </a:rPr>
              <a:t>Reservations</a:t>
            </a:r>
            <a:r>
              <a:rPr lang="en-US" dirty="0" smtClean="0"/>
              <a:t> </a:t>
            </a:r>
            <a:r>
              <a:rPr lang="en-US" dirty="0"/>
              <a:t>(most continued to hunt and forage on their traditional lands bringing them into conflict with those pushing westward)</a:t>
            </a:r>
          </a:p>
          <a:p>
            <a:r>
              <a:rPr lang="en-US" b="1" dirty="0">
                <a:solidFill>
                  <a:srgbClr val="660066"/>
                </a:solidFill>
              </a:rPr>
              <a:t>The push westward largely disrupted the lives of Great Plains peoples (Sioux, Cheyenne and Arapahoe)</a:t>
            </a:r>
          </a:p>
          <a:p>
            <a:r>
              <a:rPr lang="en-US" dirty="0"/>
              <a:t>Farmers, ranchers, miners, cattle drovers and the railroads began to encroach increasingly on Native land</a:t>
            </a:r>
          </a:p>
          <a:p>
            <a:r>
              <a:rPr lang="en-US" dirty="0"/>
              <a:t>Settlers and Native Americans lived vastly different lives with different cultures; coexistence was bound to be complicated. </a:t>
            </a:r>
            <a:r>
              <a:rPr lang="en-US" b="1" dirty="0">
                <a:solidFill>
                  <a:srgbClr val="660066"/>
                </a:solidFill>
              </a:rPr>
              <a:t>The government supported a policy of Native assimilation or “Americanization”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2714155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92C4FD72-D167-408A-9D74-4B78A11CEF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/>
              <a:t>The Policy of Assimilation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06CECEDB-BFF7-462F-9DE1-2EB4F8AD99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1435" y="1847177"/>
            <a:ext cx="8794006" cy="4184439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1050" b="1" dirty="0">
                <a:solidFill>
                  <a:srgbClr val="660066"/>
                </a:solidFill>
              </a:rPr>
              <a:t>Indian Appropriations </a:t>
            </a:r>
            <a:r>
              <a:rPr lang="en-US" sz="1050" b="1" dirty="0" smtClean="0">
                <a:solidFill>
                  <a:srgbClr val="660066"/>
                </a:solidFill>
              </a:rPr>
              <a:t>Acts – part of a concerted government effort to open up Native American land.</a:t>
            </a:r>
          </a:p>
          <a:p>
            <a:pPr lvl="1">
              <a:defRPr/>
            </a:pPr>
            <a:r>
              <a:rPr lang="en-US" sz="1050" b="1" dirty="0"/>
              <a:t>1871 – Made Native Americans wards of the state (not sovereign nation and not citizens). Government believed it would now be easier to take their land; now they were no longer recognized as independent nations (invalidating their treaties with the government).</a:t>
            </a:r>
          </a:p>
          <a:p>
            <a:pPr lvl="1">
              <a:defRPr/>
            </a:pPr>
            <a:r>
              <a:rPr lang="en-US" sz="1050" b="1" dirty="0"/>
              <a:t>1885 – Allowed Native Americans to sell land they claimed as their own to settlers directly (didn’t work, most refused to sell).</a:t>
            </a:r>
          </a:p>
          <a:p>
            <a:pPr>
              <a:defRPr/>
            </a:pPr>
            <a:r>
              <a:rPr lang="en-US" sz="1050" b="1" dirty="0">
                <a:solidFill>
                  <a:srgbClr val="660066"/>
                </a:solidFill>
              </a:rPr>
              <a:t>Dawes Act (1887):</a:t>
            </a:r>
          </a:p>
          <a:p>
            <a:pPr lvl="1">
              <a:defRPr/>
            </a:pPr>
            <a:r>
              <a:rPr lang="en-US" sz="1050" b="1" dirty="0"/>
              <a:t>Also known as the “General Allotment Act”</a:t>
            </a:r>
          </a:p>
          <a:p>
            <a:pPr lvl="1">
              <a:defRPr/>
            </a:pPr>
            <a:r>
              <a:rPr lang="en-US" sz="1050" b="1" dirty="0"/>
              <a:t>Divided up traditional tribal lands into individual “allotments”, with 160 acres of land going to each individual male head of household, and 80 acres to each unmarried adult</a:t>
            </a:r>
          </a:p>
          <a:p>
            <a:pPr lvl="1">
              <a:defRPr/>
            </a:pPr>
            <a:r>
              <a:rPr lang="en-US" sz="1050" b="1" dirty="0"/>
              <a:t>The government was supposed to sell the remainder to settlers and transfer the money to the Native Americans</a:t>
            </a:r>
          </a:p>
          <a:p>
            <a:pPr lvl="1">
              <a:defRPr/>
            </a:pPr>
            <a:r>
              <a:rPr lang="en-US" sz="1050" b="1" dirty="0"/>
              <a:t>However, by 1932, speculators, companies and settlers had taken about two-thirds of the territory originally designated for Native Americans, who received no money from the sale of these lands</a:t>
            </a:r>
          </a:p>
          <a:p>
            <a:pPr>
              <a:defRPr/>
            </a:pPr>
            <a:r>
              <a:rPr lang="en-US" sz="1050" b="1" dirty="0">
                <a:solidFill>
                  <a:srgbClr val="660066"/>
                </a:solidFill>
              </a:rPr>
              <a:t>Effects:</a:t>
            </a:r>
          </a:p>
          <a:p>
            <a:pPr lvl="1">
              <a:defRPr/>
            </a:pPr>
            <a:r>
              <a:rPr lang="en-US" sz="1050" b="1" dirty="0"/>
              <a:t>Dispossessed Native Americans of their lands without any compensation</a:t>
            </a:r>
          </a:p>
          <a:p>
            <a:pPr lvl="1">
              <a:defRPr/>
            </a:pPr>
            <a:r>
              <a:rPr lang="en-US" sz="1050" b="1" dirty="0"/>
              <a:t>Destroyed the tradition of “communal property”, a staple of the Native American way of life</a:t>
            </a:r>
          </a:p>
          <a:p>
            <a:pPr lvl="1">
              <a:defRPr/>
            </a:pPr>
            <a:r>
              <a:rPr lang="en-US" sz="1050" b="1" dirty="0"/>
              <a:t>Broke up communities themselves by essentially dismantling reservations, weakening cultural and kinship bonds in the process</a:t>
            </a:r>
          </a:p>
          <a:p>
            <a:pPr>
              <a:buFont typeface="Courier New" panose="02070309020205020404" pitchFamily="49" charset="0"/>
              <a:buChar char="o"/>
              <a:defRPr/>
            </a:pPr>
            <a:endParaRPr lang="en-US" sz="1500" dirty="0"/>
          </a:p>
        </p:txBody>
      </p:sp>
      <p:pic>
        <p:nvPicPr>
          <p:cNvPr id="2" name="Picture 1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E208957B-D04A-4784-9ACD-18AF97277F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5441" y="2137792"/>
            <a:ext cx="2829559" cy="3609786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7784054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CDA10467-0EA6-4E44-B0E9-A5BED6CF63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40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2"/>
              </a:buClr>
              <a:buFont typeface="Wingdings 2" panose="05020102010507070707" pitchFamily="18" charset="2"/>
              <a:buChar char=""/>
              <a:defRPr sz="40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40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40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40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40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40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40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40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44035" name="Rectangle 3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485DF82C-9FD2-43B4-9255-A1ECF89B80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40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2"/>
              </a:buClr>
              <a:buFont typeface="Wingdings 2" panose="05020102010507070707" pitchFamily="18" charset="2"/>
              <a:buChar char=""/>
              <a:defRPr sz="40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40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40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40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40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40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40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40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44036" name="Rectangle 4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60570A10-E8D6-4C00-8415-7E0638967A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6248" y="899429"/>
            <a:ext cx="9144000" cy="838200"/>
          </a:xfrm>
        </p:spPr>
        <p:txBody>
          <a:bodyPr vert="horz" lIns="90488" tIns="44450" rIns="90488" bIns="44450" rtlCol="0" anchor="t">
            <a:normAutofit/>
          </a:bodyPr>
          <a:lstStyle/>
          <a:p>
            <a:pPr algn="ctr"/>
            <a:r>
              <a:rPr lang="en-US" altLang="en-US" dirty="0"/>
              <a:t>Government supports settlement</a:t>
            </a:r>
          </a:p>
        </p:txBody>
      </p:sp>
      <p:sp>
        <p:nvSpPr>
          <p:cNvPr id="192517" name="Rectangle 5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142ACFFF-E845-45B6-B899-CFFD641657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0" y="1954924"/>
            <a:ext cx="3276600" cy="4130566"/>
          </a:xfrm>
        </p:spPr>
        <p:txBody>
          <a:bodyPr vert="horz" lIns="90488" tIns="44450" rIns="90488" bIns="44450" rtlCol="0" anchor="t">
            <a:normAutofit fontScale="77500" lnSpcReduction="20000"/>
          </a:bodyPr>
          <a:lstStyle/>
          <a:p>
            <a:pPr>
              <a:lnSpc>
                <a:spcPct val="90000"/>
              </a:lnSpc>
              <a:spcBef>
                <a:spcPct val="15000"/>
              </a:spcBef>
              <a:defRPr/>
            </a:pPr>
            <a:r>
              <a:rPr lang="en-US" sz="3600" dirty="0"/>
              <a:t>In 1862, the U.S. government created the </a:t>
            </a:r>
            <a:r>
              <a:rPr lang="en-US" sz="3600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Homestead Act</a:t>
            </a:r>
            <a:r>
              <a:rPr lang="en-US" sz="3600" dirty="0"/>
              <a:t> which encouraged farmers to settle in the West by offering 160 acres of land to families who committed to living there for at least 5 years.</a:t>
            </a:r>
          </a:p>
        </p:txBody>
      </p:sp>
      <p:pic>
        <p:nvPicPr>
          <p:cNvPr id="44038" name="Picture 6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8C5756D9-D0DC-4B04-AD8D-03630619E0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4910959" y="2134394"/>
            <a:ext cx="7162800" cy="332047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sp>
        <p:nvSpPr>
          <p:cNvPr id="44039" name="Text Box 7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BDE099AC-920F-4D7D-BDB4-8671EFB0F8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2134394"/>
            <a:ext cx="3962400" cy="535531"/>
          </a:xfrm>
          <a:prstGeom prst="rect">
            <a:avLst/>
          </a:prstGeom>
          <a:solidFill>
            <a:srgbClr val="CCFF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40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2"/>
              </a:buClr>
              <a:buFont typeface="Wingdings 2" panose="05020102010507070707" pitchFamily="18" charset="2"/>
              <a:buChar char=""/>
              <a:defRPr sz="40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40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40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40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40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40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40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40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600" dirty="0">
                <a:latin typeface="Times New Roman" panose="02020603050405020304" pitchFamily="18" charset="0"/>
              </a:rPr>
              <a:t>A pioneer sod house</a:t>
            </a:r>
          </a:p>
        </p:txBody>
      </p:sp>
    </p:spTree>
    <p:custDataLst>
      <p:tags r:id="rId1"/>
    </p:custDataLst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284280753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D5B81AB9-987C-4C16-B960-1853034182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“Go west,  young man!”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4FE3ABA0-197F-4AF4-80A2-CA411A6D61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1853755"/>
            <a:ext cx="9603275" cy="4578576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/>
              <a:t>Between 1862 and 1900, about </a:t>
            </a:r>
            <a:r>
              <a:rPr lang="en-US" b="1" dirty="0">
                <a:solidFill>
                  <a:srgbClr val="660066"/>
                </a:solidFill>
              </a:rPr>
              <a:t>600,000 families responded to the opportunity offered by the HOMESTEAD ACT. </a:t>
            </a:r>
          </a:p>
          <a:p>
            <a:r>
              <a:rPr lang="en-US" b="1" dirty="0">
                <a:solidFill>
                  <a:srgbClr val="660066"/>
                </a:solidFill>
              </a:rPr>
              <a:t>The West was very diverse</a:t>
            </a:r>
            <a:r>
              <a:rPr lang="en-US" b="1" dirty="0"/>
              <a:t>. By 1900, between 40% and 50% of settlers were foreign-born (mostly Irish, </a:t>
            </a:r>
            <a:r>
              <a:rPr lang="en-US" b="1" dirty="0" smtClean="0"/>
              <a:t>German, Mexican, Chinese) </a:t>
            </a:r>
            <a:r>
              <a:rPr lang="en-US" b="1" dirty="0"/>
              <a:t>and western residents included approximately 40,000 EXODUSTERS (black Southerners who left the post-Reconstruction South for Kansas, and later, for the West)</a:t>
            </a:r>
          </a:p>
          <a:p>
            <a:r>
              <a:rPr lang="en-US" b="1" dirty="0">
                <a:solidFill>
                  <a:srgbClr val="660066"/>
                </a:solidFill>
              </a:rPr>
              <a:t>Settlers/farmers, however, faced similar issues that Native Americans did: competition with speculators, companies </a:t>
            </a:r>
            <a:r>
              <a:rPr lang="en-US" b="1" dirty="0"/>
              <a:t>meant that ultimately, only 10% of the land was actually settled by the families for whom it was intended. Additionally, not all plots were of equal value or quality</a:t>
            </a:r>
          </a:p>
          <a:p>
            <a:r>
              <a:rPr lang="en-US" b="1" dirty="0">
                <a:solidFill>
                  <a:srgbClr val="660066"/>
                </a:solidFill>
              </a:rPr>
              <a:t>1889 – Government strengthened the Homestead Act to try to encourage more family settlement</a:t>
            </a:r>
            <a:r>
              <a:rPr lang="en-US" b="1" dirty="0">
                <a:solidFill>
                  <a:srgbClr val="00B050"/>
                </a:solidFill>
              </a:rPr>
              <a:t> </a:t>
            </a:r>
            <a:r>
              <a:rPr lang="en-US" b="1" dirty="0"/>
              <a:t>(relaxed restrictions on “sooners”, opened up 2 million acres in Oklahoma territory for settlement). Unfortunately, this land was taken from Native Americans in the Indian Appropriations Act.</a:t>
            </a:r>
          </a:p>
          <a:p>
            <a:r>
              <a:rPr lang="en-US" b="1" dirty="0">
                <a:solidFill>
                  <a:srgbClr val="660066"/>
                </a:solidFill>
              </a:rPr>
              <a:t>Oklahoma Land Rush of 1889: </a:t>
            </a:r>
            <a:r>
              <a:rPr lang="en-US" b="1" dirty="0" smtClean="0">
                <a:solidFill>
                  <a:srgbClr val="660066"/>
                </a:solidFill>
              </a:rPr>
              <a:t> </a:t>
            </a:r>
            <a:r>
              <a:rPr lang="en-US" b="1" dirty="0" smtClean="0">
                <a:solidFill>
                  <a:schemeClr val="accent1"/>
                </a:solidFill>
              </a:rPr>
              <a:t>https://</a:t>
            </a:r>
            <a:r>
              <a:rPr lang="en-US" b="1" dirty="0" err="1" smtClean="0">
                <a:solidFill>
                  <a:schemeClr val="accent1"/>
                </a:solidFill>
              </a:rPr>
              <a:t>www.youtube.com/watch?v</a:t>
            </a:r>
            <a:r>
              <a:rPr lang="en-US" b="1" dirty="0" smtClean="0">
                <a:solidFill>
                  <a:schemeClr val="accent1"/>
                </a:solidFill>
              </a:rPr>
              <a:t>=h3BQg9qeT3c</a:t>
            </a:r>
          </a:p>
          <a:p>
            <a:r>
              <a:rPr lang="en-US" b="1" dirty="0" smtClean="0"/>
              <a:t>Began </a:t>
            </a:r>
            <a:r>
              <a:rPr lang="en-US" b="1" dirty="0"/>
              <a:t>at 12 noon on April 22. 50,000 people showed up to claim land!</a:t>
            </a:r>
          </a:p>
          <a:p>
            <a:pPr marL="457200" lvl="1" indent="0">
              <a:buNone/>
            </a:pPr>
            <a:r>
              <a:rPr lang="en-US" b="1" dirty="0"/>
              <a:t>"At twelve o'clock on Monday, April 22d, the resident population of Guthrie was nothing; before sundown it was at least ten thousand. In that time streets had been laid out, town lots staked off, and steps taken toward the formation of a municipal government.“</a:t>
            </a:r>
            <a:r>
              <a:rPr lang="en-US" b="1" dirty="0" smtClean="0"/>
              <a:t> </a:t>
            </a:r>
            <a:r>
              <a:rPr lang="en-US" b="1" dirty="0" smtClean="0"/>
              <a:t>      </a:t>
            </a:r>
            <a:r>
              <a:rPr lang="en-US" b="1" dirty="0" smtClean="0"/>
              <a:t>-</a:t>
            </a:r>
            <a:r>
              <a:rPr lang="en-US" b="1" i="1" dirty="0"/>
              <a:t>Harper’s Weekly</a:t>
            </a:r>
            <a:endParaRPr lang="en-US" b="1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9547648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7F8A026A-7660-4120-BB40-280EC46F1A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3409" y="0"/>
            <a:ext cx="4728591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5CD18D59-1015-4AB4-932E-54663AF4AB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354580"/>
            <a:ext cx="7463409" cy="45034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DEF07816-A5DD-40E0-AB6A-8F7D3D9FBB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" y="0"/>
            <a:ext cx="4479931" cy="39319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9E75048B-30F9-45E5-A949-5315B1A28B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80560" y="0"/>
            <a:ext cx="2982849" cy="3931920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4913107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2E6F2F86-53D9-472E-9EC5-F7A7DD33A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Group Text Activity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9809AA7E-8BAE-4B1B-A426-4B84B7E177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Complete the “Change and Agency” worksheet by examining your group’s texts and answering the two questions on the worksheet.</a:t>
            </a:r>
          </a:p>
          <a:p>
            <a:r>
              <a:rPr lang="en-US" sz="2800" dirty="0"/>
              <a:t>Get together with a group that completed the opposite text and share information in order to complete the other side of the worksheet.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10108111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DELIMITERS" val="3.1"/>
  <p:tag name="NOPREFERENCE" val="False"/>
</p:tagLst>
</file>

<file path=ppt/tags/tag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DELIMITERS" val="3.1"/>
</p:tagLst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a="http://schemas.openxmlformats.org/drawingml/2006/main"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a="http://schemas.openxmlformats.org/drawingml/2006/main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163</TotalTime>
  <Words>819</Words>
  <Application>Microsoft Macintosh PowerPoint</Application>
  <PresentationFormat>Custom</PresentationFormat>
  <Paragraphs>43</Paragraphs>
  <Slides>8</Slides>
  <Notes>2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Gallery</vt:lpstr>
      <vt:lpstr>The Gilded Age</vt:lpstr>
      <vt:lpstr>USA in the Gilded Age: 1870-1900</vt:lpstr>
      <vt:lpstr>Native Americans</vt:lpstr>
      <vt:lpstr>The Policy of Assimilation</vt:lpstr>
      <vt:lpstr>Government supports settlement</vt:lpstr>
      <vt:lpstr>“Go west,  young man!”</vt:lpstr>
      <vt:lpstr>Slide 7</vt:lpstr>
      <vt:lpstr>Group Text Activity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Gilded Age:</dc:title>
  <dc:creator>Elena Hynes</dc:creator>
  <cp:lastModifiedBy>Elena Hynes</cp:lastModifiedBy>
  <cp:revision>22</cp:revision>
  <dcterms:created xsi:type="dcterms:W3CDTF">2017-10-03T13:55:37Z</dcterms:created>
  <dcterms:modified xsi:type="dcterms:W3CDTF">2017-10-03T13:56:58Z</dcterms:modified>
</cp:coreProperties>
</file>