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950" autoAdjust="0"/>
    <p:restoredTop sz="94660"/>
  </p:normalViewPr>
  <p:slideViewPr>
    <p:cSldViewPr snapToGrid="0">
      <p:cViewPr varScale="1">
        <p:scale>
          <a:sx n="65" d="100"/>
          <a:sy n="65" d="100"/>
        </p:scale>
        <p:origin x="-96" y="-4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414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57C97AD5-64FD-492F-8D32-A65DF2B5873F}" type="datetimeFigureOut">
              <a:rPr lang="en-US" smtClean="0"/>
              <a:pPr/>
              <a:t>5/19/17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5005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878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7175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3353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1755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383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2623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562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4111411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97AD5-64FD-492F-8D32-A65DF2B5873F}" type="datetimeFigureOut">
              <a:rPr lang="en-US" smtClean="0"/>
              <a:pPr/>
              <a:t>5/19/17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815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C97AD5-64FD-492F-8D32-A65DF2B5873F}" type="datetimeFigureOut">
              <a:rPr lang="en-US" smtClean="0"/>
              <a:pPr/>
              <a:t>5/19/17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733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C97AD5-64FD-492F-8D32-A65DF2B5873F}" type="datetimeFigureOut">
              <a:rPr lang="en-US" smtClean="0"/>
              <a:pPr/>
              <a:t>5/19/17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75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C97AD5-64FD-492F-8D32-A65DF2B5873F}" type="datetimeFigureOut">
              <a:rPr lang="en-US" smtClean="0"/>
              <a:pPr/>
              <a:t>5/19/17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962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97AD5-64FD-492F-8D32-A65DF2B5873F}" type="datetimeFigureOut">
              <a:rPr lang="en-US" smtClean="0"/>
              <a:pPr/>
              <a:t>5/19/17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61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C97AD5-64FD-492F-8D32-A65DF2B5873F}" type="datetimeFigureOut">
              <a:rPr lang="en-US" smtClean="0"/>
              <a:pPr/>
              <a:t>5/19/17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2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7C97AD5-64FD-492F-8D32-A65DF2B5873F}" type="datetimeFigureOut">
              <a:rPr lang="en-US" smtClean="0"/>
              <a:pPr/>
              <a:t>5/19/17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8473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7C97AD5-64FD-492F-8D32-A65DF2B5873F}" type="datetimeFigureOut">
              <a:rPr lang="en-US" smtClean="0"/>
              <a:pPr/>
              <a:t>5/19/17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E4322C-F98B-49D3-89BB-C861A1B8CB2B}"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00160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D:%5CChapter33%5Coil_rig.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D:%5CChapter33%5Creagan_gorbachev.html" TargetMode="External"/><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hyperlink" Target="D:%5CChapter33%5C21foreigntrade.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www.youtube.com/watch?v=zmRPP2WXX0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Nnmnq5nFcZw" TargetMode="External"/><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hyperlink" Target="D:%5CChapter33%5Ctiananmen_sq.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vimeo.com/4862115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3718" y="614082"/>
            <a:ext cx="8001000" cy="2971801"/>
          </a:xfrm>
        </p:spPr>
        <p:txBody>
          <a:bodyPr>
            <a:normAutofit/>
          </a:bodyPr>
          <a:lstStyle/>
          <a:p>
            <a:r>
              <a:rPr lang="en-US" sz="5400" dirty="0"/>
              <a:t>The Conservative Resurgence: Part 1</a:t>
            </a:r>
          </a:p>
        </p:txBody>
      </p:sp>
      <p:sp>
        <p:nvSpPr>
          <p:cNvPr id="3" name="Subtitle 2"/>
          <p:cNvSpPr>
            <a:spLocks noGrp="1"/>
          </p:cNvSpPr>
          <p:nvPr>
            <p:ph type="subTitle" idx="1"/>
          </p:nvPr>
        </p:nvSpPr>
        <p:spPr>
          <a:xfrm>
            <a:off x="2459224" y="3825938"/>
            <a:ext cx="6400800" cy="1947333"/>
          </a:xfrm>
        </p:spPr>
        <p:txBody>
          <a:bodyPr>
            <a:normAutofit/>
          </a:bodyPr>
          <a:lstStyle/>
          <a:p>
            <a:r>
              <a:rPr lang="en-US" sz="4000" dirty="0"/>
              <a:t>The Reagan Years: Politics, Economics, &amp; the End of the Cold War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51807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75260" y="1666128"/>
            <a:ext cx="7765211" cy="489364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u="sng" dirty="0">
                <a:latin typeface="Arial" panose="020B0604020202020204" pitchFamily="34" charset="0"/>
              </a:rPr>
              <a:t>Reducing the Size of Government</a:t>
            </a:r>
            <a:endParaRPr lang="en-US" altLang="en-US" sz="2400" u="sng" dirty="0">
              <a:latin typeface="Arial" panose="020B0604020202020204" pitchFamily="34" charset="0"/>
            </a:endParaRPr>
          </a:p>
          <a:p>
            <a:pPr>
              <a:buFontTx/>
              <a:buChar char="•"/>
            </a:pPr>
            <a:r>
              <a:rPr lang="en-US" altLang="en-US" sz="2400" dirty="0">
                <a:latin typeface="Arial" panose="020B0604020202020204" pitchFamily="34" charset="0"/>
              </a:rPr>
              <a:t>Reagan reduces government with budget cuts and </a:t>
            </a:r>
            <a:r>
              <a:rPr lang="en-US" altLang="en-US" sz="2400" b="1" dirty="0">
                <a:solidFill>
                  <a:srgbClr val="008000"/>
                </a:solidFill>
                <a:latin typeface="Arial" panose="020B0604020202020204" pitchFamily="34" charset="0"/>
              </a:rPr>
              <a:t>deregulation </a:t>
            </a:r>
            <a:r>
              <a:rPr lang="en-US" altLang="en-US" sz="2400" dirty="0">
                <a:latin typeface="Arial" panose="020B0604020202020204" pitchFamily="34" charset="0"/>
              </a:rPr>
              <a:t>of industry (e.g. pollution fines, emissions taxes)</a:t>
            </a:r>
          </a:p>
          <a:p>
            <a:r>
              <a:rPr lang="en-US" altLang="en-US" sz="2400" dirty="0">
                <a:latin typeface="Arial" panose="020B0604020202020204" pitchFamily="34" charset="0"/>
              </a:rPr>
              <a:t>	- believe it increases competition, results in lower prices</a:t>
            </a:r>
          </a:p>
          <a:p>
            <a:endParaRPr lang="en-US" altLang="en-US" sz="2400" dirty="0">
              <a:latin typeface="Arial" panose="020B0604020202020204" pitchFamily="34" charset="0"/>
            </a:endParaRPr>
          </a:p>
          <a:p>
            <a:pPr>
              <a:buFontTx/>
              <a:buChar char="•"/>
            </a:pPr>
            <a:r>
              <a:rPr lang="en-US" altLang="en-US" sz="2400" dirty="0">
                <a:latin typeface="Arial" panose="020B0604020202020204" pitchFamily="34" charset="0"/>
              </a:rPr>
              <a:t>Cuts budget of </a:t>
            </a:r>
            <a:r>
              <a:rPr lang="en-US" altLang="en-US" sz="2400" b="1" dirty="0">
                <a:solidFill>
                  <a:srgbClr val="008000"/>
                </a:solidFill>
                <a:latin typeface="Arial" panose="020B0604020202020204" pitchFamily="34" charset="0"/>
              </a:rPr>
              <a:t>Environmental Protection Agency</a:t>
            </a:r>
            <a:r>
              <a:rPr lang="en-US" altLang="en-US" sz="2400" dirty="0">
                <a:solidFill>
                  <a:srgbClr val="008000"/>
                </a:solidFill>
                <a:latin typeface="Arial" panose="020B0604020202020204" pitchFamily="34" charset="0"/>
              </a:rPr>
              <a:t> </a:t>
            </a:r>
            <a:r>
              <a:rPr lang="en-US" altLang="en-US" sz="2400" b="1" dirty="0">
                <a:solidFill>
                  <a:srgbClr val="008000"/>
                </a:solidFill>
                <a:latin typeface="Arial" panose="020B0604020202020204" pitchFamily="34" charset="0"/>
              </a:rPr>
              <a:t>(EPA) </a:t>
            </a:r>
            <a:r>
              <a:rPr lang="en-US" altLang="en-US" sz="2400" dirty="0">
                <a:latin typeface="Arial" panose="020B0604020202020204" pitchFamily="34" charset="0"/>
              </a:rPr>
              <a:t>by 28%</a:t>
            </a:r>
          </a:p>
          <a:p>
            <a:pPr>
              <a:buFontTx/>
              <a:buChar char="•"/>
            </a:pPr>
            <a:endParaRPr lang="en-US" altLang="en-US" sz="2400" dirty="0">
              <a:latin typeface="Arial" panose="020B0604020202020204" pitchFamily="34" charset="0"/>
            </a:endParaRPr>
          </a:p>
          <a:p>
            <a:pPr>
              <a:buFontTx/>
              <a:buChar char="•"/>
            </a:pPr>
            <a:r>
              <a:rPr lang="en-US" altLang="en-US" sz="2400" dirty="0">
                <a:latin typeface="Arial" panose="020B0604020202020204" pitchFamily="34" charset="0"/>
              </a:rPr>
              <a:t>Interior Dept. permits more oil drilling, lumbering, coal mining</a:t>
            </a:r>
          </a:p>
          <a:p>
            <a:pPr>
              <a:buFontTx/>
              <a:buChar char="•"/>
            </a:pPr>
            <a:r>
              <a:rPr lang="en-US" altLang="en-US" sz="2400" dirty="0">
                <a:latin typeface="Arial" panose="020B0604020202020204" pitchFamily="34" charset="0"/>
              </a:rPr>
              <a:t>Sells millions of acres of public lands for development</a:t>
            </a:r>
          </a:p>
        </p:txBody>
      </p:sp>
      <p:sp>
        <p:nvSpPr>
          <p:cNvPr id="16387" name="Text Box 3"/>
          <p:cNvSpPr txBox="1">
            <a:spLocks noChangeArrowheads="1"/>
          </p:cNvSpPr>
          <p:nvPr/>
        </p:nvSpPr>
        <p:spPr bwMode="auto">
          <a:xfrm>
            <a:off x="2275260" y="651074"/>
            <a:ext cx="6610322" cy="83099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rgbClr val="003399"/>
                </a:solidFill>
                <a:latin typeface="Arial" panose="020B0604020202020204" pitchFamily="34" charset="0"/>
              </a:rPr>
              <a:t>Deregulating the Economy Affects the Environment</a:t>
            </a:r>
          </a:p>
        </p:txBody>
      </p:sp>
      <p:sp>
        <p:nvSpPr>
          <p:cNvPr id="16389" name="Line 9"/>
          <p:cNvSpPr>
            <a:spLocks noChangeShapeType="1"/>
          </p:cNvSpPr>
          <p:nvPr/>
        </p:nvSpPr>
        <p:spPr bwMode="auto">
          <a:xfrm>
            <a:off x="2275261" y="1482071"/>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dirty="0"/>
          </a:p>
        </p:txBody>
      </p:sp>
      <p:sp>
        <p:nvSpPr>
          <p:cNvPr id="16393" name="Rectangle 37">
            <a:hlinkClick r:id="rId2" action="ppaction://hlinkfile"/>
          </p:cNvPr>
          <p:cNvSpPr>
            <a:spLocks noChangeArrowheads="1"/>
          </p:cNvSpPr>
          <p:nvPr/>
        </p:nvSpPr>
        <p:spPr bwMode="auto">
          <a:xfrm>
            <a:off x="9105900" y="4178300"/>
            <a:ext cx="1225550" cy="279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657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lef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ChangeArrowheads="1"/>
          </p:cNvSpPr>
          <p:nvPr/>
        </p:nvSpPr>
        <p:spPr bwMode="auto">
          <a:xfrm>
            <a:off x="2732881" y="1121243"/>
            <a:ext cx="2974975"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rgbClr val="003399"/>
                </a:solidFill>
                <a:latin typeface="Arial" panose="020B0604020202020204" pitchFamily="34" charset="0"/>
              </a:rPr>
              <a:t>The Cold War Ends</a:t>
            </a:r>
          </a:p>
        </p:txBody>
      </p:sp>
      <p:sp>
        <p:nvSpPr>
          <p:cNvPr id="28676" name="Line 6"/>
          <p:cNvSpPr>
            <a:spLocks noChangeShapeType="1"/>
          </p:cNvSpPr>
          <p:nvPr/>
        </p:nvSpPr>
        <p:spPr bwMode="auto">
          <a:xfrm>
            <a:off x="2576512" y="1657538"/>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38919" name="Text Box 7"/>
          <p:cNvSpPr txBox="1">
            <a:spLocks noChangeArrowheads="1"/>
          </p:cNvSpPr>
          <p:nvPr/>
        </p:nvSpPr>
        <p:spPr bwMode="auto">
          <a:xfrm>
            <a:off x="3563937" y="1859757"/>
            <a:ext cx="6637897" cy="4278094"/>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latin typeface="Arial" panose="020B0604020202020204" pitchFamily="34" charset="0"/>
              </a:rPr>
              <a:t>Gorbachev Initiates Reform</a:t>
            </a:r>
            <a:endParaRPr lang="en-US" altLang="en-US" sz="2000" dirty="0">
              <a:latin typeface="Arial" panose="020B0604020202020204" pitchFamily="34" charset="0"/>
            </a:endParaRPr>
          </a:p>
          <a:p>
            <a:r>
              <a:rPr lang="en-US" altLang="en-US" sz="1800" dirty="0">
                <a:latin typeface="Arial" panose="020B0604020202020204" pitchFamily="34" charset="0"/>
              </a:rPr>
              <a:t>•	</a:t>
            </a:r>
            <a:r>
              <a:rPr lang="en-US" altLang="en-US" sz="1800" b="1" dirty="0">
                <a:solidFill>
                  <a:schemeClr val="accent2">
                    <a:lumMod val="40000"/>
                    <a:lumOff val="60000"/>
                  </a:schemeClr>
                </a:solidFill>
                <a:latin typeface="Arial" panose="020B0604020202020204" pitchFamily="34" charset="0"/>
              </a:rPr>
              <a:t>Mikhail Gorbachev</a:t>
            </a:r>
            <a:r>
              <a:rPr lang="en-US" altLang="en-US" sz="1800" dirty="0">
                <a:latin typeface="Arial" panose="020B0604020202020204" pitchFamily="34" charset="0"/>
              </a:rPr>
              <a:t>—general secretary of Soviet Communist Party</a:t>
            </a:r>
          </a:p>
          <a:p>
            <a:pPr>
              <a:buFontTx/>
              <a:buChar char="•"/>
            </a:pPr>
            <a:r>
              <a:rPr lang="en-US" altLang="en-US" sz="1800" dirty="0">
                <a:latin typeface="Arial" panose="020B0604020202020204" pitchFamily="34" charset="0"/>
              </a:rPr>
              <a:t>Soviet economy stressed; Reagan’s defense spending adds pressure</a:t>
            </a:r>
          </a:p>
          <a:p>
            <a:pPr>
              <a:buFontTx/>
              <a:buChar char="•"/>
            </a:pPr>
            <a:r>
              <a:rPr lang="en-US" altLang="en-US" sz="1800" dirty="0">
                <a:latin typeface="Arial" panose="020B0604020202020204" pitchFamily="34" charset="0"/>
              </a:rPr>
              <a:t>Gorbachev adopts </a:t>
            </a:r>
            <a:r>
              <a:rPr lang="en-US" altLang="en-US" sz="1800" b="1" i="1" dirty="0">
                <a:solidFill>
                  <a:schemeClr val="accent2">
                    <a:lumMod val="40000"/>
                    <a:lumOff val="60000"/>
                  </a:schemeClr>
                </a:solidFill>
                <a:latin typeface="Arial" panose="020B0604020202020204" pitchFamily="34" charset="0"/>
              </a:rPr>
              <a:t>glasnost</a:t>
            </a:r>
            <a:r>
              <a:rPr lang="en-US" altLang="en-US" sz="1800" dirty="0">
                <a:latin typeface="Arial" panose="020B0604020202020204" pitchFamily="34" charset="0"/>
              </a:rPr>
              <a:t>—allows criticism, some freedom of press</a:t>
            </a:r>
          </a:p>
          <a:p>
            <a:pPr>
              <a:buFontTx/>
              <a:buChar char="•"/>
            </a:pPr>
            <a:r>
              <a:rPr lang="en-US" altLang="en-US" sz="1800" dirty="0">
                <a:latin typeface="Arial" panose="020B0604020202020204" pitchFamily="34" charset="0"/>
              </a:rPr>
              <a:t>Plans</a:t>
            </a:r>
            <a:r>
              <a:rPr lang="en-US" altLang="en-US" sz="1800" dirty="0">
                <a:solidFill>
                  <a:schemeClr val="accent2">
                    <a:lumMod val="40000"/>
                    <a:lumOff val="60000"/>
                  </a:schemeClr>
                </a:solidFill>
                <a:latin typeface="Arial" panose="020B0604020202020204" pitchFamily="34" charset="0"/>
              </a:rPr>
              <a:t> </a:t>
            </a:r>
            <a:r>
              <a:rPr lang="en-US" altLang="en-US" sz="1800" b="1" i="1" dirty="0">
                <a:solidFill>
                  <a:schemeClr val="accent2">
                    <a:lumMod val="40000"/>
                    <a:lumOff val="60000"/>
                  </a:schemeClr>
                </a:solidFill>
                <a:latin typeface="Arial" panose="020B0604020202020204" pitchFamily="34" charset="0"/>
              </a:rPr>
              <a:t>perestroika</a:t>
            </a:r>
            <a:r>
              <a:rPr lang="en-US" altLang="en-US" sz="1800" dirty="0">
                <a:latin typeface="Arial" panose="020B0604020202020204" pitchFamily="34" charset="0"/>
              </a:rPr>
              <a:t>—some private enterprise, </a:t>
            </a:r>
            <a:r>
              <a:rPr lang="en-US" altLang="en-US" sz="1800" dirty="0" smtClean="0">
                <a:latin typeface="Arial" panose="020B0604020202020204" pitchFamily="34" charset="0"/>
              </a:rPr>
              <a:t>moves toward </a:t>
            </a:r>
            <a:r>
              <a:rPr lang="en-US" altLang="en-US" sz="1800" dirty="0">
                <a:latin typeface="Arial" panose="020B0604020202020204" pitchFamily="34" charset="0"/>
              </a:rPr>
              <a:t>democracy</a:t>
            </a:r>
          </a:p>
          <a:p>
            <a:pPr>
              <a:buFontTx/>
              <a:buChar char="•"/>
            </a:pPr>
            <a:r>
              <a:rPr lang="en-US" altLang="en-US" sz="1800" dirty="0">
                <a:latin typeface="Arial" panose="020B0604020202020204" pitchFamily="34" charset="0"/>
              </a:rPr>
              <a:t>Wants better relations with U.S.</a:t>
            </a:r>
            <a:r>
              <a:rPr lang="en-US" altLang="en-US" sz="1800" dirty="0" smtClean="0">
                <a:latin typeface="Arial" panose="020B0604020202020204" pitchFamily="34" charset="0"/>
              </a:rPr>
              <a:t> before they </a:t>
            </a:r>
            <a:r>
              <a:rPr lang="en-US" altLang="en-US" sz="1800" dirty="0">
                <a:latin typeface="Arial" panose="020B0604020202020204" pitchFamily="34" charset="0"/>
              </a:rPr>
              <a:t>cut U.S.S.R. military spending</a:t>
            </a:r>
          </a:p>
          <a:p>
            <a:r>
              <a:rPr lang="en-US" altLang="en-US" sz="1800" dirty="0">
                <a:latin typeface="Arial" panose="020B0604020202020204" pitchFamily="34" charset="0"/>
              </a:rPr>
              <a:t>	- arms-control </a:t>
            </a:r>
            <a:r>
              <a:rPr lang="en-US" altLang="en-US" sz="1800" b="1" dirty="0">
                <a:solidFill>
                  <a:schemeClr val="accent2">
                    <a:lumMod val="40000"/>
                    <a:lumOff val="60000"/>
                  </a:schemeClr>
                </a:solidFill>
                <a:latin typeface="Arial" panose="020B0604020202020204" pitchFamily="34" charset="0"/>
              </a:rPr>
              <a:t>INF Treaty (Intermediate-Range Nuclear Forces Treaty)</a:t>
            </a:r>
          </a:p>
          <a:p>
            <a:endParaRPr lang="en-US" altLang="en-US" sz="1800" b="1" dirty="0">
              <a:solidFill>
                <a:schemeClr val="accent2">
                  <a:lumMod val="40000"/>
                  <a:lumOff val="60000"/>
                </a:schemeClr>
              </a:solidFill>
              <a:latin typeface="Arial" panose="020B0604020202020204" pitchFamily="34" charset="0"/>
            </a:endParaRPr>
          </a:p>
          <a:p>
            <a:r>
              <a:rPr lang="en-US" altLang="en-US" sz="1800" b="1" dirty="0">
                <a:latin typeface="Arial" panose="020B0604020202020204" pitchFamily="34" charset="0"/>
              </a:rPr>
              <a:t>https://www.youtube.com/watch?v=sr4t3fme5XA</a:t>
            </a:r>
          </a:p>
        </p:txBody>
      </p:sp>
      <p:sp>
        <p:nvSpPr>
          <p:cNvPr id="28680" name="Rectangle 31">
            <a:hlinkClick r:id="rId2" action="ppaction://hlinkfile"/>
          </p:cNvPr>
          <p:cNvSpPr>
            <a:spLocks noChangeArrowheads="1"/>
          </p:cNvSpPr>
          <p:nvPr/>
        </p:nvSpPr>
        <p:spPr bwMode="auto">
          <a:xfrm>
            <a:off x="9105900" y="5638800"/>
            <a:ext cx="1225550" cy="279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sp>
        <p:nvSpPr>
          <p:cNvPr id="28682" name="Rectangle 46">
            <a:hlinkClick r:id="rId3" action="ppaction://hlinkfile"/>
          </p:cNvPr>
          <p:cNvSpPr>
            <a:spLocks noChangeArrowheads="1"/>
          </p:cNvSpPr>
          <p:nvPr/>
        </p:nvSpPr>
        <p:spPr bwMode="auto">
          <a:xfrm>
            <a:off x="9105900" y="2755900"/>
            <a:ext cx="1225550" cy="279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pic>
        <p:nvPicPr>
          <p:cNvPr id="28685" name="Picture 17"/>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93825" y="1995067"/>
            <a:ext cx="1889125" cy="19145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8826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wipe(left)">
                                      <p:cBhvr>
                                        <p:cTn id="7"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Line 1030"/>
          <p:cNvSpPr>
            <a:spLocks noChangeShapeType="1"/>
          </p:cNvSpPr>
          <p:nvPr/>
        </p:nvSpPr>
        <p:spPr bwMode="auto">
          <a:xfrm>
            <a:off x="1598613" y="747942"/>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dirty="0"/>
          </a:p>
        </p:txBody>
      </p:sp>
      <p:sp>
        <p:nvSpPr>
          <p:cNvPr id="77831" name="Rectangle 1031"/>
          <p:cNvSpPr>
            <a:spLocks noChangeArrowheads="1"/>
          </p:cNvSpPr>
          <p:nvPr/>
        </p:nvSpPr>
        <p:spPr bwMode="auto">
          <a:xfrm>
            <a:off x="1465263" y="824346"/>
            <a:ext cx="6235700" cy="267765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chemeClr val="accent2">
                    <a:lumMod val="40000"/>
                    <a:lumOff val="60000"/>
                  </a:schemeClr>
                </a:solidFill>
                <a:latin typeface="Arial" panose="020B0604020202020204" pitchFamily="34" charset="0"/>
              </a:rPr>
              <a:t>The Soviet Union Declines</a:t>
            </a:r>
          </a:p>
          <a:p>
            <a:pPr>
              <a:buFontTx/>
              <a:buChar char="•"/>
            </a:pPr>
            <a:r>
              <a:rPr lang="en-US" altLang="en-US" sz="2400" b="1" dirty="0">
                <a:latin typeface="Arial" panose="020B0604020202020204" pitchFamily="34" charset="0"/>
              </a:rPr>
              <a:t>1991, 14 republics declare independence; Gorbachev forced to resign</a:t>
            </a:r>
          </a:p>
          <a:p>
            <a:pPr>
              <a:buFontTx/>
              <a:buChar char="•"/>
            </a:pPr>
            <a:r>
              <a:rPr lang="en-US" altLang="en-US" sz="2400" b="1" dirty="0">
                <a:latin typeface="Arial" panose="020B0604020202020204" pitchFamily="34" charset="0"/>
              </a:rPr>
              <a:t>Commonwealth of Independent States forms; 1993 START II (Strategic Arms Reduction Treaty) signed </a:t>
            </a:r>
          </a:p>
        </p:txBody>
      </p:sp>
      <p:sp>
        <p:nvSpPr>
          <p:cNvPr id="29702" name="Text Box 1032"/>
          <p:cNvSpPr txBox="1">
            <a:spLocks noChangeArrowheads="1"/>
          </p:cNvSpPr>
          <p:nvPr/>
        </p:nvSpPr>
        <p:spPr bwMode="auto">
          <a:xfrm>
            <a:off x="1598613" y="187347"/>
            <a:ext cx="5281702" cy="5232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b="1" i="1" dirty="0">
                <a:solidFill>
                  <a:srgbClr val="009999"/>
                </a:solidFill>
                <a:latin typeface="Arial" panose="020B0604020202020204" pitchFamily="34" charset="0"/>
              </a:rPr>
              <a:t>continued</a:t>
            </a:r>
            <a:r>
              <a:rPr lang="en-US" altLang="en-US" b="1" dirty="0">
                <a:solidFill>
                  <a:srgbClr val="009999"/>
                </a:solidFill>
                <a:latin typeface="Arial" panose="020B0604020202020204" pitchFamily="34" charset="0"/>
              </a:rPr>
              <a:t> </a:t>
            </a:r>
            <a:r>
              <a:rPr lang="en-US" altLang="en-US" b="1" dirty="0">
                <a:solidFill>
                  <a:srgbClr val="003399"/>
                </a:solidFill>
                <a:latin typeface="Arial" panose="020B0604020202020204" pitchFamily="34" charset="0"/>
              </a:rPr>
              <a:t>The Cold War Ends</a:t>
            </a:r>
          </a:p>
        </p:txBody>
      </p:sp>
      <p:sp>
        <p:nvSpPr>
          <p:cNvPr id="29704" name="Rectangle 1035"/>
          <p:cNvSpPr>
            <a:spLocks noChangeArrowheads="1"/>
          </p:cNvSpPr>
          <p:nvPr/>
        </p:nvSpPr>
        <p:spPr bwMode="auto">
          <a:xfrm>
            <a:off x="5797550" y="5608638"/>
            <a:ext cx="184150" cy="51911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sp>
        <p:nvSpPr>
          <p:cNvPr id="77836" name="Rectangle 1036"/>
          <p:cNvSpPr>
            <a:spLocks noChangeArrowheads="1"/>
          </p:cNvSpPr>
          <p:nvPr/>
        </p:nvSpPr>
        <p:spPr bwMode="auto">
          <a:xfrm>
            <a:off x="1366882" y="3615781"/>
            <a:ext cx="6797541" cy="267765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chemeClr val="accent2">
                    <a:lumMod val="40000"/>
                    <a:lumOff val="60000"/>
                  </a:schemeClr>
                </a:solidFill>
                <a:latin typeface="Arial" panose="020B0604020202020204" pitchFamily="34" charset="0"/>
              </a:rPr>
              <a:t>The Collapse of Communist Regimes</a:t>
            </a:r>
          </a:p>
          <a:p>
            <a:pPr>
              <a:buFontTx/>
              <a:buChar char="•"/>
            </a:pPr>
            <a:r>
              <a:rPr lang="en-US" altLang="en-US" sz="2400" b="1" dirty="0">
                <a:latin typeface="Arial" panose="020B0604020202020204" pitchFamily="34" charset="0"/>
              </a:rPr>
              <a:t>Gorbachev reduces Soviet control of Eastern Europe, urges democracy</a:t>
            </a:r>
          </a:p>
          <a:p>
            <a:pPr>
              <a:buFontTx/>
              <a:buChar char="•"/>
            </a:pPr>
            <a:r>
              <a:rPr lang="en-US" altLang="en-US" sz="2400" b="1" dirty="0">
                <a:latin typeface="Arial" panose="020B0604020202020204" pitchFamily="34" charset="0"/>
              </a:rPr>
              <a:t>1989, Berlin Wall torn down; 1990, 2 Germanys reunited</a:t>
            </a:r>
          </a:p>
          <a:p>
            <a:pPr>
              <a:buFontTx/>
              <a:buChar char="•"/>
            </a:pPr>
            <a:r>
              <a:rPr lang="en-US" altLang="en-US" sz="2400" b="1" dirty="0">
                <a:latin typeface="Arial" panose="020B0604020202020204" pitchFamily="34" charset="0"/>
              </a:rPr>
              <a:t>Czechoslovakia, Baltic states, Hungary, Bulgaria, Romania democratic</a:t>
            </a:r>
          </a:p>
        </p:txBody>
      </p:sp>
      <p:sp>
        <p:nvSpPr>
          <p:cNvPr id="29707" name="Rectangle 1"/>
          <p:cNvSpPr>
            <a:spLocks noChangeArrowheads="1"/>
          </p:cNvSpPr>
          <p:nvPr/>
        </p:nvSpPr>
        <p:spPr bwMode="auto">
          <a:xfrm>
            <a:off x="7343776" y="147664"/>
            <a:ext cx="4572000" cy="5238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1400" dirty="0">
                <a:hlinkClick r:id="rId2"/>
              </a:rPr>
              <a:t>http://www.youtube.com/watch?v=zmRPP2WXX0U</a:t>
            </a:r>
            <a:r>
              <a:rPr lang="en-US" altLang="en-US" sz="1400" dirty="0"/>
              <a:t> (berlin wall falls)</a:t>
            </a:r>
          </a:p>
        </p:txBody>
      </p:sp>
      <p:pic>
        <p:nvPicPr>
          <p:cNvPr id="2" name="Picture 1"/>
          <p:cNvPicPr>
            <a:picLocks noChangeAspect="1"/>
          </p:cNvPicPr>
          <p:nvPr/>
        </p:nvPicPr>
        <p:blipFill>
          <a:blip r:embed="rId3"/>
          <a:stretch>
            <a:fillRect/>
          </a:stretch>
        </p:blipFill>
        <p:spPr>
          <a:xfrm>
            <a:off x="8164424" y="671539"/>
            <a:ext cx="3358787" cy="3280590"/>
          </a:xfrm>
          <a:prstGeom prst="rect">
            <a:avLst/>
          </a:prstGeom>
        </p:spPr>
      </p:pic>
      <p:pic>
        <p:nvPicPr>
          <p:cNvPr id="3" name="Picture 2"/>
          <p:cNvPicPr>
            <a:picLocks noChangeAspect="1"/>
          </p:cNvPicPr>
          <p:nvPr/>
        </p:nvPicPr>
        <p:blipFill>
          <a:blip r:embed="rId4"/>
          <a:stretch>
            <a:fillRect/>
          </a:stretch>
        </p:blipFill>
        <p:spPr>
          <a:xfrm>
            <a:off x="8164423" y="3989504"/>
            <a:ext cx="3358787" cy="214866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98910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ipe(left)">
                                      <p:cBhvr>
                                        <p:cTn id="7" dur="500"/>
                                        <p:tgtEl>
                                          <p:spTgt spid="77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36"/>
                                        </p:tgtEl>
                                        <p:attrNameLst>
                                          <p:attrName>style.visibility</p:attrName>
                                        </p:attrNameLst>
                                      </p:cBhvr>
                                      <p:to>
                                        <p:strVal val="visible"/>
                                      </p:to>
                                    </p:set>
                                    <p:animEffect transition="in" filter="wipe(left)">
                                      <p:cBhvr>
                                        <p:cTn id="12"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utoUpdateAnimBg="0"/>
      <p:bldP spid="77836"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4" name="Line 1044"/>
          <p:cNvSpPr>
            <a:spLocks noChangeShapeType="1"/>
          </p:cNvSpPr>
          <p:nvPr/>
        </p:nvSpPr>
        <p:spPr bwMode="auto">
          <a:xfrm>
            <a:off x="1577602" y="1248990"/>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73749" name="Rectangle 1045"/>
          <p:cNvSpPr>
            <a:spLocks noChangeArrowheads="1"/>
          </p:cNvSpPr>
          <p:nvPr/>
        </p:nvSpPr>
        <p:spPr bwMode="auto">
          <a:xfrm>
            <a:off x="1771650" y="1690781"/>
            <a:ext cx="6740152" cy="255454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latin typeface="Arial" panose="020B0604020202020204" pitchFamily="34" charset="0"/>
              </a:rPr>
              <a:t>Communism Continues in China</a:t>
            </a:r>
          </a:p>
          <a:p>
            <a:pPr>
              <a:buFontTx/>
              <a:buChar char="•"/>
            </a:pPr>
            <a:r>
              <a:rPr lang="en-US" altLang="en-US" sz="2000" b="1" dirty="0">
                <a:latin typeface="Arial" panose="020B0604020202020204" pitchFamily="34" charset="0"/>
              </a:rPr>
              <a:t>1980s, China loosens business restrictions, stops price controls</a:t>
            </a:r>
          </a:p>
          <a:p>
            <a:pPr>
              <a:buFontTx/>
              <a:buChar char="•"/>
            </a:pPr>
            <a:r>
              <a:rPr lang="en-US" altLang="en-US" sz="2000" b="1" dirty="0">
                <a:latin typeface="Arial" panose="020B0604020202020204" pitchFamily="34" charset="0"/>
              </a:rPr>
              <a:t>Students demand free speech, voice in government</a:t>
            </a:r>
          </a:p>
          <a:p>
            <a:pPr>
              <a:buFontTx/>
              <a:buChar char="•"/>
            </a:pPr>
            <a:r>
              <a:rPr lang="en-US" altLang="en-US" sz="2000" b="1" dirty="0">
                <a:latin typeface="Arial" panose="020B0604020202020204" pitchFamily="34" charset="0"/>
              </a:rPr>
              <a:t>1989, demonstrations in Beijing’s </a:t>
            </a:r>
            <a:r>
              <a:rPr lang="en-US" altLang="en-US" sz="2000" b="1" dirty="0">
                <a:solidFill>
                  <a:srgbClr val="008000"/>
                </a:solidFill>
                <a:latin typeface="Arial" panose="020B0604020202020204" pitchFamily="34" charset="0"/>
              </a:rPr>
              <a:t>Tiananmen Square</a:t>
            </a:r>
            <a:r>
              <a:rPr lang="en-US" altLang="en-US" sz="2000" b="1" dirty="0">
                <a:latin typeface="Arial" panose="020B0604020202020204" pitchFamily="34" charset="0"/>
              </a:rPr>
              <a:t>, other cities</a:t>
            </a:r>
          </a:p>
          <a:p>
            <a:pPr>
              <a:buFontTx/>
              <a:buChar char="•"/>
            </a:pPr>
            <a:r>
              <a:rPr lang="en-US" altLang="en-US" sz="2000" b="1" dirty="0">
                <a:latin typeface="Arial" panose="020B0604020202020204" pitchFamily="34" charset="0"/>
              </a:rPr>
              <a:t>Premier Li Peng orders military to crush protesters </a:t>
            </a:r>
          </a:p>
          <a:p>
            <a:r>
              <a:rPr lang="en-US" altLang="en-US" sz="2000" b="1" dirty="0">
                <a:latin typeface="Arial" panose="020B0604020202020204" pitchFamily="34" charset="0"/>
              </a:rPr>
              <a:t>	- unarmed students killed</a:t>
            </a:r>
          </a:p>
        </p:txBody>
      </p:sp>
      <p:sp>
        <p:nvSpPr>
          <p:cNvPr id="30726" name="Text Box 1046"/>
          <p:cNvSpPr txBox="1">
            <a:spLocks noChangeArrowheads="1"/>
          </p:cNvSpPr>
          <p:nvPr/>
        </p:nvSpPr>
        <p:spPr bwMode="auto">
          <a:xfrm>
            <a:off x="1771650" y="750888"/>
            <a:ext cx="4544642" cy="46166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i="1" dirty="0">
                <a:solidFill>
                  <a:srgbClr val="009999"/>
                </a:solidFill>
                <a:latin typeface="Arial" panose="020B0604020202020204" pitchFamily="34" charset="0"/>
              </a:rPr>
              <a:t>continued</a:t>
            </a:r>
            <a:r>
              <a:rPr lang="en-US" altLang="en-US" sz="2400" b="1" dirty="0">
                <a:latin typeface="Arial" panose="020B0604020202020204" pitchFamily="34" charset="0"/>
              </a:rPr>
              <a:t> </a:t>
            </a:r>
            <a:r>
              <a:rPr lang="en-US" altLang="en-US" sz="2400" b="1" dirty="0">
                <a:solidFill>
                  <a:srgbClr val="003399"/>
                </a:solidFill>
                <a:latin typeface="Arial" panose="020B0604020202020204" pitchFamily="34" charset="0"/>
              </a:rPr>
              <a:t>The Cold War Ends</a:t>
            </a:r>
          </a:p>
        </p:txBody>
      </p:sp>
      <p:sp>
        <p:nvSpPr>
          <p:cNvPr id="30728" name="Rectangle 1060">
            <a:hlinkClick r:id="rId2" action="ppaction://hlinkfile"/>
          </p:cNvPr>
          <p:cNvSpPr>
            <a:spLocks noChangeArrowheads="1"/>
          </p:cNvSpPr>
          <p:nvPr/>
        </p:nvSpPr>
        <p:spPr bwMode="auto">
          <a:xfrm>
            <a:off x="9105900" y="3352800"/>
            <a:ext cx="1225550" cy="279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a:p>
        </p:txBody>
      </p:sp>
      <p:sp>
        <p:nvSpPr>
          <p:cNvPr id="30729" name="Rectangle 1"/>
          <p:cNvSpPr>
            <a:spLocks noChangeArrowheads="1"/>
          </p:cNvSpPr>
          <p:nvPr/>
        </p:nvSpPr>
        <p:spPr bwMode="auto">
          <a:xfrm>
            <a:off x="2294778" y="4687116"/>
            <a:ext cx="4787339" cy="83099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1600" dirty="0">
                <a:hlinkClick r:id="rId3"/>
              </a:rPr>
              <a:t>http://www.youtube.com/watch?v=Nnmnq5nFcZw</a:t>
            </a:r>
            <a:endParaRPr lang="en-US" altLang="en-US" sz="1600" dirty="0"/>
          </a:p>
          <a:p>
            <a:endParaRPr lang="en-US" altLang="en-US" sz="1600" dirty="0"/>
          </a:p>
          <a:p>
            <a:r>
              <a:rPr lang="en-US" altLang="en-US" sz="1600" dirty="0"/>
              <a:t>https://www.youtube.com/watch?v=hooL98OwlMM</a:t>
            </a:r>
          </a:p>
        </p:txBody>
      </p:sp>
      <p:pic>
        <p:nvPicPr>
          <p:cNvPr id="2" name="Picture 1"/>
          <p:cNvPicPr>
            <a:picLocks noChangeAspect="1"/>
          </p:cNvPicPr>
          <p:nvPr/>
        </p:nvPicPr>
        <p:blipFill>
          <a:blip r:embed="rId4"/>
          <a:stretch>
            <a:fillRect/>
          </a:stretch>
        </p:blipFill>
        <p:spPr>
          <a:xfrm>
            <a:off x="8511802" y="1933303"/>
            <a:ext cx="3061889" cy="231202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431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749"/>
                                        </p:tgtEl>
                                        <p:attrNameLst>
                                          <p:attrName>style.visibility</p:attrName>
                                        </p:attrNameLst>
                                      </p:cBhvr>
                                      <p:to>
                                        <p:strVal val="visible"/>
                                      </p:to>
                                    </p:set>
                                    <p:animEffect transition="in" filter="wipe(left)">
                                      <p:cBhvr>
                                        <p:cTn id="7" dur="500"/>
                                        <p:tgtEl>
                                          <p:spTgt spid="73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9"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52005" y="644841"/>
            <a:ext cx="6019800" cy="1143000"/>
          </a:xfrm>
        </p:spPr>
        <p:txBody>
          <a:bodyPr/>
          <a:lstStyle/>
          <a:p>
            <a:r>
              <a:rPr lang="en-US" dirty="0"/>
              <a:t>The Conservative </a:t>
            </a:r>
            <a:r>
              <a:rPr lang="en-US" dirty="0" err="1"/>
              <a:t>REsurgence</a:t>
            </a:r>
            <a:endParaRPr lang="en-US" dirty="0"/>
          </a:p>
        </p:txBody>
      </p:sp>
      <p:pic>
        <p:nvPicPr>
          <p:cNvPr id="5" name="Picture Placeholder 4"/>
          <p:cNvPicPr>
            <a:picLocks noGrp="1" noChangeAspect="1"/>
          </p:cNvPicPr>
          <p:nvPr>
            <p:ph type="pic" idx="1"/>
          </p:nvPr>
        </p:nvPicPr>
        <p:blipFill>
          <a:blip r:embed="rId2"/>
          <a:srcRect t="3517" b="3517"/>
          <a:stretch>
            <a:fillRect/>
          </a:stretch>
        </p:blipFill>
        <p:spPr>
          <a:prstGeom prst="rect">
            <a:avLst/>
          </a:prstGeom>
        </p:spPr>
      </p:pic>
      <p:sp>
        <p:nvSpPr>
          <p:cNvPr id="4" name="Text Placeholder 3"/>
          <p:cNvSpPr>
            <a:spLocks noGrp="1"/>
          </p:cNvSpPr>
          <p:nvPr>
            <p:ph type="body" sz="half" idx="2"/>
          </p:nvPr>
        </p:nvSpPr>
        <p:spPr>
          <a:xfrm>
            <a:off x="4664425" y="1974107"/>
            <a:ext cx="6021388" cy="3257974"/>
          </a:xfrm>
        </p:spPr>
        <p:txBody>
          <a:bodyPr>
            <a:normAutofit/>
          </a:bodyPr>
          <a:lstStyle/>
          <a:p>
            <a:r>
              <a:rPr lang="en-US" altLang="en-US" sz="2800" dirty="0">
                <a:solidFill>
                  <a:srgbClr val="000000"/>
                </a:solidFill>
                <a:latin typeface="Arial" panose="020B0604020202020204" pitchFamily="34" charset="0"/>
              </a:rPr>
              <a:t>President Ronald Reagan’s election marks a rightward shift in domestic and foreign policy. With the collapse of the Soviet Union, the Cold War ends and the U.S. confronts a host of domestic problems.</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261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363041" y="873836"/>
            <a:ext cx="5332412"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rgbClr val="003399"/>
                </a:solidFill>
                <a:latin typeface="Arial" panose="020B0604020202020204" pitchFamily="34" charset="0"/>
              </a:rPr>
              <a:t>The Conservative Movement Builds</a:t>
            </a:r>
          </a:p>
        </p:txBody>
      </p:sp>
      <p:sp>
        <p:nvSpPr>
          <p:cNvPr id="7171" name="Line 5"/>
          <p:cNvSpPr>
            <a:spLocks noChangeShapeType="1"/>
          </p:cNvSpPr>
          <p:nvPr/>
        </p:nvSpPr>
        <p:spPr bwMode="auto">
          <a:xfrm>
            <a:off x="1932718" y="1502335"/>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9222" name="Text Box 6"/>
          <p:cNvSpPr txBox="1">
            <a:spLocks noChangeArrowheads="1"/>
          </p:cNvSpPr>
          <p:nvPr/>
        </p:nvSpPr>
        <p:spPr bwMode="auto">
          <a:xfrm>
            <a:off x="1722425" y="1644028"/>
            <a:ext cx="3984933" cy="412420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u="sng" dirty="0">
                <a:latin typeface="Arial" panose="020B0604020202020204" pitchFamily="34" charset="0"/>
              </a:rPr>
              <a:t>Conservative Issues</a:t>
            </a:r>
          </a:p>
          <a:p>
            <a:r>
              <a:rPr lang="en-US" altLang="en-US" sz="2000" b="1" dirty="0">
                <a:latin typeface="Arial" panose="020B0604020202020204" pitchFamily="34" charset="0"/>
              </a:rPr>
              <a:t>•	</a:t>
            </a:r>
            <a:r>
              <a:rPr lang="en-US" altLang="en-US" sz="2000" b="1" dirty="0">
                <a:solidFill>
                  <a:srgbClr val="FF0000"/>
                </a:solidFill>
                <a:latin typeface="Arial" panose="020B0604020202020204" pitchFamily="34" charset="0"/>
              </a:rPr>
              <a:t>Entitlement programs </a:t>
            </a:r>
            <a:r>
              <a:rPr lang="en-US" altLang="en-US" sz="2000" b="1" dirty="0">
                <a:latin typeface="Arial" panose="020B0604020202020204" pitchFamily="34" charset="0"/>
              </a:rPr>
              <a:t>provide guaranteed benefits to specific groups (such as Social Security and Medicare)</a:t>
            </a:r>
          </a:p>
          <a:p>
            <a:r>
              <a:rPr lang="en-US" altLang="en-US" sz="2000" b="1" dirty="0">
                <a:latin typeface="Arial" panose="020B0604020202020204" pitchFamily="34" charset="0"/>
              </a:rPr>
              <a:t>•	High cost of programs, stories of fraud upset taxpayers</a:t>
            </a:r>
          </a:p>
          <a:p>
            <a:r>
              <a:rPr lang="en-US" altLang="en-US" sz="2000" b="1" dirty="0">
                <a:latin typeface="Arial" panose="020B0604020202020204" pitchFamily="34" charset="0"/>
              </a:rPr>
              <a:t>•	Many skeptical of civil rights rulings like busing over long distances</a:t>
            </a:r>
          </a:p>
          <a:p>
            <a:endParaRPr lang="en-US" altLang="en-US" sz="1800" dirty="0">
              <a:latin typeface="Arial" panose="020B0604020202020204" pitchFamily="34" charset="0"/>
            </a:endParaRPr>
          </a:p>
        </p:txBody>
      </p:sp>
      <p:sp>
        <p:nvSpPr>
          <p:cNvPr id="7173" name="Text Box 9"/>
          <p:cNvSpPr txBox="1">
            <a:spLocks noChangeArrowheads="1"/>
          </p:cNvSpPr>
          <p:nvPr/>
        </p:nvSpPr>
        <p:spPr bwMode="auto">
          <a:xfrm>
            <a:off x="2113185" y="255022"/>
            <a:ext cx="6656388" cy="4810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nSpc>
                <a:spcPct val="85000"/>
              </a:lnSpc>
            </a:pPr>
            <a:r>
              <a:rPr lang="en-US" altLang="en-US" sz="3000" b="1" dirty="0">
                <a:solidFill>
                  <a:srgbClr val="009999"/>
                </a:solidFill>
                <a:latin typeface="Arial" panose="020B0604020202020204" pitchFamily="34" charset="0"/>
              </a:rPr>
              <a:t>A Conservative Movement Emerges</a:t>
            </a:r>
          </a:p>
        </p:txBody>
      </p:sp>
      <p:sp>
        <p:nvSpPr>
          <p:cNvPr id="9254" name="Text Box 38"/>
          <p:cNvSpPr txBox="1">
            <a:spLocks noChangeArrowheads="1"/>
          </p:cNvSpPr>
          <p:nvPr/>
        </p:nvSpPr>
        <p:spPr bwMode="auto">
          <a:xfrm>
            <a:off x="6121149" y="1645285"/>
            <a:ext cx="4359373" cy="378565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endParaRPr lang="en-US" altLang="en-US" sz="2000" b="1" dirty="0">
              <a:latin typeface="Arial" panose="020B0604020202020204" pitchFamily="34" charset="0"/>
            </a:endParaRPr>
          </a:p>
          <a:p>
            <a:r>
              <a:rPr lang="en-US" altLang="en-US" sz="2000" b="1" u="sng" dirty="0">
                <a:latin typeface="Arial" panose="020B0604020202020204" pitchFamily="34" charset="0"/>
              </a:rPr>
              <a:t>The New Right</a:t>
            </a:r>
          </a:p>
          <a:p>
            <a:r>
              <a:rPr lang="en-US" altLang="en-US" sz="2000" b="1" dirty="0">
                <a:latin typeface="Arial" panose="020B0604020202020204" pitchFamily="34" charset="0"/>
              </a:rPr>
              <a:t>•	</a:t>
            </a:r>
            <a:r>
              <a:rPr lang="en-US" altLang="en-US" sz="2000" b="1" dirty="0">
                <a:solidFill>
                  <a:srgbClr val="FF0000"/>
                </a:solidFill>
                <a:latin typeface="Arial" panose="020B0604020202020204" pitchFamily="34" charset="0"/>
              </a:rPr>
              <a:t>New Right</a:t>
            </a:r>
            <a:r>
              <a:rPr lang="en-US" altLang="en-US" sz="2000" b="1" dirty="0">
                <a:latin typeface="Arial" panose="020B0604020202020204" pitchFamily="34" charset="0"/>
              </a:rPr>
              <a:t>—collection of grass-roots groups promoting single </a:t>
            </a:r>
            <a:r>
              <a:rPr lang="en-US" altLang="en-US" sz="2000" b="1" dirty="0" smtClean="0">
                <a:latin typeface="Arial" panose="020B0604020202020204" pitchFamily="34" charset="0"/>
              </a:rPr>
              <a:t>issues (oppose ERA, Roe </a:t>
            </a:r>
            <a:r>
              <a:rPr lang="en-US" altLang="en-US" sz="2000" b="1" dirty="0" err="1" smtClean="0">
                <a:latin typeface="Arial" panose="020B0604020202020204" pitchFamily="34" charset="0"/>
              </a:rPr>
              <a:t>v</a:t>
            </a:r>
            <a:r>
              <a:rPr lang="en-US" altLang="en-US" sz="2000" b="1" dirty="0" smtClean="0">
                <a:latin typeface="Arial" panose="020B0604020202020204" pitchFamily="34" charset="0"/>
              </a:rPr>
              <a:t>. Wade, affirmative action)</a:t>
            </a:r>
          </a:p>
          <a:p>
            <a:r>
              <a:rPr lang="en-US" altLang="en-US" sz="2000" b="1" dirty="0">
                <a:latin typeface="Arial" panose="020B0604020202020204" pitchFamily="34" charset="0"/>
              </a:rPr>
              <a:t>•	</a:t>
            </a:r>
            <a:r>
              <a:rPr lang="en-US" altLang="en-US" sz="2000" b="1" dirty="0">
                <a:solidFill>
                  <a:srgbClr val="FF0000"/>
                </a:solidFill>
                <a:latin typeface="Arial" panose="020B0604020202020204" pitchFamily="34" charset="0"/>
              </a:rPr>
              <a:t>Affirmative action</a:t>
            </a:r>
            <a:r>
              <a:rPr lang="en-US" altLang="en-US" sz="2000" b="1" dirty="0">
                <a:latin typeface="Arial" panose="020B0604020202020204" pitchFamily="34" charset="0"/>
              </a:rPr>
              <a:t>—special consideration for women, minorities</a:t>
            </a:r>
          </a:p>
          <a:p>
            <a:r>
              <a:rPr lang="en-US" altLang="en-US" sz="2000" b="1" dirty="0">
                <a:latin typeface="Arial" panose="020B0604020202020204" pitchFamily="34" charset="0"/>
              </a:rPr>
              <a:t>	- many say it’s </a:t>
            </a:r>
            <a:r>
              <a:rPr lang="en-US" altLang="en-US" sz="2000" b="1" dirty="0">
                <a:solidFill>
                  <a:srgbClr val="FF0000"/>
                </a:solidFill>
                <a:latin typeface="Arial" panose="020B0604020202020204" pitchFamily="34" charset="0"/>
              </a:rPr>
              <a:t>reverse discrimination</a:t>
            </a:r>
            <a:r>
              <a:rPr lang="en-US" altLang="en-US" sz="2000" b="1" dirty="0">
                <a:latin typeface="Arial" panose="020B0604020202020204" pitchFamily="34" charset="0"/>
              </a:rPr>
              <a:t>, </a:t>
            </a:r>
            <a:br>
              <a:rPr lang="en-US" altLang="en-US" sz="2000" b="1" dirty="0">
                <a:latin typeface="Arial" panose="020B0604020202020204" pitchFamily="34" charset="0"/>
              </a:rPr>
            </a:br>
            <a:r>
              <a:rPr lang="en-US" altLang="en-US" sz="2000" b="1" dirty="0">
                <a:latin typeface="Arial" panose="020B0604020202020204" pitchFamily="34" charset="0"/>
              </a:rPr>
              <a:t>favoring one group over others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0126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wipe(left)">
                                      <p:cBhvr>
                                        <p:cTn id="7" dur="5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54"/>
                                        </p:tgtEl>
                                        <p:attrNameLst>
                                          <p:attrName>style.visibility</p:attrName>
                                        </p:attrNameLst>
                                      </p:cBhvr>
                                      <p:to>
                                        <p:strVal val="visible"/>
                                      </p:to>
                                    </p:set>
                                    <p:animEffect transition="in" filter="wipe(left)">
                                      <p:cBhvr>
                                        <p:cTn id="12"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utoUpdateAnimBg="0"/>
      <p:bldP spid="9254"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0028" y="1234002"/>
            <a:ext cx="4821205" cy="3170099"/>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u="sng" dirty="0">
                <a:latin typeface="Arial" panose="020B0604020202020204" pitchFamily="34" charset="0"/>
              </a:rPr>
              <a:t>The Conservative Coalition</a:t>
            </a:r>
            <a:endParaRPr lang="en-US" altLang="en-US" sz="2000" u="sng" dirty="0">
              <a:latin typeface="Arial" panose="020B0604020202020204" pitchFamily="34" charset="0"/>
            </a:endParaRPr>
          </a:p>
          <a:p>
            <a:pPr>
              <a:buFontTx/>
              <a:buChar char="•"/>
            </a:pPr>
            <a:r>
              <a:rPr lang="en-US" altLang="en-US" sz="1800" dirty="0">
                <a:latin typeface="Arial" panose="020B0604020202020204" pitchFamily="34" charset="0"/>
              </a:rPr>
              <a:t>Business, religious, other groups form</a:t>
            </a:r>
            <a:r>
              <a:rPr lang="en-US" altLang="en-US" sz="1800" dirty="0" smtClean="0">
                <a:latin typeface="Arial" panose="020B0604020202020204" pitchFamily="34" charset="0"/>
              </a:rPr>
              <a:t> </a:t>
            </a:r>
            <a:r>
              <a:rPr lang="en-US" altLang="en-US" sz="1800" b="1" dirty="0" smtClean="0">
                <a:latin typeface="Arial" panose="020B0604020202020204" pitchFamily="34" charset="0"/>
              </a:rPr>
              <a:t>a </a:t>
            </a:r>
            <a:r>
              <a:rPr lang="en-US" altLang="en-US" sz="1800" b="1" dirty="0">
                <a:solidFill>
                  <a:srgbClr val="FF0000"/>
                </a:solidFill>
                <a:latin typeface="Arial" panose="020B0604020202020204" pitchFamily="34" charset="0"/>
              </a:rPr>
              <a:t>Conservative </a:t>
            </a:r>
            <a:r>
              <a:rPr lang="en-US" altLang="en-US" sz="1800" b="1" dirty="0" smtClean="0">
                <a:solidFill>
                  <a:srgbClr val="FF0000"/>
                </a:solidFill>
                <a:latin typeface="Arial" panose="020B0604020202020204" pitchFamily="34" charset="0"/>
              </a:rPr>
              <a:t>Coalition</a:t>
            </a:r>
            <a:r>
              <a:rPr lang="en-US" altLang="en-US" sz="1800" b="1" dirty="0" smtClean="0">
                <a:latin typeface="Arial" panose="020B0604020202020204" pitchFamily="34" charset="0"/>
              </a:rPr>
              <a:t> </a:t>
            </a:r>
            <a:r>
              <a:rPr lang="en-US" altLang="en-US" sz="1800" b="1" dirty="0">
                <a:latin typeface="Arial" panose="020B0604020202020204" pitchFamily="34" charset="0"/>
              </a:rPr>
              <a:t>in the U.S. Congress that brought together </a:t>
            </a:r>
            <a:r>
              <a:rPr lang="en-US" altLang="en-US" sz="1800" b="1" dirty="0">
                <a:solidFill>
                  <a:srgbClr val="FF0000"/>
                </a:solidFill>
                <a:latin typeface="Arial" panose="020B0604020202020204" pitchFamily="34" charset="0"/>
              </a:rPr>
              <a:t>the majority of the Northern Republicans and a conservative, mostly Southern minority of the Democrats)</a:t>
            </a:r>
            <a:endParaRPr lang="en-US" altLang="en-US" sz="1800" dirty="0">
              <a:solidFill>
                <a:srgbClr val="FF0000"/>
              </a:solidFill>
              <a:latin typeface="Arial" panose="020B0604020202020204" pitchFamily="34" charset="0"/>
            </a:endParaRPr>
          </a:p>
          <a:p>
            <a:pPr>
              <a:buFontTx/>
              <a:buChar char="•"/>
            </a:pPr>
            <a:r>
              <a:rPr lang="en-US" altLang="en-US" sz="1800" dirty="0">
                <a:latin typeface="Arial" panose="020B0604020202020204" pitchFamily="34" charset="0"/>
              </a:rPr>
              <a:t>Conservative periodicals, think tanks discuss, develop policies</a:t>
            </a:r>
          </a:p>
          <a:p>
            <a:pPr>
              <a:buFontTx/>
              <a:buChar char="•"/>
            </a:pPr>
            <a:r>
              <a:rPr lang="en-US" altLang="en-US" sz="1800" dirty="0">
                <a:latin typeface="Arial" panose="020B0604020202020204" pitchFamily="34" charset="0"/>
              </a:rPr>
              <a:t>Goals are small government, family values, patriotism, business</a:t>
            </a:r>
          </a:p>
        </p:txBody>
      </p:sp>
      <p:sp>
        <p:nvSpPr>
          <p:cNvPr id="8196" name="Line 8"/>
          <p:cNvSpPr>
            <a:spLocks noChangeShapeType="1"/>
          </p:cNvSpPr>
          <p:nvPr/>
        </p:nvSpPr>
        <p:spPr bwMode="auto">
          <a:xfrm>
            <a:off x="2200089" y="1159342"/>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
        <p:nvSpPr>
          <p:cNvPr id="8198" name="Rectangle 23"/>
          <p:cNvSpPr>
            <a:spLocks noChangeArrowheads="1"/>
          </p:cNvSpPr>
          <p:nvPr/>
        </p:nvSpPr>
        <p:spPr bwMode="auto">
          <a:xfrm>
            <a:off x="2203545" y="673473"/>
            <a:ext cx="5812810" cy="40011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i="1" dirty="0">
                <a:solidFill>
                  <a:srgbClr val="009999"/>
                </a:solidFill>
                <a:latin typeface="Arial" panose="020B0604020202020204" pitchFamily="34" charset="0"/>
              </a:rPr>
              <a:t>continued</a:t>
            </a:r>
            <a:r>
              <a:rPr lang="en-US" altLang="en-US" sz="2000" b="1" dirty="0">
                <a:solidFill>
                  <a:srgbClr val="009999"/>
                </a:solidFill>
                <a:latin typeface="Arial" panose="020B0604020202020204" pitchFamily="34" charset="0"/>
              </a:rPr>
              <a:t> </a:t>
            </a:r>
            <a:r>
              <a:rPr lang="en-US" altLang="en-US" sz="2000" b="1" dirty="0">
                <a:solidFill>
                  <a:srgbClr val="003399"/>
                </a:solidFill>
                <a:latin typeface="Arial" panose="020B0604020202020204" pitchFamily="34" charset="0"/>
              </a:rPr>
              <a:t>The Conservative Movement Builds</a:t>
            </a:r>
            <a:endParaRPr lang="en-US" altLang="en-US" sz="2000" b="1" dirty="0">
              <a:latin typeface="Arial" panose="020B0604020202020204" pitchFamily="34" charset="0"/>
            </a:endParaRPr>
          </a:p>
        </p:txBody>
      </p:sp>
      <p:sp>
        <p:nvSpPr>
          <p:cNvPr id="11297" name="Rectangle 33"/>
          <p:cNvSpPr>
            <a:spLocks noChangeArrowheads="1"/>
          </p:cNvSpPr>
          <p:nvPr/>
        </p:nvSpPr>
        <p:spPr bwMode="auto">
          <a:xfrm>
            <a:off x="1470027" y="4610219"/>
            <a:ext cx="5592762" cy="206210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latin typeface="Arial" panose="020B0604020202020204" pitchFamily="34" charset="0"/>
              </a:rPr>
              <a:t>The Moral Majority</a:t>
            </a:r>
            <a:endParaRPr lang="en-US" altLang="en-US" sz="2000" dirty="0">
              <a:latin typeface="Arial" panose="020B0604020202020204" pitchFamily="34" charset="0"/>
            </a:endParaRPr>
          </a:p>
          <a:p>
            <a:pPr>
              <a:buFontTx/>
              <a:buChar char="•"/>
            </a:pPr>
            <a:r>
              <a:rPr lang="en-US" altLang="en-US" sz="1800" dirty="0">
                <a:latin typeface="Arial" panose="020B0604020202020204" pitchFamily="34" charset="0"/>
              </a:rPr>
              <a:t>1970s religious revival uses TV, radio; strong among fundamentalists</a:t>
            </a:r>
          </a:p>
          <a:p>
            <a:pPr>
              <a:buFontTx/>
              <a:buChar char="•"/>
            </a:pPr>
            <a:r>
              <a:rPr lang="en-US" altLang="en-US" sz="1800" dirty="0">
                <a:latin typeface="Arial" panose="020B0604020202020204" pitchFamily="34" charset="0"/>
              </a:rPr>
              <a:t>Jerry Falwell’s </a:t>
            </a:r>
            <a:r>
              <a:rPr lang="en-US" altLang="en-US" sz="1800" b="1" dirty="0">
                <a:solidFill>
                  <a:srgbClr val="FF0000"/>
                </a:solidFill>
                <a:latin typeface="Arial" panose="020B0604020202020204" pitchFamily="34" charset="0"/>
              </a:rPr>
              <a:t>Moral Majority</a:t>
            </a:r>
            <a:r>
              <a:rPr lang="en-US" altLang="en-US" sz="1800" dirty="0">
                <a:latin typeface="Arial" panose="020B0604020202020204" pitchFamily="34" charset="0"/>
              </a:rPr>
              <a:t>—Christians for traditional morals:</a:t>
            </a:r>
          </a:p>
          <a:p>
            <a:pPr>
              <a:buFontTx/>
              <a:buChar char="•"/>
            </a:pPr>
            <a:r>
              <a:rPr lang="en-US" altLang="en-US" sz="1800" dirty="0">
                <a:solidFill>
                  <a:schemeClr val="bg1"/>
                </a:solidFill>
                <a:latin typeface="Arial" panose="020B0604020202020204" pitchFamily="34" charset="0"/>
                <a:hlinkClick r:id="rId2"/>
              </a:rPr>
              <a:t>https://vimeo.com/48621151</a:t>
            </a:r>
            <a:endParaRPr lang="en-US" altLang="en-US" sz="1800" dirty="0" smtClean="0">
              <a:solidFill>
                <a:schemeClr val="bg1"/>
              </a:solidFill>
              <a:latin typeface="Arial" panose="020B0604020202020204" pitchFamily="34" charset="0"/>
            </a:endParaRPr>
          </a:p>
          <a:p>
            <a:endParaRPr lang="en-US" altLang="en-US" sz="1800" dirty="0" smtClean="0">
              <a:latin typeface="Arial" panose="020B0604020202020204" pitchFamily="34" charset="0"/>
            </a:endParaRPr>
          </a:p>
        </p:txBody>
      </p:sp>
      <p:sp>
        <p:nvSpPr>
          <p:cNvPr id="2" name="TextBox 1"/>
          <p:cNvSpPr txBox="1"/>
          <p:nvPr/>
        </p:nvSpPr>
        <p:spPr>
          <a:xfrm>
            <a:off x="6958715" y="1535537"/>
            <a:ext cx="3592511" cy="4247317"/>
          </a:xfrm>
          <a:prstGeom prst="rect">
            <a:avLst/>
          </a:prstGeom>
          <a:noFill/>
        </p:spPr>
        <p:txBody>
          <a:bodyPr wrap="square" rtlCol="0">
            <a:spAutoFit/>
          </a:bodyPr>
          <a:lstStyle/>
          <a:p>
            <a:r>
              <a:rPr lang="en-US" b="1" dirty="0">
                <a:solidFill>
                  <a:schemeClr val="accent2">
                    <a:lumMod val="60000"/>
                    <a:lumOff val="40000"/>
                  </a:schemeClr>
                </a:solidFill>
              </a:rPr>
              <a:t>The Heritage Foundation: </a:t>
            </a:r>
            <a:r>
              <a:rPr lang="en-US" b="1" dirty="0"/>
              <a:t>Think tank consisting of political, business/industry leaders, economic and social policy experts with a mission to:</a:t>
            </a:r>
          </a:p>
          <a:p>
            <a:pPr marL="285750" indent="-285750">
              <a:buFont typeface="Arial" panose="020B0604020202020204" pitchFamily="34" charset="0"/>
              <a:buChar char="•"/>
            </a:pPr>
            <a:r>
              <a:rPr lang="en-US" b="1" dirty="0"/>
              <a:t>"formulate and promote conservative public policies based on the principles of </a:t>
            </a:r>
            <a:r>
              <a:rPr lang="en-US" b="1" dirty="0">
                <a:solidFill>
                  <a:schemeClr val="accent2">
                    <a:lumMod val="60000"/>
                    <a:lumOff val="40000"/>
                  </a:schemeClr>
                </a:solidFill>
              </a:rPr>
              <a:t>free enterprise, limited government, individual freedom, traditional American values, and a strong national defense</a:t>
            </a:r>
            <a:r>
              <a:rPr lang="en-US" b="1" dirty="0"/>
              <a:t>.”</a:t>
            </a:r>
            <a:endParaRPr lang="en-US" altLang="en-US" b="1" dirty="0">
              <a:latin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990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97"/>
                                        </p:tgtEl>
                                        <p:attrNameLst>
                                          <p:attrName>style.visibility</p:attrName>
                                        </p:attrNameLst>
                                      </p:cBhvr>
                                      <p:to>
                                        <p:strVal val="visible"/>
                                      </p:to>
                                    </p:set>
                                    <p:animEffect transition="in" filter="wipe(left)">
                                      <p:cBhvr>
                                        <p:cTn id="12" dur="5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97"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980080" y="1018343"/>
            <a:ext cx="4200525"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rgbClr val="003399"/>
                </a:solidFill>
                <a:latin typeface="Arial" panose="020B0604020202020204" pitchFamily="34" charset="0"/>
              </a:rPr>
              <a:t>“Reaganomics” Takes Over</a:t>
            </a:r>
          </a:p>
        </p:txBody>
      </p:sp>
      <p:sp>
        <p:nvSpPr>
          <p:cNvPr id="12291" name="Line 5"/>
          <p:cNvSpPr>
            <a:spLocks noChangeShapeType="1"/>
          </p:cNvSpPr>
          <p:nvPr/>
        </p:nvSpPr>
        <p:spPr bwMode="auto">
          <a:xfrm>
            <a:off x="1980080" y="1475543"/>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dirty="0"/>
          </a:p>
        </p:txBody>
      </p:sp>
      <p:sp>
        <p:nvSpPr>
          <p:cNvPr id="19462" name="Text Box 6"/>
          <p:cNvSpPr txBox="1">
            <a:spLocks noChangeArrowheads="1"/>
          </p:cNvSpPr>
          <p:nvPr/>
        </p:nvSpPr>
        <p:spPr bwMode="auto">
          <a:xfrm>
            <a:off x="1049963" y="2016506"/>
            <a:ext cx="3736040" cy="372409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solidFill>
                  <a:schemeClr val="bg1"/>
                </a:solidFill>
                <a:latin typeface="Arial" panose="020B0604020202020204" pitchFamily="34" charset="0"/>
              </a:rPr>
              <a:t>Reagan’s Economic Policies</a:t>
            </a:r>
            <a:endParaRPr lang="en-US" altLang="en-US" sz="2000" dirty="0">
              <a:solidFill>
                <a:schemeClr val="bg1"/>
              </a:solidFill>
              <a:latin typeface="Arial" panose="020B0604020202020204" pitchFamily="34" charset="0"/>
            </a:endParaRPr>
          </a:p>
          <a:p>
            <a:pPr>
              <a:buFontTx/>
              <a:buChar char="•"/>
            </a:pPr>
            <a:r>
              <a:rPr lang="en-US" altLang="en-US" sz="1800" dirty="0">
                <a:latin typeface="Arial" panose="020B0604020202020204" pitchFamily="34" charset="0"/>
              </a:rPr>
              <a:t>Reagan encourages private investment by cutting federal government services; conservative theory posits that renewed competition in private industry will produce economic growth AND absorb the shortfall in services produced by the cuts</a:t>
            </a:r>
          </a:p>
          <a:p>
            <a:pPr marL="0" indent="0"/>
            <a:endParaRPr lang="en-US" altLang="en-US" sz="1800" dirty="0">
              <a:latin typeface="Arial" panose="020B0604020202020204" pitchFamily="34" charset="0"/>
            </a:endParaRPr>
          </a:p>
          <a:p>
            <a:r>
              <a:rPr lang="en-US" altLang="en-US" sz="1800" dirty="0">
                <a:latin typeface="Arial" panose="020B0604020202020204" pitchFamily="34" charset="0"/>
              </a:rPr>
              <a:t>•</a:t>
            </a:r>
            <a:r>
              <a:rPr lang="en-US" altLang="en-US" sz="1800" b="1" dirty="0">
                <a:solidFill>
                  <a:schemeClr val="accent2">
                    <a:lumMod val="40000"/>
                    <a:lumOff val="60000"/>
                  </a:schemeClr>
                </a:solidFill>
                <a:latin typeface="Arial" panose="020B0604020202020204" pitchFamily="34" charset="0"/>
              </a:rPr>
              <a:t>	</a:t>
            </a:r>
            <a:r>
              <a:rPr lang="en-US" altLang="en-US" sz="1800" b="1" dirty="0">
                <a:solidFill>
                  <a:srgbClr val="000000"/>
                </a:solidFill>
                <a:latin typeface="Arial" panose="020B0604020202020204" pitchFamily="34" charset="0"/>
              </a:rPr>
              <a:t>Reaganomics</a:t>
            </a:r>
            <a:r>
              <a:rPr lang="en-US" altLang="en-US" sz="1800" dirty="0">
                <a:latin typeface="Arial" panose="020B0604020202020204" pitchFamily="34" charset="0"/>
              </a:rPr>
              <a:t>: budget cuts, tax cuts, increased defense spending</a:t>
            </a:r>
          </a:p>
        </p:txBody>
      </p:sp>
      <p:sp>
        <p:nvSpPr>
          <p:cNvPr id="12293" name="Text Box 8"/>
          <p:cNvSpPr txBox="1">
            <a:spLocks noChangeArrowheads="1"/>
          </p:cNvSpPr>
          <p:nvPr/>
        </p:nvSpPr>
        <p:spPr bwMode="auto">
          <a:xfrm>
            <a:off x="1980080" y="160911"/>
            <a:ext cx="4203382" cy="88870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nSpc>
                <a:spcPct val="85000"/>
              </a:lnSpc>
            </a:pPr>
            <a:r>
              <a:rPr lang="en-US" altLang="en-US" sz="3000" b="1" dirty="0">
                <a:solidFill>
                  <a:schemeClr val="bg1"/>
                </a:solidFill>
                <a:latin typeface="Arial" panose="020B0604020202020204" pitchFamily="34" charset="0"/>
              </a:rPr>
              <a:t>Conservative Policies </a:t>
            </a:r>
            <a:br>
              <a:rPr lang="en-US" altLang="en-US" sz="3000" b="1" dirty="0">
                <a:solidFill>
                  <a:schemeClr val="bg1"/>
                </a:solidFill>
                <a:latin typeface="Arial" panose="020B0604020202020204" pitchFamily="34" charset="0"/>
              </a:rPr>
            </a:br>
            <a:r>
              <a:rPr lang="en-US" altLang="en-US" sz="3000" b="1" dirty="0">
                <a:solidFill>
                  <a:schemeClr val="bg1"/>
                </a:solidFill>
                <a:latin typeface="Arial" panose="020B0604020202020204" pitchFamily="34" charset="0"/>
              </a:rPr>
              <a:t>Under </a:t>
            </a:r>
            <a:r>
              <a:rPr lang="en-US" altLang="en-US" sz="3000" b="1" dirty="0" smtClean="0">
                <a:solidFill>
                  <a:schemeClr val="bg1"/>
                </a:solidFill>
                <a:latin typeface="Arial" panose="020B0604020202020204" pitchFamily="34" charset="0"/>
              </a:rPr>
              <a:t>Reagan</a:t>
            </a:r>
            <a:endParaRPr lang="en-US" altLang="en-US" sz="3000" b="1" dirty="0">
              <a:solidFill>
                <a:schemeClr val="bg1"/>
              </a:solidFill>
              <a:latin typeface="Arial" panose="020B0604020202020204" pitchFamily="34" charset="0"/>
            </a:endParaRPr>
          </a:p>
        </p:txBody>
      </p:sp>
      <p:sp>
        <p:nvSpPr>
          <p:cNvPr id="19481" name="Text Box 25"/>
          <p:cNvSpPr txBox="1">
            <a:spLocks noChangeArrowheads="1"/>
          </p:cNvSpPr>
          <p:nvPr/>
        </p:nvSpPr>
        <p:spPr bwMode="auto">
          <a:xfrm>
            <a:off x="5118848" y="1579689"/>
            <a:ext cx="4691902" cy="538609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000" b="1" dirty="0">
                <a:solidFill>
                  <a:schemeClr val="bg1"/>
                </a:solidFill>
                <a:latin typeface="Arial" panose="020B0604020202020204" pitchFamily="34" charset="0"/>
              </a:rPr>
              <a:t>Budget Cuts</a:t>
            </a:r>
            <a:endParaRPr lang="en-US" altLang="en-US" sz="2000" dirty="0">
              <a:solidFill>
                <a:schemeClr val="bg1"/>
              </a:solidFill>
              <a:latin typeface="Arial" panose="020B0604020202020204" pitchFamily="34" charset="0"/>
            </a:endParaRPr>
          </a:p>
          <a:p>
            <a:pPr>
              <a:buFontTx/>
              <a:buChar char="•"/>
            </a:pPr>
            <a:r>
              <a:rPr lang="en-US" altLang="en-US" sz="1800" dirty="0">
                <a:latin typeface="Arial" panose="020B0604020202020204" pitchFamily="34" charset="0"/>
              </a:rPr>
              <a:t>Maintains entitlement programs that benefit middle class (Medicare, Social Security – old age pensions)</a:t>
            </a:r>
          </a:p>
          <a:p>
            <a:pPr marL="0" indent="0"/>
            <a:endParaRPr lang="en-US" altLang="en-US" sz="1800" dirty="0">
              <a:latin typeface="Arial" panose="020B0604020202020204" pitchFamily="34" charset="0"/>
            </a:endParaRPr>
          </a:p>
          <a:p>
            <a:pPr>
              <a:buFontTx/>
              <a:buChar char="•"/>
            </a:pPr>
            <a:r>
              <a:rPr lang="en-US" altLang="en-US" sz="1800" dirty="0">
                <a:latin typeface="Arial" panose="020B0604020202020204" pitchFamily="34" charset="0"/>
              </a:rPr>
              <a:t>Cuts programs that benefit poor, urban population (Food Stamps, Social Security – welfare, disability, unemployment programs)</a:t>
            </a:r>
          </a:p>
          <a:p>
            <a:pPr marL="0" indent="0"/>
            <a:endParaRPr lang="en-US" altLang="en-US" sz="1800" dirty="0">
              <a:latin typeface="Arial" panose="020B0604020202020204" pitchFamily="34" charset="0"/>
            </a:endParaRPr>
          </a:p>
          <a:p>
            <a:pPr>
              <a:buFontTx/>
              <a:buChar char="•"/>
            </a:pPr>
            <a:r>
              <a:rPr lang="en-US" altLang="en-US" sz="1800" b="1" dirty="0">
                <a:solidFill>
                  <a:schemeClr val="bg1"/>
                </a:solidFill>
                <a:latin typeface="Arial" panose="020B0604020202020204" pitchFamily="34" charset="0"/>
              </a:rPr>
              <a:t>Tax Cuts:</a:t>
            </a:r>
          </a:p>
          <a:p>
            <a:pPr>
              <a:buFontTx/>
              <a:buChar char="•"/>
            </a:pPr>
            <a:r>
              <a:rPr lang="en-US" altLang="en-US" sz="1800" dirty="0">
                <a:latin typeface="Arial" panose="020B0604020202020204" pitchFamily="34" charset="0"/>
              </a:rPr>
              <a:t>Reduces top tax bracket from 70% in 1980 to a final low of 28% by 1988</a:t>
            </a:r>
          </a:p>
          <a:p>
            <a:pPr marL="0" indent="0"/>
            <a:endParaRPr lang="en-US" altLang="en-US" sz="1800" dirty="0">
              <a:latin typeface="Arial" panose="020B0604020202020204" pitchFamily="34" charset="0"/>
            </a:endParaRPr>
          </a:p>
          <a:p>
            <a:pPr>
              <a:buFontTx/>
              <a:buChar char="•"/>
            </a:pPr>
            <a:r>
              <a:rPr lang="en-US" altLang="en-US" sz="1800" dirty="0">
                <a:latin typeface="Arial" panose="020B0604020202020204" pitchFamily="34" charset="0"/>
              </a:rPr>
              <a:t>Eliminated several tax brackets, deductions, thereby increasing the tax burden on the middle class and worsening the economic situation of the poor</a:t>
            </a:r>
          </a:p>
          <a:p>
            <a:pPr>
              <a:buFontTx/>
              <a:buChar char="•"/>
            </a:pPr>
            <a:endParaRPr lang="en-US" altLang="en-US" sz="1800" dirty="0">
              <a:latin typeface="Arial" panose="020B0604020202020204"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351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wipe(left)">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81"/>
                                        </p:tgtEl>
                                        <p:attrNameLst>
                                          <p:attrName>style.visibility</p:attrName>
                                        </p:attrNameLst>
                                      </p:cBhvr>
                                      <p:to>
                                        <p:strVal val="visible"/>
                                      </p:to>
                                    </p:set>
                                    <p:animEffect transition="in" filter="wipe(left)">
                                      <p:cBhvr>
                                        <p:cTn id="12" dur="500"/>
                                        <p:tgtEl>
                                          <p:spTgt spid="19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utoUpdateAnimBg="0"/>
      <p:bldP spid="19481"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1925639" y="201009"/>
            <a:ext cx="6712671" cy="52322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b="1" i="1" dirty="0">
                <a:solidFill>
                  <a:srgbClr val="009999"/>
                </a:solidFill>
                <a:latin typeface="Arial" panose="020B0604020202020204" pitchFamily="34" charset="0"/>
              </a:rPr>
              <a:t>continued</a:t>
            </a:r>
            <a:r>
              <a:rPr lang="en-US" altLang="en-US" b="1" dirty="0">
                <a:latin typeface="Arial" panose="020B0604020202020204" pitchFamily="34" charset="0"/>
              </a:rPr>
              <a:t> </a:t>
            </a:r>
            <a:r>
              <a:rPr lang="en-US" altLang="en-US" b="1" dirty="0">
                <a:solidFill>
                  <a:srgbClr val="003399"/>
                </a:solidFill>
                <a:latin typeface="Arial" panose="020B0604020202020204" pitchFamily="34" charset="0"/>
              </a:rPr>
              <a:t>“Reaganomics” Takes Over</a:t>
            </a:r>
          </a:p>
        </p:txBody>
      </p:sp>
      <p:sp>
        <p:nvSpPr>
          <p:cNvPr id="63501" name="Text Box 13"/>
          <p:cNvSpPr txBox="1">
            <a:spLocks noChangeArrowheads="1"/>
          </p:cNvSpPr>
          <p:nvPr/>
        </p:nvSpPr>
        <p:spPr bwMode="auto">
          <a:xfrm>
            <a:off x="1795411" y="1284729"/>
            <a:ext cx="4276870" cy="3785652"/>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u="sng" dirty="0">
                <a:latin typeface="Arial" panose="020B0604020202020204" pitchFamily="34" charset="0"/>
              </a:rPr>
              <a:t>Tax Cuts</a:t>
            </a:r>
            <a:endParaRPr lang="en-US" altLang="en-US" sz="2400" u="sng" dirty="0">
              <a:latin typeface="Arial" panose="020B0604020202020204" pitchFamily="34" charset="0"/>
            </a:endParaRPr>
          </a:p>
          <a:p>
            <a:r>
              <a:rPr lang="en-US" altLang="en-US" sz="2400" dirty="0">
                <a:latin typeface="Arial" panose="020B0604020202020204" pitchFamily="34" charset="0"/>
              </a:rPr>
              <a:t>•	</a:t>
            </a:r>
            <a:r>
              <a:rPr lang="en-US" altLang="en-US" sz="2400" b="1" dirty="0">
                <a:solidFill>
                  <a:schemeClr val="accent2">
                    <a:lumMod val="40000"/>
                    <a:lumOff val="60000"/>
                  </a:schemeClr>
                </a:solidFill>
                <a:latin typeface="Arial" panose="020B0604020202020204" pitchFamily="34" charset="0"/>
              </a:rPr>
              <a:t>Supply-side economics</a:t>
            </a:r>
            <a:r>
              <a:rPr lang="en-US" altLang="en-US" sz="2400" dirty="0">
                <a:latin typeface="Arial" panose="020B0604020202020204" pitchFamily="34" charset="0"/>
              </a:rPr>
              <a:t>, OR, “</a:t>
            </a:r>
            <a:r>
              <a:rPr lang="en-US" altLang="en-US" sz="2400" b="1" dirty="0">
                <a:solidFill>
                  <a:schemeClr val="accent2">
                    <a:lumMod val="40000"/>
                    <a:lumOff val="60000"/>
                  </a:schemeClr>
                </a:solidFill>
                <a:latin typeface="Arial" panose="020B0604020202020204" pitchFamily="34" charset="0"/>
              </a:rPr>
              <a:t>Trickle-Down</a:t>
            </a:r>
            <a:r>
              <a:rPr lang="en-US" altLang="en-US" sz="2400" dirty="0">
                <a:latin typeface="Arial" panose="020B0604020202020204" pitchFamily="34" charset="0"/>
              </a:rPr>
              <a:t>” economics, holds that lower taxes result in:</a:t>
            </a:r>
          </a:p>
          <a:p>
            <a:r>
              <a:rPr lang="en-US" altLang="en-US" sz="2400" dirty="0">
                <a:latin typeface="Arial" panose="020B0604020202020204" pitchFamily="34" charset="0"/>
              </a:rPr>
              <a:t>	- investment, greater productivity, more supply, lower prices</a:t>
            </a:r>
          </a:p>
          <a:p>
            <a:r>
              <a:rPr lang="en-US" altLang="en-US" sz="2400" dirty="0">
                <a:latin typeface="Arial" panose="020B0604020202020204" pitchFamily="34" charset="0"/>
              </a:rPr>
              <a:t>•	Congress decreases taxes by 25% over 3 years</a:t>
            </a:r>
          </a:p>
        </p:txBody>
      </p:sp>
      <p:sp>
        <p:nvSpPr>
          <p:cNvPr id="13317" name="Line 17"/>
          <p:cNvSpPr>
            <a:spLocks noChangeShapeType="1"/>
          </p:cNvSpPr>
          <p:nvPr/>
        </p:nvSpPr>
        <p:spPr bwMode="auto">
          <a:xfrm>
            <a:off x="2020887" y="741692"/>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pic>
        <p:nvPicPr>
          <p:cNvPr id="24578" name="Picture 2"/>
          <p:cNvPicPr>
            <a:picLocks noChangeAspect="1" noChangeArrowheads="1"/>
          </p:cNvPicPr>
          <p:nvPr/>
        </p:nvPicPr>
        <p:blipFill>
          <a:blip r:embed="rId2"/>
          <a:srcRect/>
          <a:stretch>
            <a:fillRect/>
          </a:stretch>
        </p:blipFill>
        <p:spPr bwMode="auto">
          <a:xfrm>
            <a:off x="6524718" y="1132454"/>
            <a:ext cx="4000500" cy="4597400"/>
          </a:xfrm>
          <a:prstGeom prst="rect">
            <a:avLst/>
          </a:prstGeom>
          <a:noFill/>
          <a:ln w="9525">
            <a:noFill/>
            <a:miter lim="800000"/>
            <a:headEnd/>
            <a:tailEnd/>
          </a:ln>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7758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501"/>
                                        </p:tgtEl>
                                        <p:attrNameLst>
                                          <p:attrName>style.visibility</p:attrName>
                                        </p:attrNameLst>
                                      </p:cBhvr>
                                      <p:to>
                                        <p:strVal val="visible"/>
                                      </p:to>
                                    </p:set>
                                    <p:animEffect transition="in" filter="wipe(left)">
                                      <p:cBhvr>
                                        <p:cTn id="7" dur="500"/>
                                        <p:tgtEl>
                                          <p:spTgt spid="63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1"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94762" y="0"/>
            <a:ext cx="10071811" cy="830997"/>
          </a:xfrm>
          <a:prstGeom prst="rect">
            <a:avLst/>
          </a:prstGeom>
          <a:noFill/>
        </p:spPr>
        <p:txBody>
          <a:bodyPr wrap="square" rtlCol="0">
            <a:spAutoFit/>
          </a:bodyPr>
          <a:lstStyle/>
          <a:p>
            <a:r>
              <a:rPr lang="en-US" dirty="0" smtClean="0"/>
              <a:t>		</a:t>
            </a:r>
            <a:r>
              <a:rPr lang="en-US" sz="2400" b="1" dirty="0" smtClean="0">
                <a:solidFill>
                  <a:srgbClr val="000000"/>
                </a:solidFill>
              </a:rPr>
              <a:t>	The Long Term Effects of Conservative Economics </a:t>
            </a:r>
          </a:p>
          <a:p>
            <a:r>
              <a:rPr lang="en-US" sz="2400" b="1" dirty="0" smtClean="0">
                <a:solidFill>
                  <a:srgbClr val="000000"/>
                </a:solidFill>
              </a:rPr>
              <a:t>						     Introduced in the 1980s</a:t>
            </a:r>
            <a:endParaRPr lang="en-US" sz="2400" b="1" dirty="0">
              <a:solidFill>
                <a:srgbClr val="000000"/>
              </a:solidFill>
            </a:endParaRPr>
          </a:p>
        </p:txBody>
      </p:sp>
      <p:pic>
        <p:nvPicPr>
          <p:cNvPr id="31746" name="Picture 2"/>
          <p:cNvPicPr>
            <a:picLocks noChangeAspect="1" noChangeArrowheads="1"/>
          </p:cNvPicPr>
          <p:nvPr/>
        </p:nvPicPr>
        <p:blipFill>
          <a:blip r:embed="rId2"/>
          <a:srcRect/>
          <a:stretch>
            <a:fillRect/>
          </a:stretch>
        </p:blipFill>
        <p:spPr bwMode="auto">
          <a:xfrm>
            <a:off x="3152646" y="942184"/>
            <a:ext cx="7999412" cy="5181600"/>
          </a:xfrm>
          <a:prstGeom prst="rect">
            <a:avLst/>
          </a:prstGeom>
          <a:noFill/>
          <a:ln w="9525">
            <a:noFill/>
            <a:miter lim="800000"/>
            <a:headEnd/>
            <a:tailEnd/>
          </a:ln>
          <a:effectLst/>
        </p:spPr>
      </p:pic>
      <p:sp>
        <p:nvSpPr>
          <p:cNvPr id="4" name="TextBox 3"/>
          <p:cNvSpPr txBox="1"/>
          <p:nvPr/>
        </p:nvSpPr>
        <p:spPr>
          <a:xfrm>
            <a:off x="1196940" y="1065746"/>
            <a:ext cx="1941378" cy="5016759"/>
          </a:xfrm>
          <a:prstGeom prst="rect">
            <a:avLst/>
          </a:prstGeom>
          <a:noFill/>
        </p:spPr>
        <p:txBody>
          <a:bodyPr wrap="square" rtlCol="0">
            <a:spAutoFit/>
          </a:bodyPr>
          <a:lstStyle/>
          <a:p>
            <a:r>
              <a:rPr lang="en-US" sz="1600" b="1" dirty="0" smtClean="0">
                <a:solidFill>
                  <a:schemeClr val="accent2">
                    <a:lumMod val="60000"/>
                    <a:lumOff val="40000"/>
                  </a:schemeClr>
                </a:solidFill>
              </a:rPr>
              <a:t>GDP Growth </a:t>
            </a:r>
            <a:r>
              <a:rPr lang="en-US" sz="1600" b="1" dirty="0" smtClean="0">
                <a:solidFill>
                  <a:srgbClr val="EF48C9"/>
                </a:solidFill>
              </a:rPr>
              <a:t>continues</a:t>
            </a:r>
            <a:r>
              <a:rPr lang="en-US" sz="1600" dirty="0" smtClean="0"/>
              <a:t>, fairly regular gains over time</a:t>
            </a:r>
          </a:p>
          <a:p>
            <a:endParaRPr lang="en-US" sz="1600" dirty="0" smtClean="0"/>
          </a:p>
          <a:p>
            <a:r>
              <a:rPr lang="en-US" sz="1600" b="1" dirty="0" smtClean="0">
                <a:solidFill>
                  <a:srgbClr val="EF48C9"/>
                </a:solidFill>
              </a:rPr>
              <a:t>Top 1%</a:t>
            </a:r>
            <a:r>
              <a:rPr lang="en-US" sz="1600" dirty="0" smtClean="0"/>
              <a:t> sees a </a:t>
            </a:r>
            <a:r>
              <a:rPr lang="en-US" sz="1600" dirty="0" smtClean="0">
                <a:solidFill>
                  <a:srgbClr val="EF48C9"/>
                </a:solidFill>
              </a:rPr>
              <a:t>72% increase in overall wealth</a:t>
            </a:r>
          </a:p>
          <a:p>
            <a:endParaRPr lang="en-US" sz="1600" dirty="0" smtClean="0"/>
          </a:p>
          <a:p>
            <a:r>
              <a:rPr lang="en-US" sz="1600" b="1" dirty="0" smtClean="0">
                <a:solidFill>
                  <a:srgbClr val="EF48C9"/>
                </a:solidFill>
              </a:rPr>
              <a:t>Middle and working class families stagnate</a:t>
            </a:r>
            <a:r>
              <a:rPr lang="en-US" sz="1600" dirty="0" smtClean="0"/>
              <a:t>; </a:t>
            </a:r>
            <a:r>
              <a:rPr lang="en-US" sz="1600" dirty="0" smtClean="0">
                <a:solidFill>
                  <a:srgbClr val="EF48C9"/>
                </a:solidFill>
              </a:rPr>
              <a:t>wages fail to rise </a:t>
            </a:r>
            <a:r>
              <a:rPr lang="en-US" sz="1600" dirty="0" smtClean="0"/>
              <a:t>to match an increasing cost of living</a:t>
            </a:r>
          </a:p>
          <a:p>
            <a:endParaRPr lang="en-US" sz="1600" dirty="0" smtClean="0"/>
          </a:p>
          <a:p>
            <a:r>
              <a:rPr lang="en-US" sz="1600" b="1" dirty="0" smtClean="0">
                <a:solidFill>
                  <a:srgbClr val="EF48C9"/>
                </a:solidFill>
              </a:rPr>
              <a:t>Bottom 10% </a:t>
            </a:r>
            <a:r>
              <a:rPr lang="en-US" sz="1600" dirty="0" smtClean="0"/>
              <a:t>sees a </a:t>
            </a:r>
            <a:r>
              <a:rPr lang="en-US" sz="1600" dirty="0" smtClean="0">
                <a:solidFill>
                  <a:srgbClr val="EF48C9"/>
                </a:solidFill>
              </a:rPr>
              <a:t>12% decrease in overall wealth</a:t>
            </a:r>
            <a:endParaRPr lang="en-US" sz="1600" dirty="0">
              <a:solidFill>
                <a:srgbClr val="EF48C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26"/>
          <p:cNvSpPr>
            <a:spLocks noChangeArrowheads="1"/>
          </p:cNvSpPr>
          <p:nvPr/>
        </p:nvSpPr>
        <p:spPr bwMode="auto">
          <a:xfrm>
            <a:off x="1743076" y="495955"/>
            <a:ext cx="5021262" cy="4572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dirty="0">
                <a:solidFill>
                  <a:srgbClr val="003399"/>
                </a:solidFill>
                <a:latin typeface="Arial" panose="020B0604020202020204" pitchFamily="34" charset="0"/>
              </a:rPr>
              <a:t>Judicial Power Shifts to the Right</a:t>
            </a:r>
          </a:p>
        </p:txBody>
      </p:sp>
      <p:sp>
        <p:nvSpPr>
          <p:cNvPr id="76803" name="Text Box 1027"/>
          <p:cNvSpPr txBox="1">
            <a:spLocks noChangeArrowheads="1"/>
          </p:cNvSpPr>
          <p:nvPr/>
        </p:nvSpPr>
        <p:spPr bwMode="auto">
          <a:xfrm>
            <a:off x="1900518" y="1356567"/>
            <a:ext cx="7091082" cy="452431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square">
            <a:spAutoFit/>
          </a:bodyPr>
          <a:lstStyle>
            <a:lvl1pPr marL="228600" indent="-228600">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r>
              <a:rPr lang="en-US" altLang="en-US" sz="2400" b="1" u="sng" dirty="0">
                <a:latin typeface="Arial" panose="020B0604020202020204" pitchFamily="34" charset="0"/>
              </a:rPr>
              <a:t>Supreme Court Appointments</a:t>
            </a:r>
            <a:endParaRPr lang="en-US" altLang="en-US" sz="2400" u="sng" dirty="0">
              <a:latin typeface="Arial" panose="020B0604020202020204" pitchFamily="34" charset="0"/>
            </a:endParaRPr>
          </a:p>
          <a:p>
            <a:pPr>
              <a:buFontTx/>
              <a:buChar char="•"/>
            </a:pPr>
            <a:r>
              <a:rPr lang="en-US" altLang="en-US" sz="2400" dirty="0">
                <a:latin typeface="Arial" panose="020B0604020202020204" pitchFamily="34" charset="0"/>
              </a:rPr>
              <a:t>Reagan appoints </a:t>
            </a:r>
            <a:r>
              <a:rPr lang="en-US" altLang="en-US" sz="2400" b="1" dirty="0">
                <a:solidFill>
                  <a:srgbClr val="008000"/>
                </a:solidFill>
                <a:latin typeface="Arial" panose="020B0604020202020204" pitchFamily="34" charset="0"/>
              </a:rPr>
              <a:t>Sandra Day O’Connor</a:t>
            </a:r>
            <a:r>
              <a:rPr lang="en-US" altLang="en-US" sz="2400" dirty="0">
                <a:latin typeface="Arial" panose="020B0604020202020204" pitchFamily="34" charset="0"/>
              </a:rPr>
              <a:t> first woman justice</a:t>
            </a:r>
          </a:p>
          <a:p>
            <a:pPr>
              <a:buFontTx/>
              <a:buChar char="•"/>
            </a:pPr>
            <a:r>
              <a:rPr lang="en-US" altLang="en-US" sz="2400" dirty="0">
                <a:latin typeface="Arial" panose="020B0604020202020204" pitchFamily="34" charset="0"/>
              </a:rPr>
              <a:t>Other Reagan, Bush appointments make Court more conservative (incl. Antonin Scalia and Robert Bork – Anthony Kennedy appointed instead)</a:t>
            </a:r>
          </a:p>
          <a:p>
            <a:pPr>
              <a:buFontTx/>
              <a:buChar char="•"/>
            </a:pPr>
            <a:endParaRPr lang="en-US" altLang="en-US" sz="2400" dirty="0">
              <a:latin typeface="Arial" panose="020B0604020202020204" pitchFamily="34" charset="0"/>
            </a:endParaRPr>
          </a:p>
          <a:p>
            <a:pPr>
              <a:buFontTx/>
              <a:buChar char="•"/>
            </a:pPr>
            <a:r>
              <a:rPr lang="en-US" altLang="en-US" sz="2400" dirty="0">
                <a:latin typeface="Arial" panose="020B0604020202020204" pitchFamily="34" charset="0"/>
              </a:rPr>
              <a:t>Court places restrictions on civil rights, abortion (Civil Rights Act 1964, Roe v. Wade)</a:t>
            </a:r>
          </a:p>
          <a:p>
            <a:pPr>
              <a:buFontTx/>
              <a:buChar char="•"/>
            </a:pPr>
            <a:r>
              <a:rPr lang="en-US" altLang="en-US" sz="2400" dirty="0">
                <a:latin typeface="Arial" panose="020B0604020202020204" pitchFamily="34" charset="0"/>
              </a:rPr>
              <a:t>Makes it easier for states to restrict access to rights guaranteed in these</a:t>
            </a:r>
          </a:p>
        </p:txBody>
      </p:sp>
      <p:sp>
        <p:nvSpPr>
          <p:cNvPr id="15365" name="Line 1031"/>
          <p:cNvSpPr>
            <a:spLocks noChangeShapeType="1"/>
          </p:cNvSpPr>
          <p:nvPr/>
        </p:nvSpPr>
        <p:spPr bwMode="auto">
          <a:xfrm>
            <a:off x="1743076" y="1141413"/>
            <a:ext cx="6934200" cy="0"/>
          </a:xfrm>
          <a:prstGeom prst="line">
            <a:avLst/>
          </a:prstGeom>
          <a:noFill/>
          <a:ln w="9525">
            <a:solidFill>
              <a:schemeClr val="folHlink"/>
            </a:solidFill>
            <a:round/>
            <a:headEnd/>
            <a:tailEnd/>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noFill/>
              </a14:hiddenFill>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2111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left)">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6797" y="4487332"/>
            <a:ext cx="8534400" cy="1507067"/>
          </a:xfrm>
        </p:spPr>
        <p:txBody>
          <a:bodyPr>
            <a:normAutofit fontScale="90000"/>
          </a:bodyPr>
          <a:lstStyle/>
          <a:p>
            <a:r>
              <a:rPr lang="en-US" dirty="0" err="1"/>
              <a:t>LiBeral</a:t>
            </a:r>
            <a:r>
              <a:rPr lang="en-US" dirty="0"/>
              <a:t> fire-breathers express dismay at the “</a:t>
            </a:r>
            <a:r>
              <a:rPr lang="en-US" dirty="0" err="1"/>
              <a:t>conservatization</a:t>
            </a:r>
            <a:r>
              <a:rPr lang="en-US" dirty="0"/>
              <a:t>” of the federal courts</a:t>
            </a:r>
          </a:p>
        </p:txBody>
      </p:sp>
      <p:sp>
        <p:nvSpPr>
          <p:cNvPr id="3" name="Content Placeholder 2"/>
          <p:cNvSpPr>
            <a:spLocks noGrp="1"/>
          </p:cNvSpPr>
          <p:nvPr>
            <p:ph idx="1"/>
          </p:nvPr>
        </p:nvSpPr>
        <p:spPr>
          <a:xfrm>
            <a:off x="1530828" y="685800"/>
            <a:ext cx="8534400" cy="3615267"/>
          </a:xfrm>
        </p:spPr>
        <p:txBody>
          <a:bodyPr/>
          <a:lstStyle/>
          <a:p>
            <a:r>
              <a:rPr lang="en-US" dirty="0"/>
              <a:t>“Robert Bork's America is a land in which women would be forced into back-alley abortions, blacks would sit at segregated lunch counters, rogue police could break down citizens' doors in midnight raids, schoolchildren could not be taught about evolution, writers and artists could be censored at the whim of the Government, and the doors of the Federal courts would be shut on the fingers of millions of citizens.”</a:t>
            </a:r>
          </a:p>
          <a:p>
            <a:r>
              <a:rPr lang="en-US" dirty="0"/>
              <a:t>Ted Kennedy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385018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a="http://schemas.openxmlformats.org/drawingml/2006/main"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257</TotalTime>
  <Words>1080</Words>
  <Application>Microsoft Macintosh PowerPoint</Application>
  <PresentationFormat>Custom</PresentationFormat>
  <Paragraphs>103</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Slice</vt:lpstr>
      <vt:lpstr>The Conservative Resurgence: Part 1</vt:lpstr>
      <vt:lpstr>The Conservative REsurgence</vt:lpstr>
      <vt:lpstr>Slide 3</vt:lpstr>
      <vt:lpstr>Slide 4</vt:lpstr>
      <vt:lpstr>Slide 5</vt:lpstr>
      <vt:lpstr>Slide 6</vt:lpstr>
      <vt:lpstr>Slide 7</vt:lpstr>
      <vt:lpstr>Slide 8</vt:lpstr>
      <vt:lpstr>LiBeral fire-breathers express dismay at the “conservatization” of the federal courts</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Hynes</dc:creator>
  <cp:lastModifiedBy>Elena Hynes</cp:lastModifiedBy>
  <cp:revision>26</cp:revision>
  <dcterms:created xsi:type="dcterms:W3CDTF">2017-05-19T14:31:34Z</dcterms:created>
  <dcterms:modified xsi:type="dcterms:W3CDTF">2017-05-19T15:22:50Z</dcterms:modified>
</cp:coreProperties>
</file>