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revisionInfo.xml" ContentType="application/vnd.ms-powerpoint.revisioninfo+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11"/>
  </p:notesMasterIdLst>
  <p:sldIdLst>
    <p:sldId id="256" r:id="rId2"/>
    <p:sldId id="281" r:id="rId3"/>
    <p:sldId id="282" r:id="rId4"/>
    <p:sldId id="283" r:id="rId5"/>
    <p:sldId id="284" r:id="rId6"/>
    <p:sldId id="285" r:id="rId7"/>
    <p:sldId id="286" r:id="rId8"/>
    <p:sldId id="287" r:id="rId9"/>
    <p:sldId id="28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p:cViewPr varScale="1">
        <p:scale>
          <a:sx n="87" d="100"/>
          <a:sy n="87" d="100"/>
        </p:scale>
        <p:origin x="-128" y="-24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38"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0A3B8-9EEC-4A94-BFBB-3621F7851A64}" type="datetimeFigureOut">
              <a:rPr lang="en-US" smtClean="0"/>
              <a:pPr/>
              <a:t>3/28/19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DFA2A-4A1E-4A47-A6A8-40131B02C08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40317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3915363E-A11A-4949-AFE5-7C3029DBDC04}" type="datetimeFigureOut">
              <a:rPr lang="en-US" smtClean="0"/>
              <a:pPr/>
              <a:t>3/28/19</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86CF8AA3-6DE6-4741-8761-E342AB3EB12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8296529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15363E-A11A-4949-AFE5-7C3029DBDC04}" type="datetimeFigureOut">
              <a:rPr lang="en-US" smtClean="0"/>
              <a:pPr/>
              <a:t>3/28/19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F8AA3-6DE6-4741-8761-E342AB3EB12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1861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15363E-A11A-4949-AFE5-7C3029DBDC04}" type="datetimeFigureOut">
              <a:rPr lang="en-US" smtClean="0"/>
              <a:pPr/>
              <a:t>3/28/19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F8AA3-6DE6-4741-8761-E342AB3EB12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8112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14B2A5B4-7785-4DC7-B43E-E13A016F664F}"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46588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D34346F6-52FC-43FB-9922-A316CD2C3991}"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8177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15363E-A11A-4949-AFE5-7C3029DBDC04}" type="datetimeFigureOut">
              <a:rPr lang="en-US" smtClean="0"/>
              <a:pPr/>
              <a:t>3/28/19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F8AA3-6DE6-4741-8761-E342AB3EB12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606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3915363E-A11A-4949-AFE5-7C3029DBDC04}" type="datetimeFigureOut">
              <a:rPr lang="en-US" smtClean="0"/>
              <a:pPr/>
              <a:t>3/28/19</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86CF8AA3-6DE6-4741-8761-E342AB3EB12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329524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15363E-A11A-4949-AFE5-7C3029DBDC04}" type="datetimeFigureOut">
              <a:rPr lang="en-US" smtClean="0"/>
              <a:pPr/>
              <a:t>3/28/19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F8AA3-6DE6-4741-8761-E342AB3EB12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8360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15363E-A11A-4949-AFE5-7C3029DBDC04}" type="datetimeFigureOut">
              <a:rPr lang="en-US" smtClean="0"/>
              <a:pPr/>
              <a:t>3/28/19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F8AA3-6DE6-4741-8761-E342AB3EB12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585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15363E-A11A-4949-AFE5-7C3029DBDC04}" type="datetimeFigureOut">
              <a:rPr lang="en-US" smtClean="0"/>
              <a:pPr/>
              <a:t>3/28/19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F8AA3-6DE6-4741-8761-E342AB3EB12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7257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5363E-A11A-4949-AFE5-7C3029DBDC04}" type="datetimeFigureOut">
              <a:rPr lang="en-US" smtClean="0"/>
              <a:pPr/>
              <a:t>3/28/19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F8AA3-6DE6-4741-8761-E342AB3EB12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671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915363E-A11A-4949-AFE5-7C3029DBDC04}" type="datetimeFigureOut">
              <a:rPr lang="en-US" smtClean="0"/>
              <a:pPr/>
              <a:t>3/28/19</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86CF8AA3-6DE6-4741-8761-E342AB3EB12C}" type="slidenum">
              <a:rPr lang="en-US" smtClean="0"/>
              <a:pPr/>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6933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915363E-A11A-4949-AFE5-7C3029DBDC04}" type="datetimeFigureOut">
              <a:rPr lang="en-US" smtClean="0"/>
              <a:pPr/>
              <a:t>3/28/19</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86CF8AA3-6DE6-4741-8761-E342AB3EB12C}" type="slidenum">
              <a:rPr lang="en-US" smtClean="0"/>
              <a:pPr/>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536495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3915363E-A11A-4949-AFE5-7C3029DBDC04}" type="datetimeFigureOut">
              <a:rPr lang="en-US" smtClean="0"/>
              <a:pPr/>
              <a:t>3/28/19</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86CF8AA3-6DE6-4741-8761-E342AB3EB12C}"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0856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100" y="1766888"/>
            <a:ext cx="9068586" cy="2590800"/>
          </a:xfrm>
        </p:spPr>
        <p:txBody>
          <a:bodyPr/>
          <a:lstStyle/>
          <a:p>
            <a:r>
              <a:rPr lang="en-US" sz="4800" dirty="0" smtClean="0"/>
              <a:t/>
            </a:r>
            <a:br>
              <a:rPr lang="en-US" sz="4800" dirty="0" smtClean="0"/>
            </a:br>
            <a:r>
              <a:rPr lang="en-US" sz="4800" dirty="0"/>
              <a:t>The “other” America</a:t>
            </a:r>
          </a:p>
        </p:txBody>
      </p:sp>
      <p:sp>
        <p:nvSpPr>
          <p:cNvPr id="3" name="Subtitle 2"/>
          <p:cNvSpPr>
            <a:spLocks noGrp="1"/>
          </p:cNvSpPr>
          <p:nvPr>
            <p:ph type="subTitle" idx="1"/>
          </p:nvPr>
        </p:nvSpPr>
        <p:spPr>
          <a:xfrm>
            <a:off x="1547503" y="4065703"/>
            <a:ext cx="9070848" cy="781575"/>
          </a:xfrm>
        </p:spPr>
        <p:txBody>
          <a:bodyPr>
            <a:noAutofit/>
          </a:bodyPr>
          <a:lstStyle/>
          <a:p>
            <a:r>
              <a:rPr lang="en-US" sz="2800" dirty="0" smtClean="0">
                <a:solidFill>
                  <a:srgbClr val="002060"/>
                </a:solidFill>
              </a:rPr>
              <a:t>Significant &amp; Widespread </a:t>
            </a:r>
            <a:r>
              <a:rPr lang="en-US" sz="2800" dirty="0">
                <a:solidFill>
                  <a:srgbClr val="002060"/>
                </a:solidFill>
              </a:rPr>
              <a:t>Poverty in the 1950s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9827199"/>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a:xfrm>
            <a:off x="1752601" y="0"/>
            <a:ext cx="8715375" cy="1828800"/>
          </a:xfrm>
        </p:spPr>
        <p:txBody>
          <a:bodyPr/>
          <a:lstStyle/>
          <a:p>
            <a:pPr algn="ctr" eaLnBrk="1" hangingPunct="1"/>
            <a:r>
              <a:rPr lang="en-US" altLang="en-US" b="1" dirty="0"/>
              <a:t>THE OTHER AMERICA</a:t>
            </a:r>
          </a:p>
        </p:txBody>
      </p:sp>
      <p:sp>
        <p:nvSpPr>
          <p:cNvPr id="64515" name="Rectangle 5"/>
          <p:cNvSpPr>
            <a:spLocks noGrp="1" noChangeArrowheads="1"/>
          </p:cNvSpPr>
          <p:nvPr>
            <p:ph type="body" sz="half" idx="1"/>
          </p:nvPr>
        </p:nvSpPr>
        <p:spPr>
          <a:xfrm>
            <a:off x="766143" y="1662078"/>
            <a:ext cx="4114800" cy="5195922"/>
          </a:xfrm>
        </p:spPr>
        <p:txBody>
          <a:bodyPr>
            <a:normAutofit fontScale="62500" lnSpcReduction="20000"/>
          </a:bodyPr>
          <a:lstStyle/>
          <a:p>
            <a:pPr eaLnBrk="1" hangingPunct="1">
              <a:lnSpc>
                <a:spcPct val="90000"/>
              </a:lnSpc>
            </a:pPr>
            <a:r>
              <a:rPr lang="en-US" altLang="en-US" sz="2800" b="1" dirty="0"/>
              <a:t>By 1962, nearly</a:t>
            </a:r>
            <a:r>
              <a:rPr lang="en-US" altLang="en-US" sz="2800" b="1" dirty="0" smtClean="0"/>
              <a:t> </a:t>
            </a:r>
            <a:r>
              <a:rPr lang="en-US" altLang="en-US" sz="2800" b="1" dirty="0" smtClean="0">
                <a:solidFill>
                  <a:srgbClr val="0000FF"/>
                </a:solidFill>
              </a:rPr>
              <a:t>one </a:t>
            </a:r>
            <a:r>
              <a:rPr lang="en-US" altLang="en-US" sz="2800" b="1" dirty="0">
                <a:solidFill>
                  <a:srgbClr val="0000FF"/>
                </a:solidFill>
              </a:rPr>
              <a:t>out of every four Americans  was living below the poverty level </a:t>
            </a:r>
            <a:r>
              <a:rPr lang="en-US" altLang="en-US" sz="2800" b="1" dirty="0"/>
              <a:t>($2,973 annually for a family of four in 1958; approximately $22,000 annually today)</a:t>
            </a:r>
          </a:p>
          <a:p>
            <a:pPr marL="0" indent="0" eaLnBrk="1" hangingPunct="1">
              <a:lnSpc>
                <a:spcPct val="90000"/>
              </a:lnSpc>
              <a:buNone/>
            </a:pPr>
            <a:endParaRPr lang="en-US" altLang="en-US" sz="2800" b="1" dirty="0"/>
          </a:p>
          <a:p>
            <a:pPr eaLnBrk="1" hangingPunct="1">
              <a:lnSpc>
                <a:spcPct val="90000"/>
              </a:lnSpc>
            </a:pPr>
            <a:r>
              <a:rPr lang="en-US" altLang="en-US" sz="2800" b="1" dirty="0"/>
              <a:t>Many suburban Americans failed to internalize or even notice these problems, refusing to believe that the “richest nation on earth” could possibly have so many people living below the poverty line</a:t>
            </a:r>
          </a:p>
          <a:p>
            <a:pPr marL="0" indent="0" eaLnBrk="1" hangingPunct="1">
              <a:lnSpc>
                <a:spcPct val="90000"/>
              </a:lnSpc>
              <a:buNone/>
            </a:pPr>
            <a:endParaRPr lang="en-US" altLang="en-US" sz="2800" b="1" dirty="0" smtClean="0"/>
          </a:p>
          <a:p>
            <a:pPr eaLnBrk="1" hangingPunct="1">
              <a:lnSpc>
                <a:spcPct val="90000"/>
              </a:lnSpc>
            </a:pPr>
            <a:r>
              <a:rPr lang="en-US" altLang="en-US" sz="2800" b="1" dirty="0" smtClean="0">
                <a:solidFill>
                  <a:srgbClr val="0000FF"/>
                </a:solidFill>
              </a:rPr>
              <a:t>A major proportion </a:t>
            </a:r>
            <a:r>
              <a:rPr lang="en-US" altLang="en-US" sz="2800" b="1" dirty="0">
                <a:solidFill>
                  <a:srgbClr val="0000FF"/>
                </a:solidFill>
              </a:rPr>
              <a:t>of these poor were the elderly, single women and their children</a:t>
            </a:r>
            <a:r>
              <a:rPr lang="en-US" altLang="en-US" sz="2800" b="1" dirty="0" smtClean="0">
                <a:solidFill>
                  <a:srgbClr val="0000FF"/>
                </a:solidFill>
              </a:rPr>
              <a:t>, immigrants, and people of color. Urban </a:t>
            </a:r>
            <a:r>
              <a:rPr lang="en-US" altLang="en-US" sz="2800" b="1" dirty="0">
                <a:solidFill>
                  <a:srgbClr val="0000FF"/>
                </a:solidFill>
              </a:rPr>
              <a:t>areas began to decay and rural areas stagnated economically</a:t>
            </a:r>
          </a:p>
        </p:txBody>
      </p:sp>
      <p:pic>
        <p:nvPicPr>
          <p:cNvPr id="6" name="Picture 5"/>
          <p:cNvPicPr>
            <a:picLocks noChangeAspect="1"/>
          </p:cNvPicPr>
          <p:nvPr/>
        </p:nvPicPr>
        <p:blipFill>
          <a:blip r:embed="rId2"/>
          <a:stretch>
            <a:fillRect/>
          </a:stretch>
        </p:blipFill>
        <p:spPr>
          <a:xfrm>
            <a:off x="9989345" y="1485502"/>
            <a:ext cx="1704975" cy="2676525"/>
          </a:xfrm>
          <a:prstGeom prst="rect">
            <a:avLst/>
          </a:prstGeom>
        </p:spPr>
      </p:pic>
      <p:pic>
        <p:nvPicPr>
          <p:cNvPr id="9" name="Content Placeholder 8"/>
          <p:cNvPicPr>
            <a:picLocks noGrp="1" noChangeAspect="1"/>
          </p:cNvPicPr>
          <p:nvPr>
            <p:ph sz="half" idx="2"/>
          </p:nvPr>
        </p:nvPicPr>
        <p:blipFill>
          <a:blip r:embed="rId3"/>
          <a:stretch>
            <a:fillRect/>
          </a:stretch>
        </p:blipFill>
        <p:spPr>
          <a:xfrm>
            <a:off x="8389145" y="3970339"/>
            <a:ext cx="3305175" cy="2316162"/>
          </a:xfrm>
          <a:prstGeom prst="rect">
            <a:avLst/>
          </a:prstGeom>
        </p:spPr>
      </p:pic>
      <p:pic>
        <p:nvPicPr>
          <p:cNvPr id="10" name="Picture 9"/>
          <p:cNvPicPr>
            <a:picLocks noChangeAspect="1"/>
          </p:cNvPicPr>
          <p:nvPr/>
        </p:nvPicPr>
        <p:blipFill>
          <a:blip r:embed="rId4"/>
          <a:stretch>
            <a:fillRect/>
          </a:stretch>
        </p:blipFill>
        <p:spPr>
          <a:xfrm>
            <a:off x="4843461" y="1485503"/>
            <a:ext cx="5145883" cy="2484836"/>
          </a:xfrm>
          <a:prstGeom prst="rect">
            <a:avLst/>
          </a:prstGeom>
        </p:spPr>
      </p:pic>
      <p:pic>
        <p:nvPicPr>
          <p:cNvPr id="11" name="Picture 10"/>
          <p:cNvPicPr>
            <a:picLocks noChangeAspect="1"/>
          </p:cNvPicPr>
          <p:nvPr/>
        </p:nvPicPr>
        <p:blipFill>
          <a:blip r:embed="rId5"/>
          <a:stretch>
            <a:fillRect/>
          </a:stretch>
        </p:blipFill>
        <p:spPr>
          <a:xfrm>
            <a:off x="4843460" y="3970339"/>
            <a:ext cx="3545683" cy="231616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0349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blinds(horizontal)">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4515">
                                            <p:txEl>
                                              <p:pRg st="2" end="2"/>
                                            </p:txEl>
                                          </p:spTgt>
                                        </p:tgtEl>
                                        <p:attrNameLst>
                                          <p:attrName>style.visibility</p:attrName>
                                        </p:attrNameLst>
                                      </p:cBhvr>
                                      <p:to>
                                        <p:strVal val="visible"/>
                                      </p:to>
                                    </p:set>
                                    <p:animEffect transition="in" filter="blinds(horizontal)">
                                      <p:cBhvr>
                                        <p:cTn id="12" dur="500"/>
                                        <p:tgtEl>
                                          <p:spTgt spid="645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4515">
                                            <p:txEl>
                                              <p:pRg st="4" end="4"/>
                                            </p:txEl>
                                          </p:spTgt>
                                        </p:tgtEl>
                                        <p:attrNameLst>
                                          <p:attrName>style.visibility</p:attrName>
                                        </p:attrNameLst>
                                      </p:cBhvr>
                                      <p:to>
                                        <p:strVal val="visible"/>
                                      </p:to>
                                    </p:set>
                                    <p:animEffect transition="in" filter="blinds(horizontal)">
                                      <p:cBhvr>
                                        <p:cTn id="17" dur="500"/>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24000" y="214314"/>
            <a:ext cx="9144000" cy="1081087"/>
          </a:xfrm>
        </p:spPr>
        <p:txBody>
          <a:bodyPr/>
          <a:lstStyle/>
          <a:p>
            <a:pPr algn="ctr" eaLnBrk="1" hangingPunct="1"/>
            <a:r>
              <a:rPr lang="en-US" altLang="en-US" sz="6000" b="1" dirty="0"/>
              <a:t>“WHITE FLIGHT”</a:t>
            </a:r>
          </a:p>
        </p:txBody>
      </p:sp>
      <p:sp>
        <p:nvSpPr>
          <p:cNvPr id="65539" name="Rectangle 5"/>
          <p:cNvSpPr>
            <a:spLocks noGrp="1" noChangeArrowheads="1"/>
          </p:cNvSpPr>
          <p:nvPr>
            <p:ph type="body" sz="half" idx="2"/>
          </p:nvPr>
        </p:nvSpPr>
        <p:spPr>
          <a:xfrm>
            <a:off x="6891337" y="1295401"/>
            <a:ext cx="4038600" cy="5029200"/>
          </a:xfrm>
        </p:spPr>
        <p:txBody>
          <a:bodyPr>
            <a:normAutofit fontScale="92500"/>
          </a:bodyPr>
          <a:lstStyle/>
          <a:p>
            <a:pPr eaLnBrk="1" hangingPunct="1"/>
            <a:r>
              <a:rPr lang="en-US" altLang="en-US" sz="2400" b="1" dirty="0">
                <a:solidFill>
                  <a:srgbClr val="0000FF"/>
                </a:solidFill>
              </a:rPr>
              <a:t>In the 1950s, millions of </a:t>
            </a:r>
            <a:r>
              <a:rPr lang="en-US" altLang="en-US" sz="2400" b="1" dirty="0" smtClean="0">
                <a:solidFill>
                  <a:srgbClr val="0000FF"/>
                </a:solidFill>
              </a:rPr>
              <a:t>middle and working class </a:t>
            </a:r>
            <a:r>
              <a:rPr lang="en-US" altLang="en-US" sz="2400" b="1" dirty="0">
                <a:solidFill>
                  <a:srgbClr val="0000FF"/>
                </a:solidFill>
              </a:rPr>
              <a:t>white Americans left the cities for the suburbs</a:t>
            </a:r>
          </a:p>
          <a:p>
            <a:pPr eaLnBrk="1" hangingPunct="1"/>
            <a:r>
              <a:rPr lang="en-US" altLang="en-US" sz="2400" b="1" dirty="0"/>
              <a:t>At the same time millions of rural poor migrated to the cities (fleeing dying towns unconnected to the new nationwide highways)</a:t>
            </a:r>
          </a:p>
          <a:p>
            <a:pPr eaLnBrk="1" hangingPunct="1"/>
            <a:r>
              <a:rPr lang="en-US" altLang="en-US" sz="2400" b="1" dirty="0"/>
              <a:t>The so-called </a:t>
            </a:r>
            <a:r>
              <a:rPr lang="en-US" altLang="en-US" sz="2400" b="1" dirty="0">
                <a:solidFill>
                  <a:srgbClr val="0000FF"/>
                </a:solidFill>
              </a:rPr>
              <a:t>“White Flight” drained</a:t>
            </a:r>
            <a:r>
              <a:rPr lang="en-US" altLang="en-US" sz="2400" b="1" dirty="0" smtClean="0">
                <a:solidFill>
                  <a:srgbClr val="0000FF"/>
                </a:solidFill>
              </a:rPr>
              <a:t> American cities of valuable financial stimulation by shrinking the tax base dramatically</a:t>
            </a:r>
            <a:endParaRPr lang="en-US" altLang="en-US" sz="2400" b="1" dirty="0">
              <a:solidFill>
                <a:srgbClr val="0000FF"/>
              </a:solidFill>
            </a:endParaRPr>
          </a:p>
        </p:txBody>
      </p:sp>
      <p:pic>
        <p:nvPicPr>
          <p:cNvPr id="4" name="Picture 3"/>
          <p:cNvPicPr>
            <a:picLocks noChangeAspect="1"/>
          </p:cNvPicPr>
          <p:nvPr/>
        </p:nvPicPr>
        <p:blipFill>
          <a:blip r:embed="rId2"/>
          <a:stretch>
            <a:fillRect/>
          </a:stretch>
        </p:blipFill>
        <p:spPr>
          <a:xfrm>
            <a:off x="1138238" y="2028824"/>
            <a:ext cx="4957762" cy="318611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01225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blinds(horizontal)">
                                      <p:cBhvr>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blinds(horizontal)">
                                      <p:cBhvr>
                                        <p:cTn id="12" dur="500"/>
                                        <p:tgtEl>
                                          <p:spTgt spid="65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blinds(horizontal)">
                                      <p:cBhvr>
                                        <p:cTn id="17" dur="500"/>
                                        <p:tgtEl>
                                          <p:spTgt spid="65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Title 1"/>
          <p:cNvSpPr>
            <a:spLocks noGrp="1"/>
          </p:cNvSpPr>
          <p:nvPr>
            <p:ph type="title"/>
          </p:nvPr>
        </p:nvSpPr>
        <p:spPr>
          <a:xfrm>
            <a:off x="928687" y="234950"/>
            <a:ext cx="7793038" cy="700088"/>
          </a:xfrm>
        </p:spPr>
        <p:txBody>
          <a:bodyPr>
            <a:normAutofit fontScale="90000"/>
          </a:bodyPr>
          <a:lstStyle/>
          <a:p>
            <a:r>
              <a:rPr lang="en-US" altLang="en-US" dirty="0"/>
              <a:t>Urban</a:t>
            </a:r>
            <a:r>
              <a:rPr lang="en-US" altLang="en-US" dirty="0" smtClean="0"/>
              <a:t> Decay &amp;</a:t>
            </a:r>
            <a:br>
              <a:rPr lang="en-US" altLang="en-US" dirty="0" smtClean="0"/>
            </a:br>
            <a:r>
              <a:rPr lang="en-US" altLang="en-US" dirty="0" smtClean="0"/>
              <a:t>Urban Renewal</a:t>
            </a:r>
            <a:endParaRPr lang="en-US" altLang="en-US" dirty="0"/>
          </a:p>
        </p:txBody>
      </p:sp>
      <p:sp>
        <p:nvSpPr>
          <p:cNvPr id="3" name="Content Placeholder 2"/>
          <p:cNvSpPr>
            <a:spLocks noGrp="1"/>
          </p:cNvSpPr>
          <p:nvPr>
            <p:ph sz="half" idx="1"/>
          </p:nvPr>
        </p:nvSpPr>
        <p:spPr>
          <a:xfrm>
            <a:off x="504515" y="1234676"/>
            <a:ext cx="4840288" cy="5141913"/>
          </a:xfrm>
        </p:spPr>
        <p:txBody>
          <a:bodyPr>
            <a:normAutofit fontScale="77500" lnSpcReduction="20000"/>
          </a:bodyPr>
          <a:lstStyle/>
          <a:p>
            <a:r>
              <a:rPr lang="en-US" altLang="en-US" sz="2000" b="1" dirty="0"/>
              <a:t>Many</a:t>
            </a:r>
            <a:r>
              <a:rPr lang="en-US" altLang="en-US" sz="2000" b="1" dirty="0" smtClean="0"/>
              <a:t> people who remained </a:t>
            </a:r>
            <a:r>
              <a:rPr lang="en-US" altLang="en-US" sz="2000" b="1" dirty="0"/>
              <a:t>in the</a:t>
            </a:r>
            <a:r>
              <a:rPr lang="en-US" altLang="en-US" sz="2000" b="1" dirty="0" smtClean="0"/>
              <a:t> inner cities </a:t>
            </a:r>
            <a:r>
              <a:rPr lang="en-US" altLang="en-US" sz="2000" b="1" dirty="0"/>
              <a:t>had to live in dirty, crowded slums.</a:t>
            </a:r>
            <a:endParaRPr lang="en-US" altLang="en-US" sz="2000" b="1" dirty="0" smtClean="0"/>
          </a:p>
          <a:p>
            <a:r>
              <a:rPr lang="en-US" altLang="en-US" sz="2000" b="1" dirty="0" smtClean="0"/>
              <a:t>People of color were disproportionately affected by the degeneration of cities because many </a:t>
            </a:r>
            <a:r>
              <a:rPr lang="en-US" altLang="en-US" sz="2000" b="1" dirty="0"/>
              <a:t>suburban community boards had</a:t>
            </a:r>
            <a:r>
              <a:rPr lang="en-US" altLang="en-US" sz="2000" b="1" dirty="0" smtClean="0"/>
              <a:t> </a:t>
            </a:r>
            <a:r>
              <a:rPr lang="en-US" altLang="en-US" sz="2000" b="1" dirty="0" smtClean="0">
                <a:solidFill>
                  <a:srgbClr val="0000FF"/>
                </a:solidFill>
              </a:rPr>
              <a:t>policies </a:t>
            </a:r>
            <a:r>
              <a:rPr lang="en-US" altLang="en-US" sz="2000" b="1" dirty="0">
                <a:solidFill>
                  <a:srgbClr val="0000FF"/>
                </a:solidFill>
              </a:rPr>
              <a:t>making it extremely difficult for non-white families to buy homes in those areas</a:t>
            </a:r>
          </a:p>
          <a:p>
            <a:r>
              <a:rPr lang="en-US" altLang="en-US" sz="2000" b="1" dirty="0"/>
              <a:t>One proposed solution was “</a:t>
            </a:r>
            <a:r>
              <a:rPr lang="en-US" altLang="en-US" sz="2000" b="1" dirty="0">
                <a:solidFill>
                  <a:srgbClr val="0000FF"/>
                </a:solidFill>
              </a:rPr>
              <a:t>urban renewal</a:t>
            </a:r>
            <a:r>
              <a:rPr lang="en-US" altLang="en-US" sz="2000" b="1" dirty="0"/>
              <a:t>”.  The National Housing Act of 1949 called for the tearing down of run-down neighborhoods and</a:t>
            </a:r>
            <a:r>
              <a:rPr lang="en-US" altLang="en-US" sz="2000" b="1" dirty="0" smtClean="0"/>
              <a:t> the construction of </a:t>
            </a:r>
            <a:r>
              <a:rPr lang="en-US" altLang="en-US" sz="2000" b="1" dirty="0"/>
              <a:t>affordable housing</a:t>
            </a:r>
          </a:p>
          <a:p>
            <a:r>
              <a:rPr lang="en-US" altLang="en-US" sz="2000" b="1" dirty="0"/>
              <a:t>Although the tearing down</a:t>
            </a:r>
            <a:r>
              <a:rPr lang="en-US" altLang="en-US" sz="2000" b="1" dirty="0" smtClean="0"/>
              <a:t> and some building of affordable housing did </a:t>
            </a:r>
            <a:r>
              <a:rPr lang="en-US" altLang="en-US" sz="2000" b="1" dirty="0"/>
              <a:t>occur</a:t>
            </a:r>
            <a:r>
              <a:rPr lang="en-US" altLang="en-US" sz="2000" b="1" dirty="0" smtClean="0"/>
              <a:t>, thanks to government stimulus, in many cases, parking </a:t>
            </a:r>
            <a:r>
              <a:rPr lang="en-US" altLang="en-US" sz="2000" b="1" dirty="0"/>
              <a:t>lots, shopping centers, highways, parks and factories were constructed on much of the cleared land</a:t>
            </a:r>
            <a:endParaRPr lang="en-US" altLang="en-US" sz="2000" b="1" dirty="0" smtClean="0"/>
          </a:p>
          <a:p>
            <a:r>
              <a:rPr lang="en-US" altLang="en-US" sz="2000" b="1" dirty="0" smtClean="0"/>
              <a:t>In cases like this, urban </a:t>
            </a:r>
            <a:r>
              <a:rPr lang="en-US" altLang="en-US" sz="2000" b="1" dirty="0"/>
              <a:t>renewal simply became </a:t>
            </a:r>
            <a:r>
              <a:rPr lang="en-US" altLang="en-US" sz="2000" b="1" dirty="0">
                <a:solidFill>
                  <a:srgbClr val="0000FF"/>
                </a:solidFill>
              </a:rPr>
              <a:t>“urban removal” </a:t>
            </a:r>
            <a:r>
              <a:rPr lang="en-US" altLang="en-US" sz="2000" b="1" dirty="0"/>
              <a:t>as many people simply had to move from one</a:t>
            </a:r>
            <a:r>
              <a:rPr lang="en-US" altLang="en-US" sz="2000" b="1" dirty="0" smtClean="0"/>
              <a:t> low-income area </a:t>
            </a:r>
            <a:r>
              <a:rPr lang="en-US" altLang="en-US" sz="2000" b="1" dirty="0"/>
              <a:t>to another.</a:t>
            </a:r>
          </a:p>
        </p:txBody>
      </p:sp>
      <p:pic>
        <p:nvPicPr>
          <p:cNvPr id="5" name="Content Placeholder 4" descr="UrbanRenewal.jpg"/>
          <p:cNvPicPr>
            <a:picLocks noGrp="1" noChangeAspect="1"/>
          </p:cNvPicPr>
          <p:nvPr>
            <p:ph sz="half" idx="2"/>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6468269" y="547689"/>
            <a:ext cx="3810000" cy="2628900"/>
          </a:xfrm>
        </p:spPr>
      </p:pic>
      <p:pic>
        <p:nvPicPr>
          <p:cNvPr id="6" name="Picture 5" descr="dodgerstadium.jp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64288" y="3276601"/>
            <a:ext cx="4017962" cy="26955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 name="TextBox 6"/>
          <p:cNvSpPr txBox="1">
            <a:spLocks noChangeArrowheads="1"/>
          </p:cNvSpPr>
          <p:nvPr/>
        </p:nvSpPr>
        <p:spPr bwMode="auto">
          <a:xfrm>
            <a:off x="5850731" y="6172200"/>
            <a:ext cx="5045075" cy="3381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sz="1600" b="1" dirty="0"/>
              <a:t>Dodger Stadium- An example of urban renewal</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46781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blinds(horizontal)">
                                      <p:cBhvr>
                                        <p:cTn id="4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itle 1"/>
          <p:cNvSpPr>
            <a:spLocks noGrp="1"/>
          </p:cNvSpPr>
          <p:nvPr>
            <p:ph type="title"/>
          </p:nvPr>
        </p:nvSpPr>
        <p:spPr>
          <a:xfrm>
            <a:off x="1649441" y="228913"/>
            <a:ext cx="9562973" cy="700087"/>
          </a:xfrm>
        </p:spPr>
        <p:txBody>
          <a:bodyPr>
            <a:normAutofit fontScale="90000"/>
          </a:bodyPr>
          <a:lstStyle/>
          <a:p>
            <a:r>
              <a:rPr lang="en-US" altLang="en-US" dirty="0" smtClean="0"/>
              <a:t>Oppression </a:t>
            </a:r>
            <a:r>
              <a:rPr lang="en-US" altLang="en-US" dirty="0"/>
              <a:t>Leads to Activism…</a:t>
            </a:r>
          </a:p>
        </p:txBody>
      </p:sp>
      <p:sp>
        <p:nvSpPr>
          <p:cNvPr id="3" name="Content Placeholder 2"/>
          <p:cNvSpPr>
            <a:spLocks noGrp="1"/>
          </p:cNvSpPr>
          <p:nvPr>
            <p:ph sz="half" idx="1"/>
          </p:nvPr>
        </p:nvSpPr>
        <p:spPr>
          <a:xfrm>
            <a:off x="752475" y="996496"/>
            <a:ext cx="5176838" cy="5295901"/>
          </a:xfrm>
        </p:spPr>
        <p:txBody>
          <a:bodyPr>
            <a:normAutofit lnSpcReduction="10000"/>
          </a:bodyPr>
          <a:lstStyle/>
          <a:p>
            <a:r>
              <a:rPr lang="en-US" altLang="en-US" sz="2000" b="1" dirty="0" smtClean="0"/>
              <a:t>Segregation, </a:t>
            </a:r>
            <a:r>
              <a:rPr lang="en-US" altLang="en-US" sz="2000" b="1" dirty="0" err="1" smtClean="0"/>
              <a:t>lynchings</a:t>
            </a:r>
            <a:r>
              <a:rPr lang="en-US" altLang="en-US" sz="2000" b="1" dirty="0" smtClean="0"/>
              <a:t>, and discrimination in employment and housing were problems faced by many minority groups including African Americans and Latino Americans</a:t>
            </a:r>
          </a:p>
          <a:p>
            <a:pPr lvl="1"/>
            <a:r>
              <a:rPr lang="en-US" altLang="en-US" b="1" i="1" dirty="0" smtClean="0">
                <a:solidFill>
                  <a:srgbClr val="0000FF"/>
                </a:solidFill>
              </a:rPr>
              <a:t> “</a:t>
            </a:r>
            <a:r>
              <a:rPr lang="en-US" altLang="en-US" b="1" dirty="0" err="1" smtClean="0">
                <a:solidFill>
                  <a:srgbClr val="0000FF"/>
                </a:solidFill>
              </a:rPr>
              <a:t>Braceros</a:t>
            </a:r>
            <a:r>
              <a:rPr lang="en-US" altLang="en-US" b="1" dirty="0" smtClean="0">
                <a:solidFill>
                  <a:srgbClr val="0000FF"/>
                </a:solidFill>
              </a:rPr>
              <a:t>” </a:t>
            </a:r>
            <a:r>
              <a:rPr lang="en-US" altLang="en-US" b="1" dirty="0" smtClean="0">
                <a:solidFill>
                  <a:srgbClr val="000000"/>
                </a:solidFill>
              </a:rPr>
              <a:t>who remained in the U.S. illegally to escape poor economic conditions in Mexico soon found prejudice against them rising dramatically, and indeed, against Latinos in general</a:t>
            </a:r>
          </a:p>
          <a:p>
            <a:pPr lvl="1"/>
            <a:r>
              <a:rPr lang="en-US" altLang="en-US" b="1" dirty="0" err="1" smtClean="0">
                <a:solidFill>
                  <a:srgbClr val="000000"/>
                </a:solidFill>
              </a:rPr>
              <a:t>Lynchings</a:t>
            </a:r>
            <a:r>
              <a:rPr lang="en-US" altLang="en-US" b="1" dirty="0" smtClean="0">
                <a:solidFill>
                  <a:srgbClr val="000000"/>
                </a:solidFill>
              </a:rPr>
              <a:t> of Latino Americans had a long history in the Southwest U.S. but had become quite rare by the end of the 1920s</a:t>
            </a:r>
          </a:p>
          <a:p>
            <a:pPr lvl="1"/>
            <a:r>
              <a:rPr lang="en-US" altLang="en-US" b="1" dirty="0" smtClean="0">
                <a:solidFill>
                  <a:srgbClr val="000000"/>
                </a:solidFill>
              </a:rPr>
              <a:t>School segregation however, remained pervasive (over </a:t>
            </a:r>
            <a:r>
              <a:rPr lang="en-US" altLang="en-US" b="1" dirty="0" smtClean="0">
                <a:solidFill>
                  <a:srgbClr val="0000FF"/>
                </a:solidFill>
              </a:rPr>
              <a:t>80% of Latino and Spanish-speaking students attended segregated schools</a:t>
            </a:r>
            <a:r>
              <a:rPr lang="en-US" altLang="en-US" b="1" dirty="0" smtClean="0">
                <a:solidFill>
                  <a:srgbClr val="000000"/>
                </a:solidFill>
              </a:rPr>
              <a:t>) until the Brown </a:t>
            </a:r>
            <a:r>
              <a:rPr lang="en-US" altLang="en-US" b="1" dirty="0" err="1" smtClean="0">
                <a:solidFill>
                  <a:srgbClr val="000000"/>
                </a:solidFill>
              </a:rPr>
              <a:t>v</a:t>
            </a:r>
            <a:r>
              <a:rPr lang="en-US" altLang="en-US" b="1" dirty="0" smtClean="0">
                <a:solidFill>
                  <a:srgbClr val="000000"/>
                </a:solidFill>
              </a:rPr>
              <a:t>. Board of Education decision (1954)</a:t>
            </a:r>
          </a:p>
          <a:p>
            <a:pPr lvl="1"/>
            <a:endParaRPr lang="en-US" altLang="en-US" b="1" dirty="0">
              <a:solidFill>
                <a:srgbClr val="FF0000"/>
              </a:solidFill>
            </a:endParaRPr>
          </a:p>
        </p:txBody>
      </p:sp>
      <p:sp>
        <p:nvSpPr>
          <p:cNvPr id="7" name="Content Placeholder 6"/>
          <p:cNvSpPr>
            <a:spLocks noGrp="1"/>
          </p:cNvSpPr>
          <p:nvPr>
            <p:ph sz="half" idx="2"/>
          </p:nvPr>
        </p:nvSpPr>
        <p:spPr>
          <a:xfrm>
            <a:off x="6370320" y="1016000"/>
            <a:ext cx="4754880" cy="5261680"/>
          </a:xfrm>
        </p:spPr>
        <p:txBody>
          <a:bodyPr>
            <a:normAutofit lnSpcReduction="10000"/>
          </a:bodyPr>
          <a:lstStyle/>
          <a:p>
            <a:r>
              <a:rPr lang="en-US" sz="2000" b="1" dirty="0" smtClean="0"/>
              <a:t>Though the incidences had decreased significantly in recent years, African Americans in the South (particularly young men) remained in danger of </a:t>
            </a:r>
            <a:r>
              <a:rPr lang="en-US" sz="2000" b="1" dirty="0" err="1" smtClean="0"/>
              <a:t>lynchings</a:t>
            </a:r>
            <a:r>
              <a:rPr lang="en-US" sz="2000" b="1" dirty="0" smtClean="0"/>
              <a:t> during the 50s</a:t>
            </a:r>
          </a:p>
          <a:p>
            <a:pPr lvl="1"/>
            <a:r>
              <a:rPr lang="en-US" b="1" dirty="0" smtClean="0">
                <a:solidFill>
                  <a:srgbClr val="0000FF"/>
                </a:solidFill>
              </a:rPr>
              <a:t>Emmett Till: </a:t>
            </a:r>
            <a:r>
              <a:rPr lang="en-US" b="1" dirty="0" smtClean="0"/>
              <a:t>A 14 year old African American boy from Chicago, visiting his family in Money, Mississippi, was brutally murdered by two white men. The widespread reporting on this crime and Till’s mother’s decision to give him an open-casket funeral sparked nationwide horror and outrage and reinvigorated the civil rights movement</a:t>
            </a:r>
          </a:p>
          <a:p>
            <a:pPr lvl="1"/>
            <a:r>
              <a:rPr lang="en-US" b="1" dirty="0" smtClean="0">
                <a:solidFill>
                  <a:srgbClr val="0000FF"/>
                </a:solidFill>
              </a:rPr>
              <a:t>Montgomery Bus Boycott: </a:t>
            </a:r>
            <a:r>
              <a:rPr lang="en-US" b="1" dirty="0" smtClean="0"/>
              <a:t>Led by Rosa Parks and Dr. Martin Luther King Jr., the boycott last one year and ended with a Supreme Court decision which struck down segregated busing</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4964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itle 1"/>
          <p:cNvSpPr>
            <a:spLocks noGrp="1"/>
          </p:cNvSpPr>
          <p:nvPr>
            <p:ph type="title"/>
          </p:nvPr>
        </p:nvSpPr>
        <p:spPr>
          <a:xfrm>
            <a:off x="656431" y="642938"/>
            <a:ext cx="7793038" cy="623888"/>
          </a:xfrm>
        </p:spPr>
        <p:txBody>
          <a:bodyPr>
            <a:normAutofit fontScale="90000"/>
          </a:bodyPr>
          <a:lstStyle/>
          <a:p>
            <a:r>
              <a:rPr lang="en-US" altLang="en-US" dirty="0"/>
              <a:t>The Longoria Incident</a:t>
            </a:r>
          </a:p>
        </p:txBody>
      </p:sp>
      <p:sp>
        <p:nvSpPr>
          <p:cNvPr id="3" name="Content Placeholder 2"/>
          <p:cNvSpPr>
            <a:spLocks noGrp="1"/>
          </p:cNvSpPr>
          <p:nvPr>
            <p:ph sz="half" idx="1"/>
          </p:nvPr>
        </p:nvSpPr>
        <p:spPr>
          <a:xfrm>
            <a:off x="656431" y="1490662"/>
            <a:ext cx="5830094" cy="4910138"/>
          </a:xfrm>
        </p:spPr>
        <p:txBody>
          <a:bodyPr>
            <a:normAutofit/>
          </a:bodyPr>
          <a:lstStyle/>
          <a:p>
            <a:r>
              <a:rPr lang="en-US" altLang="en-US" sz="2000" b="1" dirty="0">
                <a:solidFill>
                  <a:srgbClr val="0000FF"/>
                </a:solidFill>
              </a:rPr>
              <a:t>Felix Longoria </a:t>
            </a:r>
            <a:r>
              <a:rPr lang="en-US" altLang="en-US" sz="2000" b="1" dirty="0"/>
              <a:t>was a Mexican-American WWII hero who had been killed in the Philippines.</a:t>
            </a:r>
            <a:endParaRPr lang="en-US" altLang="en-US" sz="2000" b="1" dirty="0" smtClean="0"/>
          </a:p>
          <a:p>
            <a:r>
              <a:rPr lang="en-US" altLang="en-US" sz="2000" b="1" dirty="0" smtClean="0"/>
              <a:t>The </a:t>
            </a:r>
            <a:r>
              <a:rPr lang="en-US" altLang="en-US" sz="2000" b="1" dirty="0"/>
              <a:t>only undertaker in his Texas hometown refused to provide his family with funeral services</a:t>
            </a:r>
          </a:p>
          <a:p>
            <a:r>
              <a:rPr lang="en-US" altLang="en-US" sz="2000" b="1" dirty="0"/>
              <a:t>Outraged Mexican Americans stepped up their efforts to stamp out discrimination by creating the </a:t>
            </a:r>
            <a:r>
              <a:rPr lang="en-US" altLang="en-US" sz="2000" b="1" dirty="0">
                <a:solidFill>
                  <a:srgbClr val="0000FF"/>
                </a:solidFill>
              </a:rPr>
              <a:t>G.I. Forum </a:t>
            </a:r>
            <a:r>
              <a:rPr lang="en-US" altLang="en-US" sz="2000" b="1" dirty="0"/>
              <a:t>and the </a:t>
            </a:r>
            <a:r>
              <a:rPr lang="en-US" altLang="en-US" sz="2000" b="1" dirty="0">
                <a:solidFill>
                  <a:srgbClr val="0000FF"/>
                </a:solidFill>
              </a:rPr>
              <a:t>Unity League of California</a:t>
            </a:r>
          </a:p>
          <a:p>
            <a:r>
              <a:rPr lang="en-US" altLang="en-US" sz="2000" b="1" dirty="0"/>
              <a:t>Both were designed to register Mexican American voters and to promote candidates who would represent their interests.</a:t>
            </a:r>
          </a:p>
        </p:txBody>
      </p:sp>
      <p:pic>
        <p:nvPicPr>
          <p:cNvPr id="5" name="Content Placeholder 4" descr="longoria.jpg"/>
          <p:cNvPicPr>
            <a:picLocks noGrp="1" noChangeAspect="1"/>
          </p:cNvPicPr>
          <p:nvPr>
            <p:ph sz="half" idx="2"/>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7239000" y="228600"/>
            <a:ext cx="3282950" cy="4114800"/>
          </a:xfrm>
        </p:spPr>
      </p:pic>
      <p:pic>
        <p:nvPicPr>
          <p:cNvPr id="6" name="Picture 5" descr="long2.jp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04025" y="4343400"/>
            <a:ext cx="4152900" cy="2209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06995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itle 1"/>
          <p:cNvSpPr>
            <a:spLocks noGrp="1"/>
          </p:cNvSpPr>
          <p:nvPr>
            <p:ph type="title"/>
          </p:nvPr>
        </p:nvSpPr>
        <p:spPr>
          <a:xfrm>
            <a:off x="2224088" y="271463"/>
            <a:ext cx="8715375" cy="547688"/>
          </a:xfrm>
        </p:spPr>
        <p:txBody>
          <a:bodyPr>
            <a:normAutofit fontScale="90000"/>
          </a:bodyPr>
          <a:lstStyle/>
          <a:p>
            <a:r>
              <a:rPr lang="en-US" altLang="en-US" sz="3200" b="1" dirty="0"/>
              <a:t>Native Americans Continue Their Struggle…</a:t>
            </a:r>
          </a:p>
        </p:txBody>
      </p:sp>
      <p:sp>
        <p:nvSpPr>
          <p:cNvPr id="3" name="Content Placeholder 2"/>
          <p:cNvSpPr>
            <a:spLocks noGrp="1"/>
          </p:cNvSpPr>
          <p:nvPr>
            <p:ph sz="half" idx="1"/>
          </p:nvPr>
        </p:nvSpPr>
        <p:spPr>
          <a:xfrm>
            <a:off x="890406" y="928688"/>
            <a:ext cx="6024743" cy="5586412"/>
          </a:xfrm>
        </p:spPr>
        <p:txBody>
          <a:bodyPr>
            <a:normAutofit fontScale="92500" lnSpcReduction="20000"/>
          </a:bodyPr>
          <a:lstStyle/>
          <a:p>
            <a:r>
              <a:rPr lang="en-US" altLang="en-US" sz="2000" b="1" dirty="0"/>
              <a:t>From 1887 to 1934, the government policy towards Native Americans was one of “Americanization” and assimilation.</a:t>
            </a:r>
            <a:endParaRPr lang="en-US" altLang="en-US" sz="2000" b="1" dirty="0" smtClean="0"/>
          </a:p>
          <a:p>
            <a:r>
              <a:rPr lang="en-US" altLang="en-US" sz="2000" b="1" dirty="0" smtClean="0"/>
              <a:t>In </a:t>
            </a:r>
            <a:r>
              <a:rPr lang="en-US" altLang="en-US" sz="2000" b="1" dirty="0"/>
              <a:t>1953 the federal government announced it would give up its responsibility for Native American tribes.</a:t>
            </a:r>
          </a:p>
          <a:p>
            <a:r>
              <a:rPr lang="en-US" altLang="en-US" sz="2000" b="1" dirty="0"/>
              <a:t>The new approach, known as the “</a:t>
            </a:r>
            <a:r>
              <a:rPr lang="en-US" altLang="en-US" sz="2000" b="1" dirty="0">
                <a:solidFill>
                  <a:srgbClr val="0000FF"/>
                </a:solidFill>
              </a:rPr>
              <a:t>termination policy</a:t>
            </a:r>
            <a:r>
              <a:rPr lang="en-US" altLang="en-US" sz="2000" b="1" dirty="0"/>
              <a:t>” </a:t>
            </a:r>
            <a:r>
              <a:rPr lang="en-US" altLang="en-US" sz="2000" b="1" dirty="0">
                <a:solidFill>
                  <a:srgbClr val="0000FF"/>
                </a:solidFill>
              </a:rPr>
              <a:t>eliminated federal economic support, discontinued the reservation system, and redistributed tribal lands to individual Native Americans</a:t>
            </a:r>
            <a:r>
              <a:rPr lang="en-US" altLang="en-US" sz="2000" b="1" dirty="0"/>
              <a:t>.</a:t>
            </a:r>
          </a:p>
          <a:p>
            <a:r>
              <a:rPr lang="en-US" altLang="en-US" sz="2000" b="1" dirty="0"/>
              <a:t>Native Americans were encouraged to resettle in cities.</a:t>
            </a:r>
          </a:p>
          <a:p>
            <a:r>
              <a:rPr lang="en-US" altLang="en-US" sz="2000" b="1" dirty="0"/>
              <a:t>The policy was a </a:t>
            </a:r>
            <a:r>
              <a:rPr lang="en-US" altLang="en-US" sz="2000" b="1" dirty="0">
                <a:solidFill>
                  <a:srgbClr val="0000FF"/>
                </a:solidFill>
              </a:rPr>
              <a:t>dismal failure</a:t>
            </a:r>
            <a:r>
              <a:rPr lang="en-US" altLang="en-US" sz="2000" b="1" dirty="0"/>
              <a:t>. Most couldn’t find </a:t>
            </a:r>
            <a:r>
              <a:rPr lang="en-US" altLang="en-US" sz="2000" b="1" dirty="0" smtClean="0"/>
              <a:t>jobs or decent housing </a:t>
            </a:r>
            <a:r>
              <a:rPr lang="en-US" altLang="en-US" sz="2000" b="1" dirty="0"/>
              <a:t>because of poor training and racial prejudice</a:t>
            </a:r>
            <a:r>
              <a:rPr lang="en-US" altLang="en-US" sz="2000" b="1" dirty="0">
                <a:solidFill>
                  <a:srgbClr val="0000FF"/>
                </a:solidFill>
              </a:rPr>
              <a:t>.  In 1963, the termination policy was </a:t>
            </a:r>
            <a:r>
              <a:rPr lang="en-US" altLang="en-US" sz="2000" b="1" dirty="0" smtClean="0">
                <a:solidFill>
                  <a:srgbClr val="0000FF"/>
                </a:solidFill>
              </a:rPr>
              <a:t>abandoned</a:t>
            </a:r>
          </a:p>
          <a:p>
            <a:r>
              <a:rPr lang="en-US" altLang="en-US" sz="2000" b="1" dirty="0" smtClean="0">
                <a:solidFill>
                  <a:srgbClr val="000000"/>
                </a:solidFill>
              </a:rPr>
              <a:t>The 1960s would mark a new beginning for Native American activism</a:t>
            </a:r>
            <a:endParaRPr lang="en-US" altLang="en-US" sz="2000" b="1" dirty="0">
              <a:solidFill>
                <a:srgbClr val="000000"/>
              </a:solidFill>
            </a:endParaRPr>
          </a:p>
        </p:txBody>
      </p:sp>
      <p:pic>
        <p:nvPicPr>
          <p:cNvPr id="5" name="Content Placeholder 4" descr="termination policy.jpg"/>
          <p:cNvPicPr>
            <a:picLocks noGrp="1" noChangeAspect="1"/>
          </p:cNvPicPr>
          <p:nvPr>
            <p:ph sz="half" idx="2"/>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7286626" y="1333499"/>
            <a:ext cx="4495800" cy="2495550"/>
          </a:xfrm>
        </p:spPr>
      </p:pic>
      <p:pic>
        <p:nvPicPr>
          <p:cNvPr id="4" name="Picture 3"/>
          <p:cNvPicPr>
            <a:picLocks noChangeAspect="1"/>
          </p:cNvPicPr>
          <p:nvPr/>
        </p:nvPicPr>
        <p:blipFill>
          <a:blip r:embed="rId3"/>
          <a:stretch>
            <a:fillRect/>
          </a:stretch>
        </p:blipFill>
        <p:spPr>
          <a:xfrm>
            <a:off x="7658100" y="3829049"/>
            <a:ext cx="3814763" cy="250031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52097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676401" y="214314"/>
            <a:ext cx="8791575" cy="1766887"/>
          </a:xfrm>
        </p:spPr>
        <p:txBody>
          <a:bodyPr/>
          <a:lstStyle/>
          <a:p>
            <a:pPr algn="ctr" eaLnBrk="1" hangingPunct="1"/>
            <a:r>
              <a:rPr lang="en-US" altLang="en-US" sz="5400" b="1"/>
              <a:t>WOMEN’S ROLES IN THE 1950S</a:t>
            </a:r>
          </a:p>
        </p:txBody>
      </p:sp>
      <p:sp>
        <p:nvSpPr>
          <p:cNvPr id="39939" name="Rectangle 4"/>
          <p:cNvSpPr>
            <a:spLocks noGrp="1" noChangeArrowheads="1"/>
          </p:cNvSpPr>
          <p:nvPr>
            <p:ph type="body" sz="half" idx="1"/>
          </p:nvPr>
        </p:nvSpPr>
        <p:spPr>
          <a:xfrm>
            <a:off x="752475" y="1981201"/>
            <a:ext cx="3657600" cy="4391024"/>
          </a:xfrm>
        </p:spPr>
        <p:txBody>
          <a:bodyPr>
            <a:normAutofit fontScale="85000" lnSpcReduction="20000"/>
          </a:bodyPr>
          <a:lstStyle/>
          <a:p>
            <a:pPr eaLnBrk="1" hangingPunct="1"/>
            <a:r>
              <a:rPr lang="en-US" altLang="en-US" sz="2800" b="1" dirty="0">
                <a:solidFill>
                  <a:srgbClr val="0000FF"/>
                </a:solidFill>
              </a:rPr>
              <a:t>During the 1950s, the role of homemaker and mother was glorified </a:t>
            </a:r>
            <a:r>
              <a:rPr lang="en-US" altLang="en-US" sz="2800" b="1" dirty="0"/>
              <a:t>in popular magazines, movies and television</a:t>
            </a:r>
          </a:p>
          <a:p>
            <a:pPr eaLnBrk="1" hangingPunct="1"/>
            <a:r>
              <a:rPr lang="en-US" altLang="en-US" sz="2800" b="1" dirty="0"/>
              <a:t>This ideal was one which failed to satisfy a great many middle class women, and was wildly unrealistic for many others, who had no choice but to work</a:t>
            </a:r>
          </a:p>
        </p:txBody>
      </p:sp>
      <p:pic>
        <p:nvPicPr>
          <p:cNvPr id="39940" name="Picture 6" descr="women in the 50s"/>
          <p:cNvPicPr>
            <a:picLocks noGrp="1" noChangeAspect="1" noChangeArrowheads="1"/>
          </p:cNvPicPr>
          <p:nvPr>
            <p:ph sz="half" idx="2"/>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5524500" y="1761332"/>
            <a:ext cx="5257800" cy="4478338"/>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41437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dissolve">
                                      <p:cBhvr>
                                        <p:cTn id="7" dur="5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12" dur="500"/>
                                        <p:tgtEl>
                                          <p:spTgt spid="399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17" dur="5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3607" y="245269"/>
            <a:ext cx="7793037" cy="1157287"/>
          </a:xfrm>
        </p:spPr>
        <p:txBody>
          <a:bodyPr/>
          <a:lstStyle/>
          <a:p>
            <a:pPr eaLnBrk="1" hangingPunct="1"/>
            <a:r>
              <a:rPr lang="en-US" altLang="en-US" sz="6000" b="1" dirty="0"/>
              <a:t>WOMEN AT WORK</a:t>
            </a:r>
          </a:p>
        </p:txBody>
      </p:sp>
      <p:sp>
        <p:nvSpPr>
          <p:cNvPr id="40963" name="Rectangle 5"/>
          <p:cNvSpPr>
            <a:spLocks noGrp="1" noChangeArrowheads="1"/>
          </p:cNvSpPr>
          <p:nvPr>
            <p:ph type="body" sz="half" idx="2"/>
          </p:nvPr>
        </p:nvSpPr>
        <p:spPr>
          <a:xfrm>
            <a:off x="303607" y="1378745"/>
            <a:ext cx="10840643" cy="2443161"/>
          </a:xfrm>
        </p:spPr>
        <p:txBody>
          <a:bodyPr>
            <a:normAutofit fontScale="70000" lnSpcReduction="20000"/>
          </a:bodyPr>
          <a:lstStyle/>
          <a:p>
            <a:pPr eaLnBrk="1" hangingPunct="1"/>
            <a:r>
              <a:rPr lang="en-US" altLang="en-US" sz="2800" b="1" dirty="0"/>
              <a:t>Being employed did not necessarily bring happiness or intellectual fulfillment however</a:t>
            </a:r>
          </a:p>
          <a:p>
            <a:pPr eaLnBrk="1" hangingPunct="1"/>
            <a:r>
              <a:rPr lang="en-US" altLang="en-US" sz="2800" b="1" dirty="0"/>
              <a:t>Those women who did work were finding job opportunities limited to fields such as nursing, </a:t>
            </a:r>
            <a:r>
              <a:rPr lang="en-US" altLang="en-US" sz="2800" b="1" dirty="0" smtClean="0"/>
              <a:t>teaching, </a:t>
            </a:r>
            <a:r>
              <a:rPr lang="en-US" altLang="en-US" sz="2800" b="1" dirty="0"/>
              <a:t>and office support</a:t>
            </a:r>
          </a:p>
          <a:p>
            <a:pPr eaLnBrk="1" hangingPunct="1"/>
            <a:r>
              <a:rPr lang="en-US" altLang="en-US" sz="2800" b="1" dirty="0">
                <a:solidFill>
                  <a:srgbClr val="0000FF"/>
                </a:solidFill>
              </a:rPr>
              <a:t>Women earned far less than men for comparable jobs (approx. 60 cents for every $1 earned by men</a:t>
            </a:r>
            <a:r>
              <a:rPr lang="en-US" altLang="en-US" sz="2800" b="1" dirty="0" smtClean="0">
                <a:solidFill>
                  <a:srgbClr val="0000FF"/>
                </a:solidFill>
              </a:rPr>
              <a:t>)</a:t>
            </a:r>
          </a:p>
          <a:p>
            <a:pPr eaLnBrk="1" hangingPunct="1"/>
            <a:r>
              <a:rPr lang="en-US" altLang="en-US" sz="2800" b="1" dirty="0" smtClean="0">
                <a:solidFill>
                  <a:srgbClr val="0000FF"/>
                </a:solidFill>
              </a:rPr>
              <a:t>The gender pay gap would prove to be one of the most important issues on the feminist agenda of the 1960s</a:t>
            </a:r>
            <a:endParaRPr lang="en-US" altLang="en-US" sz="2800" b="1" dirty="0">
              <a:solidFill>
                <a:srgbClr val="0000FF"/>
              </a:solidFill>
            </a:endParaRPr>
          </a:p>
        </p:txBody>
      </p:sp>
      <p:pic>
        <p:nvPicPr>
          <p:cNvPr id="5" name="Content Placeholder 4"/>
          <p:cNvPicPr>
            <a:picLocks noGrp="1" noChangeAspect="1"/>
          </p:cNvPicPr>
          <p:nvPr>
            <p:ph sz="half" idx="1"/>
          </p:nvPr>
        </p:nvPicPr>
        <p:blipFill>
          <a:blip r:embed="rId2"/>
          <a:stretch>
            <a:fillRect/>
          </a:stretch>
        </p:blipFill>
        <p:spPr>
          <a:xfrm>
            <a:off x="303607" y="3826671"/>
            <a:ext cx="4758529" cy="2643188"/>
          </a:xfrm>
          <a:prstGeom prst="rect">
            <a:avLst/>
          </a:prstGeom>
        </p:spPr>
      </p:pic>
      <p:pic>
        <p:nvPicPr>
          <p:cNvPr id="4" name="Picture 3"/>
          <p:cNvPicPr>
            <a:picLocks noChangeAspect="1"/>
          </p:cNvPicPr>
          <p:nvPr/>
        </p:nvPicPr>
        <p:blipFill>
          <a:blip r:embed="rId3"/>
          <a:stretch>
            <a:fillRect/>
          </a:stretch>
        </p:blipFill>
        <p:spPr>
          <a:xfrm>
            <a:off x="9243117" y="3831436"/>
            <a:ext cx="2373612" cy="2643188"/>
          </a:xfrm>
          <a:prstGeom prst="rect">
            <a:avLst/>
          </a:prstGeom>
        </p:spPr>
      </p:pic>
      <p:pic>
        <p:nvPicPr>
          <p:cNvPr id="6" name="Picture 5"/>
          <p:cNvPicPr>
            <a:picLocks noChangeAspect="1"/>
          </p:cNvPicPr>
          <p:nvPr/>
        </p:nvPicPr>
        <p:blipFill>
          <a:blip r:embed="rId4"/>
          <a:stretch>
            <a:fillRect/>
          </a:stretch>
        </p:blipFill>
        <p:spPr>
          <a:xfrm>
            <a:off x="5062136" y="3831436"/>
            <a:ext cx="4180981" cy="264318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3375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7" dur="500"/>
                                        <p:tgtEl>
                                          <p:spTgt spid="409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12" dur="500"/>
                                        <p:tgtEl>
                                          <p:spTgt spid="40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blinds(horizontal)">
                                      <p:cBhvr>
                                        <p:cTn id="22"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a="http://schemas.openxmlformats.org/drawingml/2006/main" xmlns=""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342</TotalTime>
  <Words>917</Words>
  <Application>Microsoft Macintosh PowerPoint</Application>
  <PresentationFormat>Custom</PresentationFormat>
  <Paragraphs>47</Paragraphs>
  <Slides>9</Slides>
  <Notes>0</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Savon</vt:lpstr>
      <vt:lpstr> The “other” America</vt:lpstr>
      <vt:lpstr>THE OTHER AMERICA</vt:lpstr>
      <vt:lpstr>“WHITE FLIGHT”</vt:lpstr>
      <vt:lpstr>Urban Decay &amp; Urban Renewal</vt:lpstr>
      <vt:lpstr>Oppression Leads to Activism…</vt:lpstr>
      <vt:lpstr>The Longoria Incident</vt:lpstr>
      <vt:lpstr>Native Americans Continue Their Struggle…</vt:lpstr>
      <vt:lpstr>WOMEN’S ROLES IN THE 1950S</vt:lpstr>
      <vt:lpstr>WOMEN AT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Hynes</dc:creator>
  <cp:lastModifiedBy>Elena Hynes</cp:lastModifiedBy>
  <cp:revision>59</cp:revision>
  <dcterms:created xsi:type="dcterms:W3CDTF">2019-03-28T21:32:36Z</dcterms:created>
  <dcterms:modified xsi:type="dcterms:W3CDTF">2019-03-28T21:33:32Z</dcterms:modified>
</cp:coreProperties>
</file>