
<file path=[Content_Types].xml><?xml version="1.0" encoding="utf-8"?>
<Types xmlns="http://schemas.openxmlformats.org/package/2006/content-types">
  <Default Extension="rels" ContentType="application/vnd.openxmlformats-package.relationships+xml"/>
  <Override PartName="/ppt/slideLayouts/slideLayout1.xml" ContentType="application/vnd.openxmlformats-officedocument.presentationml.slideLayout+xml"/>
  <Default Extension="png" ContentType="image/png"/>
  <Default Extension="jpeg" ContentType="image/jpeg"/>
  <Default Extension="xml" ContentType="application/xml"/>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slideLayouts/slideLayout6.xml" ContentType="application/vnd.openxmlformats-officedocument.presentationml.slideLayout+xml"/>
  <Override PartName="/ppt/slides/slide5.xml" ContentType="application/vnd.openxmlformats-officedocument.presentationml.slide+xml"/>
  <Override PartName="/ppt/slideLayouts/slideLayout12.xml" ContentType="application/vnd.openxmlformats-officedocument.presentationml.slideLayout+xml"/>
  <Override PartName="/docProps/core.xml" ContentType="application/vnd.openxmlformats-package.core-properties+xml"/>
  <Override PartName="/ppt/slideLayouts/slideLayout4.xml" ContentType="application/vnd.openxmlformats-officedocument.presentationml.slideLayout+xml"/>
  <Override PartName="/ppt/slideMasters/slideMaster1.xml" ContentType="application/vnd.openxmlformats-officedocument.presentationml.slideMaster+xml"/>
  <Override PartName="/ppt/slideLayouts/slideLayout10.xml" ContentType="application/vnd.openxmlformats-officedocument.presentationml.slideLayout+xml"/>
  <Override PartName="/ppt/slides/slide3.xml" ContentType="application/vnd.openxmlformats-officedocument.presentationml.slide+xml"/>
  <Override PartName="/docProps/app.xml" ContentType="application/vnd.openxmlformats-officedocument.extended-properties+xml"/>
  <Override PartName="/ppt/slideLayouts/slideLayout2.xml" ContentType="application/vnd.openxmlformats-officedocument.presentationml.slideLayout+xml"/>
  <Override PartName="/ppt/slides/slide1.xml" ContentType="application/vnd.openxmlformats-officedocument.presentationml.slide+xml"/>
  <Default Extension="bin" ContentType="application/vnd.openxmlformats-officedocument.presentationml.printerSettings"/>
  <Override PartName="/ppt/viewProps.xml" ContentType="application/vnd.openxmlformats-officedocument.presentationml.viewProps+xml"/>
  <Override PartName="/ppt/slideLayouts/slideLayout9.xml" ContentType="application/vnd.openxmlformats-officedocument.presentationml.slideLayout+xml"/>
  <Override PartName="/ppt/slides/slide8.xml" ContentType="application/vnd.openxmlformats-officedocument.presentationml.slide+xml"/>
  <Override PartName="/ppt/presentation.xml" ContentType="application/vnd.openxmlformats-officedocument.presentationml.presentation.main+xml"/>
  <Override PartName="/ppt/slideLayouts/slideLayout7.xml" ContentType="application/vnd.openxmlformats-officedocument.presentationml.slideLayout+xml"/>
  <Override PartName="/ppt/slides/slide6.xml" ContentType="application/vnd.openxmlformats-officedocument.presentationml.slide+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slideLayouts/slideLayout3.xml" ContentType="application/vnd.openxmlformats-officedocument.presentationml.slideLayout+xml"/>
  <Override PartName="/ppt/slides/slide2.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76" r:id="rId1"/>
  </p:sldMasterIdLst>
  <p:sldIdLst>
    <p:sldId id="257" r:id="rId2"/>
    <p:sldId id="258" r:id="rId3"/>
    <p:sldId id="259" r:id="rId4"/>
    <p:sldId id="260" r:id="rId5"/>
    <p:sldId id="261" r:id="rId6"/>
    <p:sldId id="262" r:id="rId7"/>
    <p:sldId id="263" r:id="rId8"/>
    <p:sldId id="264" r:id="rId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5620"/>
    <p:restoredTop sz="94660"/>
  </p:normalViewPr>
  <p:slideViewPr>
    <p:cSldViewPr snapToGrid="0" snapToObjects="1">
      <p:cViewPr varScale="1">
        <p:scale>
          <a:sx n="94" d="100"/>
          <a:sy n="94" d="100"/>
        </p:scale>
        <p:origin x="-760"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1" Type="http://schemas.openxmlformats.org/officeDocument/2006/relationships/presProps" Target="presProps.xml"/><Relationship Id="rId12" Type="http://schemas.openxmlformats.org/officeDocument/2006/relationships/viewProps" Target="viewProps.xml"/><Relationship Id="rId13" Type="http://schemas.openxmlformats.org/officeDocument/2006/relationships/theme" Target="theme/theme1.xml"/><Relationship Id="rId14"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printerSettings" Target="printerSettings/printerSettings1.bin"/></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1461247"/>
            <a:ext cx="9144000" cy="45291"/>
            <a:chOff x="0" y="1613647"/>
            <a:chExt cx="9144000" cy="45291"/>
          </a:xfrm>
        </p:grpSpPr>
        <p:cxnSp>
          <p:nvCxnSpPr>
            <p:cNvPr id="8" name="Straight Connector 7"/>
            <p:cNvCxnSpPr/>
            <p:nvPr/>
          </p:nvCxnSpPr>
          <p:spPr>
            <a:xfrm>
              <a:off x="0" y="1657350"/>
              <a:ext cx="9144000" cy="1588"/>
            </a:xfrm>
            <a:prstGeom prst="line">
              <a:avLst/>
            </a:prstGeom>
            <a:ln w="889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0" y="1613647"/>
              <a:ext cx="9144000" cy="1588"/>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0" name="Group 9"/>
          <p:cNvGrpSpPr/>
          <p:nvPr/>
        </p:nvGrpSpPr>
        <p:grpSpPr>
          <a:xfrm>
            <a:off x="0" y="4953000"/>
            <a:ext cx="9144000" cy="45291"/>
            <a:chOff x="0" y="1613647"/>
            <a:chExt cx="9144000" cy="45291"/>
          </a:xfrm>
        </p:grpSpPr>
        <p:cxnSp>
          <p:nvCxnSpPr>
            <p:cNvPr id="11" name="Straight Connector 10"/>
            <p:cNvCxnSpPr/>
            <p:nvPr/>
          </p:nvCxnSpPr>
          <p:spPr>
            <a:xfrm>
              <a:off x="0" y="1657350"/>
              <a:ext cx="9144000" cy="1588"/>
            </a:xfrm>
            <a:prstGeom prst="line">
              <a:avLst/>
            </a:prstGeom>
            <a:ln w="889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0" y="1613647"/>
              <a:ext cx="9144000" cy="1588"/>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4114800" y="1572768"/>
            <a:ext cx="4910328" cy="2130552"/>
          </a:xfrm>
        </p:spPr>
        <p:txBody>
          <a:bodyPr vert="horz" lIns="91440" tIns="45720" rIns="91440" bIns="45720" rtlCol="0" anchor="b" anchorCtr="0">
            <a:normAutofit/>
          </a:bodyPr>
          <a:lstStyle>
            <a:lvl1pPr algn="r" defTabSz="914400" rtl="0" eaLnBrk="1" latinLnBrk="0" hangingPunct="1">
              <a:spcBef>
                <a:spcPct val="0"/>
              </a:spcBef>
              <a:buNone/>
              <a:defRPr sz="4800" b="1" kern="1200">
                <a:solidFill>
                  <a:schemeClr val="tx1"/>
                </a:solidFill>
                <a:effectLst>
                  <a:outerShdw blurRad="50800" dist="50800" dir="2700000" algn="tl" rotWithShape="0">
                    <a:schemeClr val="bg1">
                      <a:alpha val="30000"/>
                    </a:schemeClr>
                  </a:outerShdw>
                </a:effectLst>
                <a:latin typeface="+mj-lt"/>
                <a:ea typeface="+mj-ea"/>
                <a:cs typeface="+mj-cs"/>
              </a:defRPr>
            </a:lvl1pPr>
          </a:lstStyle>
          <a:p>
            <a:r>
              <a:rPr lang="en-US" smtClean="0"/>
              <a:t>Click to edit Master title style</a:t>
            </a:r>
            <a:endParaRPr/>
          </a:p>
        </p:txBody>
      </p:sp>
      <p:sp>
        <p:nvSpPr>
          <p:cNvPr id="3" name="Subtitle 2"/>
          <p:cNvSpPr>
            <a:spLocks noGrp="1"/>
          </p:cNvSpPr>
          <p:nvPr>
            <p:ph type="subTitle" idx="1"/>
          </p:nvPr>
        </p:nvSpPr>
        <p:spPr>
          <a:xfrm>
            <a:off x="4114800" y="3711388"/>
            <a:ext cx="4910328" cy="886968"/>
          </a:xfrm>
        </p:spPr>
        <p:txBody>
          <a:bodyPr vert="horz" lIns="91440" tIns="45720" rIns="91440" bIns="45720" rtlCol="0">
            <a:normAutofit/>
          </a:bodyPr>
          <a:lstStyle>
            <a:lvl1pPr marL="0" indent="0" algn="r" defTabSz="914400" rtl="0" eaLnBrk="1" latinLnBrk="0" hangingPunct="1">
              <a:spcBef>
                <a:spcPct val="20000"/>
              </a:spcBef>
              <a:buClr>
                <a:schemeClr val="accent1"/>
              </a:buClr>
              <a:buSzPct val="90000"/>
              <a:buFont typeface="Wingdings" pitchFamily="2" charset="2"/>
              <a:buNone/>
              <a:defRPr sz="2400" b="1" kern="1200">
                <a:solidFill>
                  <a:schemeClr val="tx1">
                    <a:tint val="75000"/>
                  </a:schemeClr>
                </a:solidFill>
                <a:effectLst>
                  <a:outerShdw blurRad="50800" dist="50800" dir="2700000" algn="tl" rotWithShape="0">
                    <a:schemeClr val="bg1">
                      <a:alpha val="30000"/>
                    </a:schemeClr>
                  </a:outerShdw>
                </a:effectLst>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p:txBody>
          <a:bodyPr/>
          <a:lstStyle/>
          <a:p>
            <a:fld id="{503187C8-D871-2944-B078-8D975E134E59}" type="datetimeFigureOut">
              <a:rPr lang="en-US" smtClean="0"/>
              <a:pPr/>
              <a:t>1/22/19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377F8D-6FB9-A342-805C-27745F719C29}" type="slidenum">
              <a:rPr lang="en-US" smtClean="0"/>
              <a:pPr/>
              <a:t>‹#›</a:t>
            </a:fld>
            <a:endParaRPr lang="en-US"/>
          </a:p>
        </p:txBody>
      </p:sp>
      <p:sp>
        <p:nvSpPr>
          <p:cNvPr id="20" name="Oval 19"/>
          <p:cNvSpPr>
            <a:spLocks noChangeAspect="1"/>
          </p:cNvSpPr>
          <p:nvPr/>
        </p:nvSpPr>
        <p:spPr>
          <a:xfrm>
            <a:off x="121024" y="85165"/>
            <a:ext cx="4433047" cy="4433047"/>
          </a:xfrm>
          <a:prstGeom prst="ellipse">
            <a:avLst/>
          </a:prstGeom>
          <a:gradFill flip="none" rotWithShape="1">
            <a:gsLst>
              <a:gs pos="0">
                <a:schemeClr val="accent1"/>
              </a:gs>
              <a:gs pos="50000">
                <a:schemeClr val="accent1">
                  <a:lumMod val="75000"/>
                </a:schemeClr>
              </a:gs>
              <a:gs pos="100000">
                <a:schemeClr val="accent1"/>
              </a:gs>
            </a:gsLst>
            <a:lin ang="8400000" scaled="0"/>
            <a:tileRect/>
          </a:gradFill>
          <a:ln>
            <a:noFill/>
          </a:ln>
          <a:effectLst>
            <a:outerShdw blurRad="50800" dist="38100" dir="5400000" algn="t" rotWithShape="0">
              <a:prstClr val="black">
                <a:alpha val="40000"/>
              </a:prstClr>
            </a:outerShdw>
          </a:effectLst>
          <a:scene3d>
            <a:camera prst="orthographicFront"/>
            <a:lightRig rig="chilly" dir="t">
              <a:rot lat="0" lon="0" rev="16800000"/>
            </a:lightRig>
          </a:scene3d>
          <a:sp3d>
            <a:bevelT w="127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34" name="Oval 33"/>
          <p:cNvSpPr/>
          <p:nvPr/>
        </p:nvSpPr>
        <p:spPr>
          <a:xfrm>
            <a:off x="179294" y="112058"/>
            <a:ext cx="4201255" cy="4201255"/>
          </a:xfrm>
          <a:prstGeom prst="ellipse">
            <a:avLst/>
          </a:prstGeom>
          <a:gradFill flip="none" rotWithShape="1">
            <a:gsLst>
              <a:gs pos="0">
                <a:schemeClr val="accent2">
                  <a:alpha val="30000"/>
                </a:schemeClr>
              </a:gs>
              <a:gs pos="100000">
                <a:schemeClr val="accent2">
                  <a:lumMod val="75000"/>
                  <a:alpha val="30000"/>
                </a:schemeClr>
              </a:gs>
            </a:gsLst>
            <a:lin ang="2700000" scaled="1"/>
            <a:tileRect/>
          </a:gradFill>
          <a:ln>
            <a:noFill/>
          </a:ln>
          <a:effectLst>
            <a:innerShdw blurRad="38100" dist="12700" dir="2700000">
              <a:prstClr val="black">
                <a:alpha val="3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35" name="Oval 34"/>
          <p:cNvSpPr/>
          <p:nvPr/>
        </p:nvSpPr>
        <p:spPr>
          <a:xfrm>
            <a:off x="264460" y="138952"/>
            <a:ext cx="3988777" cy="4056383"/>
          </a:xfrm>
          <a:prstGeom prst="ellipse">
            <a:avLst/>
          </a:prstGeom>
          <a:gradFill flip="none" rotWithShape="1">
            <a:gsLst>
              <a:gs pos="0">
                <a:schemeClr val="accent2">
                  <a:alpha val="30000"/>
                </a:schemeClr>
              </a:gs>
              <a:gs pos="100000">
                <a:schemeClr val="accent2">
                  <a:lumMod val="75000"/>
                  <a:alpha val="30000"/>
                </a:schemeClr>
              </a:gs>
            </a:gsLst>
            <a:lin ang="2700000" scaled="1"/>
            <a:tileRect/>
          </a:gradFill>
          <a:ln>
            <a:noFill/>
          </a:ln>
          <a:effectLst>
            <a:innerShdw blurRad="38100" dist="12700" dir="2700000">
              <a:prstClr val="black">
                <a:alpha val="3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37" name="Oval 36"/>
          <p:cNvSpPr/>
          <p:nvPr/>
        </p:nvSpPr>
        <p:spPr>
          <a:xfrm>
            <a:off x="264460" y="138953"/>
            <a:ext cx="3897026" cy="3897026"/>
          </a:xfrm>
          <a:prstGeom prst="ellipse">
            <a:avLst/>
          </a:prstGeom>
          <a:gradFill flip="none" rotWithShape="1">
            <a:gsLst>
              <a:gs pos="0">
                <a:schemeClr val="accent2">
                  <a:alpha val="30000"/>
                </a:schemeClr>
              </a:gs>
              <a:gs pos="100000">
                <a:schemeClr val="accent2">
                  <a:lumMod val="75000"/>
                  <a:alpha val="30000"/>
                </a:schemeClr>
              </a:gs>
            </a:gsLst>
            <a:lin ang="2700000" scaled="1"/>
            <a:tileRect/>
          </a:gradFill>
          <a:ln>
            <a:noFill/>
          </a:ln>
          <a:effectLst>
            <a:innerShdw blurRad="127000" dist="63500" dir="16200000">
              <a:prstClr val="black">
                <a:alpha val="6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bg>
      <p:bgRef idx="1003">
        <a:schemeClr val="bg2"/>
      </p:bgRef>
    </p:bg>
    <p:spTree>
      <p:nvGrpSpPr>
        <p:cNvPr id="1" name=""/>
        <p:cNvGrpSpPr/>
        <p:nvPr/>
      </p:nvGrpSpPr>
      <p:grpSpPr>
        <a:xfrm>
          <a:off x="0" y="0"/>
          <a:ext cx="0" cy="0"/>
          <a:chOff x="0" y="0"/>
          <a:chExt cx="0" cy="0"/>
        </a:xfrm>
      </p:grpSpPr>
      <p:grpSp>
        <p:nvGrpSpPr>
          <p:cNvPr id="9" name="Group 8"/>
          <p:cNvGrpSpPr/>
          <p:nvPr/>
        </p:nvGrpSpPr>
        <p:grpSpPr>
          <a:xfrm>
            <a:off x="0" y="1178859"/>
            <a:ext cx="9144000" cy="45291"/>
            <a:chOff x="0" y="1613647"/>
            <a:chExt cx="9144000" cy="45291"/>
          </a:xfrm>
        </p:grpSpPr>
        <p:cxnSp>
          <p:nvCxnSpPr>
            <p:cNvPr id="10" name="Straight Connector 9"/>
            <p:cNvCxnSpPr/>
            <p:nvPr/>
          </p:nvCxnSpPr>
          <p:spPr>
            <a:xfrm>
              <a:off x="0" y="1657350"/>
              <a:ext cx="9144000" cy="1588"/>
            </a:xfrm>
            <a:prstGeom prst="line">
              <a:avLst/>
            </a:prstGeom>
            <a:ln w="889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0" y="1613647"/>
              <a:ext cx="9144000" cy="1588"/>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2" name="Group 11"/>
          <p:cNvGrpSpPr/>
          <p:nvPr/>
        </p:nvGrpSpPr>
        <p:grpSpPr>
          <a:xfrm>
            <a:off x="0" y="5715000"/>
            <a:ext cx="9144000" cy="45291"/>
            <a:chOff x="0" y="1613647"/>
            <a:chExt cx="9144000" cy="45291"/>
          </a:xfrm>
        </p:grpSpPr>
        <p:cxnSp>
          <p:nvCxnSpPr>
            <p:cNvPr id="13" name="Straight Connector 12"/>
            <p:cNvCxnSpPr/>
            <p:nvPr/>
          </p:nvCxnSpPr>
          <p:spPr>
            <a:xfrm>
              <a:off x="0" y="1657350"/>
              <a:ext cx="9144000" cy="1588"/>
            </a:xfrm>
            <a:prstGeom prst="line">
              <a:avLst/>
            </a:prstGeom>
            <a:ln w="889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0" y="1613647"/>
              <a:ext cx="9144000" cy="1588"/>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457200" y="1524000"/>
            <a:ext cx="3581400" cy="1252538"/>
          </a:xfrm>
        </p:spPr>
        <p:txBody>
          <a:bodyPr anchor="b">
            <a:normAutofit/>
          </a:bodyPr>
          <a:lstStyle>
            <a:lvl1pPr algn="l">
              <a:defRPr sz="3600" b="1"/>
            </a:lvl1pPr>
          </a:lstStyle>
          <a:p>
            <a:r>
              <a:rPr lang="en-US" smtClean="0"/>
              <a:t>Click to edit Master title style</a:t>
            </a:r>
            <a:endParaRPr/>
          </a:p>
        </p:txBody>
      </p:sp>
      <p:sp>
        <p:nvSpPr>
          <p:cNvPr id="4" name="Text Placeholder 3"/>
          <p:cNvSpPr>
            <a:spLocks noGrp="1"/>
          </p:cNvSpPr>
          <p:nvPr>
            <p:ph type="body" sz="half" idx="2"/>
          </p:nvPr>
        </p:nvSpPr>
        <p:spPr>
          <a:xfrm>
            <a:off x="457200" y="2895600"/>
            <a:ext cx="3581400" cy="2438400"/>
          </a:xfrm>
        </p:spPr>
        <p:txBody>
          <a:bodyPr>
            <a:normAutofit/>
          </a:bodyPr>
          <a:lstStyle>
            <a:lvl1pPr marL="0" indent="0" algn="l">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03187C8-D871-2944-B078-8D975E134E59}" type="datetimeFigureOut">
              <a:rPr lang="en-US" smtClean="0"/>
              <a:pPr/>
              <a:t>1/22/19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C377F8D-6FB9-A342-805C-27745F719C29}" type="slidenum">
              <a:rPr lang="en-US" smtClean="0"/>
              <a:pPr/>
              <a:t>‹#›</a:t>
            </a:fld>
            <a:endParaRPr lang="en-US"/>
          </a:p>
        </p:txBody>
      </p:sp>
      <p:sp>
        <p:nvSpPr>
          <p:cNvPr id="8" name="Oval 7"/>
          <p:cNvSpPr>
            <a:spLocks noChangeAspect="1"/>
          </p:cNvSpPr>
          <p:nvPr/>
        </p:nvSpPr>
        <p:spPr>
          <a:xfrm>
            <a:off x="4285131" y="1116106"/>
            <a:ext cx="4724400" cy="4724400"/>
          </a:xfrm>
          <a:prstGeom prst="ellipse">
            <a:avLst/>
          </a:prstGeom>
          <a:gradFill flip="none" rotWithShape="1">
            <a:gsLst>
              <a:gs pos="0">
                <a:schemeClr val="accent1"/>
              </a:gs>
              <a:gs pos="50000">
                <a:schemeClr val="accent1">
                  <a:lumMod val="75000"/>
                </a:schemeClr>
              </a:gs>
              <a:gs pos="100000">
                <a:schemeClr val="accent1"/>
              </a:gs>
            </a:gsLst>
            <a:lin ang="8400000" scaled="0"/>
            <a:tileRect/>
          </a:gradFill>
          <a:ln>
            <a:noFill/>
          </a:ln>
          <a:effectLst>
            <a:outerShdw blurRad="50800" dist="38100" dir="5400000" algn="t" rotWithShape="0">
              <a:prstClr val="black">
                <a:alpha val="40000"/>
              </a:prstClr>
            </a:outerShdw>
          </a:effectLst>
          <a:scene3d>
            <a:camera prst="orthographicFront"/>
            <a:lightRig rig="chilly" dir="t">
              <a:rot lat="0" lon="0" rev="16800000"/>
            </a:lightRig>
          </a:scene3d>
          <a:sp3d>
            <a:bevelT w="127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3" name="Picture Placeholder 2"/>
          <p:cNvSpPr>
            <a:spLocks noGrp="1"/>
          </p:cNvSpPr>
          <p:nvPr>
            <p:ph type="pic" idx="1"/>
          </p:nvPr>
        </p:nvSpPr>
        <p:spPr>
          <a:xfrm>
            <a:off x="4473386" y="1148001"/>
            <a:ext cx="4434840" cy="4434987"/>
          </a:xfrm>
          <a:prstGeom prst="ellipse">
            <a:avLst/>
          </a:prstGeom>
          <a:effectLst>
            <a:innerShdw blurRad="63500" dist="50800" dir="18900000">
              <a:prstClr val="black">
                <a:alpha val="30000"/>
              </a:prstClr>
            </a:innerShdw>
          </a:effectLst>
        </p:spPr>
        <p:txBody>
          <a:bodyPr vert="horz" lIns="91440" tIns="45720" rIns="91440" bIns="45720" rtlCol="0">
            <a:normAutofit/>
          </a:bodyPr>
          <a:lstStyle>
            <a:lvl1pPr marL="342900" indent="-342900" algn="r" defTabSz="914400" rtl="0" eaLnBrk="1" latinLnBrk="0" hangingPunct="1">
              <a:spcBef>
                <a:spcPct val="20000"/>
              </a:spcBef>
              <a:buClr>
                <a:schemeClr val="accent1"/>
              </a:buClr>
              <a:buSzPct val="90000"/>
              <a:buFont typeface="Wingdings" pitchFamily="2" charset="2"/>
              <a:buNone/>
              <a:defRPr sz="1800" b="1" kern="1200">
                <a:solidFill>
                  <a:schemeClr val="tx1"/>
                </a:solidFill>
                <a:effectLst>
                  <a:outerShdw blurRad="50800" dist="50800" dir="2700000" algn="tl" rotWithShape="0">
                    <a:schemeClr val="bg1">
                      <a:alpha val="30000"/>
                    </a:schemeClr>
                  </a:outerShdw>
                </a:effectLst>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503187C8-D871-2944-B078-8D975E134E59}" type="datetimeFigureOut">
              <a:rPr lang="en-US" smtClean="0"/>
              <a:pPr/>
              <a:t>1/22/19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377F8D-6FB9-A342-805C-27745F719C29}" type="slidenum">
              <a:rPr lang="en-US" smtClean="0"/>
              <a:pPr/>
              <a:t>‹#›</a:t>
            </a:fld>
            <a:endParaRPr lang="en-US"/>
          </a:p>
        </p:txBody>
      </p:sp>
      <p:grpSp>
        <p:nvGrpSpPr>
          <p:cNvPr id="7" name="Group 6"/>
          <p:cNvGrpSpPr/>
          <p:nvPr/>
        </p:nvGrpSpPr>
        <p:grpSpPr>
          <a:xfrm>
            <a:off x="0" y="1584169"/>
            <a:ext cx="9144000" cy="45291"/>
            <a:chOff x="0" y="1613647"/>
            <a:chExt cx="9144000" cy="45291"/>
          </a:xfrm>
        </p:grpSpPr>
        <p:cxnSp>
          <p:nvCxnSpPr>
            <p:cNvPr id="8" name="Straight Connector 7"/>
            <p:cNvCxnSpPr/>
            <p:nvPr/>
          </p:nvCxnSpPr>
          <p:spPr>
            <a:xfrm>
              <a:off x="0" y="1657350"/>
              <a:ext cx="9144000" cy="1588"/>
            </a:xfrm>
            <a:prstGeom prst="line">
              <a:avLst/>
            </a:prstGeom>
            <a:ln w="889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0" y="1613647"/>
              <a:ext cx="9144000" cy="1588"/>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556500" y="609600"/>
            <a:ext cx="1587500" cy="5516563"/>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457200" y="609600"/>
            <a:ext cx="6629400" cy="55165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a:xfrm>
            <a:off x="7556499" y="6356350"/>
            <a:ext cx="1148229" cy="365125"/>
          </a:xfrm>
        </p:spPr>
        <p:txBody>
          <a:bodyPr/>
          <a:lstStyle/>
          <a:p>
            <a:fld id="{503187C8-D871-2944-B078-8D975E134E59}" type="datetimeFigureOut">
              <a:rPr lang="en-US" smtClean="0"/>
              <a:pPr/>
              <a:t>1/22/19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377F8D-6FB9-A342-805C-27745F719C29}" type="slidenum">
              <a:rPr lang="en-US" smtClean="0"/>
              <a:pPr/>
              <a:t>‹#›</a:t>
            </a:fld>
            <a:endParaRPr lang="en-US"/>
          </a:p>
        </p:txBody>
      </p:sp>
      <p:grpSp>
        <p:nvGrpSpPr>
          <p:cNvPr id="7" name="Group 6"/>
          <p:cNvGrpSpPr/>
          <p:nvPr/>
        </p:nvGrpSpPr>
        <p:grpSpPr>
          <a:xfrm rot="5400000">
            <a:off x="4065260" y="3406355"/>
            <a:ext cx="6858000" cy="45291"/>
            <a:chOff x="0" y="1613647"/>
            <a:chExt cx="9144000" cy="45291"/>
          </a:xfrm>
        </p:grpSpPr>
        <p:cxnSp>
          <p:nvCxnSpPr>
            <p:cNvPr id="8" name="Straight Connector 7"/>
            <p:cNvCxnSpPr/>
            <p:nvPr/>
          </p:nvCxnSpPr>
          <p:spPr>
            <a:xfrm>
              <a:off x="0" y="1657350"/>
              <a:ext cx="9144000" cy="1588"/>
            </a:xfrm>
            <a:prstGeom prst="line">
              <a:avLst/>
            </a:prstGeom>
            <a:ln w="889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0" y="1613647"/>
              <a:ext cx="9144000" cy="1588"/>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1pPr>
              <a:spcBef>
                <a:spcPts val="2000"/>
              </a:spcBef>
              <a:defRPr/>
            </a:lvl1pPr>
            <a:lvl2pPr>
              <a:spcBef>
                <a:spcPts val="600"/>
              </a:spcBef>
              <a:defRPr/>
            </a:lvl2pPr>
            <a:lvl3pPr>
              <a:spcBef>
                <a:spcPts val="600"/>
              </a:spcBef>
              <a:defRPr/>
            </a:lvl3pPr>
            <a:lvl4pPr>
              <a:spcBef>
                <a:spcPts val="600"/>
              </a:spcBef>
              <a:defRPr/>
            </a:lvl4pPr>
            <a:lvl5pPr>
              <a:spcBef>
                <a:spcPts val="600"/>
              </a:spcBef>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503187C8-D871-2944-B078-8D975E134E59}" type="datetimeFigureOut">
              <a:rPr lang="en-US" smtClean="0"/>
              <a:pPr/>
              <a:t>1/22/19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377F8D-6FB9-A342-805C-27745F719C29}" type="slidenum">
              <a:rPr lang="en-US" smtClean="0"/>
              <a:pPr/>
              <a:t>‹#›</a:t>
            </a:fld>
            <a:endParaRPr lang="en-US"/>
          </a:p>
        </p:txBody>
      </p:sp>
      <p:grpSp>
        <p:nvGrpSpPr>
          <p:cNvPr id="7" name="Group 10"/>
          <p:cNvGrpSpPr/>
          <p:nvPr/>
        </p:nvGrpSpPr>
        <p:grpSpPr>
          <a:xfrm>
            <a:off x="0" y="1584169"/>
            <a:ext cx="9144000" cy="45291"/>
            <a:chOff x="0" y="1613647"/>
            <a:chExt cx="9144000" cy="45291"/>
          </a:xfrm>
        </p:grpSpPr>
        <p:cxnSp>
          <p:nvCxnSpPr>
            <p:cNvPr id="8" name="Straight Connector 7"/>
            <p:cNvCxnSpPr/>
            <p:nvPr/>
          </p:nvCxnSpPr>
          <p:spPr>
            <a:xfrm>
              <a:off x="0" y="1657350"/>
              <a:ext cx="9144000" cy="1588"/>
            </a:xfrm>
            <a:prstGeom prst="line">
              <a:avLst/>
            </a:prstGeom>
            <a:ln w="889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0" y="1613647"/>
              <a:ext cx="9144000" cy="1588"/>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Title Slide with Picture">
    <p:bg>
      <p:bgRef idx="1002">
        <a:schemeClr val="bg2"/>
      </p:bgRef>
    </p:bg>
    <p:spTree>
      <p:nvGrpSpPr>
        <p:cNvPr id="1" name=""/>
        <p:cNvGrpSpPr/>
        <p:nvPr/>
      </p:nvGrpSpPr>
      <p:grpSpPr>
        <a:xfrm>
          <a:off x="0" y="0"/>
          <a:ext cx="0" cy="0"/>
          <a:chOff x="0" y="0"/>
          <a:chExt cx="0" cy="0"/>
        </a:xfrm>
      </p:grpSpPr>
      <p:grpSp>
        <p:nvGrpSpPr>
          <p:cNvPr id="6" name="Group 6"/>
          <p:cNvGrpSpPr/>
          <p:nvPr/>
        </p:nvGrpSpPr>
        <p:grpSpPr>
          <a:xfrm>
            <a:off x="0" y="1461247"/>
            <a:ext cx="9144000" cy="45291"/>
            <a:chOff x="0" y="1613647"/>
            <a:chExt cx="9144000" cy="45291"/>
          </a:xfrm>
        </p:grpSpPr>
        <p:cxnSp>
          <p:nvCxnSpPr>
            <p:cNvPr id="8" name="Straight Connector 7"/>
            <p:cNvCxnSpPr/>
            <p:nvPr/>
          </p:nvCxnSpPr>
          <p:spPr>
            <a:xfrm>
              <a:off x="0" y="1657350"/>
              <a:ext cx="9144000" cy="1588"/>
            </a:xfrm>
            <a:prstGeom prst="line">
              <a:avLst/>
            </a:prstGeom>
            <a:ln w="889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0" y="1613647"/>
              <a:ext cx="9144000" cy="1588"/>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7" name="Group 9"/>
          <p:cNvGrpSpPr/>
          <p:nvPr/>
        </p:nvGrpSpPr>
        <p:grpSpPr>
          <a:xfrm>
            <a:off x="0" y="4953000"/>
            <a:ext cx="9144000" cy="45291"/>
            <a:chOff x="0" y="1613647"/>
            <a:chExt cx="9144000" cy="45291"/>
          </a:xfrm>
        </p:grpSpPr>
        <p:cxnSp>
          <p:nvCxnSpPr>
            <p:cNvPr id="11" name="Straight Connector 10"/>
            <p:cNvCxnSpPr/>
            <p:nvPr/>
          </p:nvCxnSpPr>
          <p:spPr>
            <a:xfrm>
              <a:off x="0" y="1657350"/>
              <a:ext cx="9144000" cy="1588"/>
            </a:xfrm>
            <a:prstGeom prst="line">
              <a:avLst/>
            </a:prstGeom>
            <a:ln w="889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0" y="1613647"/>
              <a:ext cx="9144000" cy="1588"/>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5365376" y="1573306"/>
            <a:ext cx="3653117" cy="2133600"/>
          </a:xfrm>
        </p:spPr>
        <p:txBody>
          <a:bodyPr anchor="b" anchorCtr="0"/>
          <a:lstStyle>
            <a:lvl1pPr algn="r">
              <a:defRPr/>
            </a:lvl1pPr>
          </a:lstStyle>
          <a:p>
            <a:r>
              <a:rPr lang="en-US" smtClean="0"/>
              <a:t>Click to edit Master title style</a:t>
            </a:r>
            <a:endParaRPr/>
          </a:p>
        </p:txBody>
      </p:sp>
      <p:sp>
        <p:nvSpPr>
          <p:cNvPr id="3" name="Subtitle 2"/>
          <p:cNvSpPr>
            <a:spLocks noGrp="1"/>
          </p:cNvSpPr>
          <p:nvPr>
            <p:ph type="subTitle" idx="1"/>
          </p:nvPr>
        </p:nvSpPr>
        <p:spPr>
          <a:xfrm>
            <a:off x="5365376" y="3998259"/>
            <a:ext cx="3653117" cy="883024"/>
          </a:xfrm>
        </p:spPr>
        <p:txBody>
          <a:bodyPr/>
          <a:lstStyle>
            <a:lvl1pPr marL="0" indent="0" algn="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p:txBody>
          <a:bodyPr/>
          <a:lstStyle/>
          <a:p>
            <a:fld id="{503187C8-D871-2944-B078-8D975E134E59}" type="datetimeFigureOut">
              <a:rPr lang="en-US" smtClean="0"/>
              <a:pPr/>
              <a:t>1/22/19</a:t>
            </a:fld>
            <a:endParaRPr lang="en-US"/>
          </a:p>
        </p:txBody>
      </p:sp>
      <p:sp>
        <p:nvSpPr>
          <p:cNvPr id="5" name="Footer Placeholder 4"/>
          <p:cNvSpPr>
            <a:spLocks noGrp="1"/>
          </p:cNvSpPr>
          <p:nvPr>
            <p:ph type="ftr" sz="quarter" idx="11"/>
          </p:nvPr>
        </p:nvSpPr>
        <p:spPr>
          <a:xfrm>
            <a:off x="3124200" y="6356350"/>
            <a:ext cx="2895600" cy="365125"/>
          </a:xfrm>
        </p:spPr>
        <p:txBody>
          <a:bodyPr/>
          <a:lstStyle>
            <a:lvl1pPr algn="ctr">
              <a:defRPr/>
            </a:lvl1pPr>
          </a:lstStyle>
          <a:p>
            <a:endParaRPr lang="en-US"/>
          </a:p>
        </p:txBody>
      </p:sp>
      <p:sp>
        <p:nvSpPr>
          <p:cNvPr id="16" name="Oval 15"/>
          <p:cNvSpPr>
            <a:spLocks noChangeAspect="1"/>
          </p:cNvSpPr>
          <p:nvPr/>
        </p:nvSpPr>
        <p:spPr>
          <a:xfrm>
            <a:off x="134471" y="685800"/>
            <a:ext cx="5268049" cy="5268049"/>
          </a:xfrm>
          <a:prstGeom prst="ellipse">
            <a:avLst/>
          </a:prstGeom>
          <a:gradFill flip="none" rotWithShape="1">
            <a:gsLst>
              <a:gs pos="0">
                <a:schemeClr val="accent1"/>
              </a:gs>
              <a:gs pos="50000">
                <a:schemeClr val="accent1">
                  <a:lumMod val="75000"/>
                </a:schemeClr>
              </a:gs>
              <a:gs pos="100000">
                <a:schemeClr val="accent1"/>
              </a:gs>
            </a:gsLst>
            <a:lin ang="8400000" scaled="0"/>
            <a:tileRect/>
          </a:gradFill>
          <a:ln>
            <a:noFill/>
          </a:ln>
          <a:effectLst>
            <a:outerShdw blurRad="50800" dist="38100" dir="5400000" algn="t" rotWithShape="0">
              <a:prstClr val="black">
                <a:alpha val="40000"/>
              </a:prstClr>
            </a:outerShdw>
          </a:effectLst>
          <a:scene3d>
            <a:camera prst="orthographicFront"/>
            <a:lightRig rig="chilly" dir="t">
              <a:rot lat="0" lon="0" rev="16800000"/>
            </a:lightRig>
          </a:scene3d>
          <a:sp3d>
            <a:bevelT w="127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7" name="Oval 16"/>
          <p:cNvSpPr/>
          <p:nvPr/>
        </p:nvSpPr>
        <p:spPr>
          <a:xfrm>
            <a:off x="229676" y="712694"/>
            <a:ext cx="4983480" cy="4983480"/>
          </a:xfrm>
          <a:prstGeom prst="ellipse">
            <a:avLst/>
          </a:prstGeom>
          <a:gradFill flip="none" rotWithShape="1">
            <a:gsLst>
              <a:gs pos="0">
                <a:schemeClr val="accent2">
                  <a:alpha val="30000"/>
                </a:schemeClr>
              </a:gs>
              <a:gs pos="100000">
                <a:schemeClr val="accent2">
                  <a:lumMod val="75000"/>
                  <a:alpha val="30000"/>
                </a:schemeClr>
              </a:gs>
            </a:gsLst>
            <a:lin ang="2700000" scaled="1"/>
            <a:tileRect/>
          </a:gradFill>
          <a:ln>
            <a:noFill/>
          </a:ln>
          <a:effectLst>
            <a:innerShdw blurRad="38100" dist="12700" dir="2700000">
              <a:prstClr val="black">
                <a:alpha val="3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8" name="Picture Placeholder 24"/>
          <p:cNvSpPr>
            <a:spLocks noGrp="1"/>
          </p:cNvSpPr>
          <p:nvPr>
            <p:ph type="pic" sz="quarter" idx="13"/>
          </p:nvPr>
        </p:nvSpPr>
        <p:spPr>
          <a:xfrm>
            <a:off x="241232" y="716992"/>
            <a:ext cx="4906459" cy="4852935"/>
          </a:xfrm>
          <a:prstGeom prst="ellipse">
            <a:avLst/>
          </a:prstGeom>
          <a:effectLst>
            <a:innerShdw blurRad="63500" dist="50800" dir="16200000">
              <a:prstClr val="black">
                <a:alpha val="30000"/>
              </a:prstClr>
            </a:innerShdw>
          </a:effectLst>
        </p:spPr>
        <p:txBody>
          <a:bodyPr>
            <a:normAutofit/>
          </a:bodyPr>
          <a:lstStyle>
            <a:lvl1pPr algn="r">
              <a:buNone/>
              <a:defRPr sz="1800"/>
            </a:lvl1pPr>
          </a:lstStyle>
          <a:p>
            <a:r>
              <a:rPr lang="en-US" smtClean="0"/>
              <a:t>Click icon to add picture</a:t>
            </a:r>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133600"/>
            <a:ext cx="8228013" cy="1362075"/>
          </a:xfrm>
        </p:spPr>
        <p:txBody>
          <a:bodyPr anchor="b" anchorCtr="0">
            <a:normAutofit/>
          </a:bodyPr>
          <a:lstStyle>
            <a:lvl1pPr algn="ctr">
              <a:defRPr sz="4800" b="1" cap="none" baseline="0"/>
            </a:lvl1pPr>
          </a:lstStyle>
          <a:p>
            <a:r>
              <a:rPr lang="en-US" smtClean="0"/>
              <a:t>Click to edit Master title style</a:t>
            </a:r>
            <a:endParaRPr/>
          </a:p>
        </p:txBody>
      </p:sp>
      <p:sp>
        <p:nvSpPr>
          <p:cNvPr id="3" name="Text Placeholder 2"/>
          <p:cNvSpPr>
            <a:spLocks noGrp="1"/>
          </p:cNvSpPr>
          <p:nvPr>
            <p:ph type="body" idx="1"/>
          </p:nvPr>
        </p:nvSpPr>
        <p:spPr>
          <a:xfrm>
            <a:off x="457200" y="3529013"/>
            <a:ext cx="8228013" cy="1347787"/>
          </a:xfrm>
        </p:spPr>
        <p:txBody>
          <a:bodyPr anchor="t" anchorCtr="0"/>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03187C8-D871-2944-B078-8D975E134E59}" type="datetimeFigureOut">
              <a:rPr lang="en-US" smtClean="0"/>
              <a:pPr/>
              <a:t>1/22/19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377F8D-6FB9-A342-805C-27745F719C29}" type="slidenum">
              <a:rPr lang="en-US" smtClean="0"/>
              <a:pPr/>
              <a:t>‹#›</a:t>
            </a:fld>
            <a:endParaRPr lang="en-US"/>
          </a:p>
        </p:txBody>
      </p:sp>
      <p:grpSp>
        <p:nvGrpSpPr>
          <p:cNvPr id="7" name="Group 7"/>
          <p:cNvGrpSpPr/>
          <p:nvPr/>
        </p:nvGrpSpPr>
        <p:grpSpPr>
          <a:xfrm>
            <a:off x="0" y="1447800"/>
            <a:ext cx="9144000" cy="45291"/>
            <a:chOff x="0" y="1613647"/>
            <a:chExt cx="9144000" cy="45291"/>
          </a:xfrm>
        </p:grpSpPr>
        <p:cxnSp>
          <p:nvCxnSpPr>
            <p:cNvPr id="9" name="Straight Connector 8"/>
            <p:cNvCxnSpPr/>
            <p:nvPr/>
          </p:nvCxnSpPr>
          <p:spPr>
            <a:xfrm>
              <a:off x="0" y="1657350"/>
              <a:ext cx="9144000" cy="1588"/>
            </a:xfrm>
            <a:prstGeom prst="line">
              <a:avLst/>
            </a:prstGeom>
            <a:ln w="889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0" y="1613647"/>
              <a:ext cx="9144000" cy="1588"/>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8" name="Group 10"/>
          <p:cNvGrpSpPr/>
          <p:nvPr/>
        </p:nvGrpSpPr>
        <p:grpSpPr>
          <a:xfrm>
            <a:off x="0" y="4939553"/>
            <a:ext cx="9144000" cy="45291"/>
            <a:chOff x="0" y="1613647"/>
            <a:chExt cx="9144000" cy="45291"/>
          </a:xfrm>
        </p:grpSpPr>
        <p:cxnSp>
          <p:nvCxnSpPr>
            <p:cNvPr id="12" name="Straight Connector 11"/>
            <p:cNvCxnSpPr/>
            <p:nvPr/>
          </p:nvCxnSpPr>
          <p:spPr>
            <a:xfrm>
              <a:off x="0" y="1657350"/>
              <a:ext cx="9144000" cy="1588"/>
            </a:xfrm>
            <a:prstGeom prst="line">
              <a:avLst/>
            </a:prstGeom>
            <a:ln w="889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0" y="1613647"/>
              <a:ext cx="9144000" cy="1588"/>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gr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57200" y="2057401"/>
            <a:ext cx="3931920" cy="3980328"/>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4754880" y="2057401"/>
            <a:ext cx="3931920" cy="3980328"/>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503187C8-D871-2944-B078-8D975E134E59}" type="datetimeFigureOut">
              <a:rPr lang="en-US" smtClean="0"/>
              <a:pPr/>
              <a:t>1/22/19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C377F8D-6FB9-A342-805C-27745F719C29}" type="slidenum">
              <a:rPr lang="en-US" smtClean="0"/>
              <a:pPr/>
              <a:t>‹#›</a:t>
            </a:fld>
            <a:endParaRPr lang="en-US"/>
          </a:p>
        </p:txBody>
      </p:sp>
      <p:grpSp>
        <p:nvGrpSpPr>
          <p:cNvPr id="8" name="Group 16"/>
          <p:cNvGrpSpPr/>
          <p:nvPr/>
        </p:nvGrpSpPr>
        <p:grpSpPr>
          <a:xfrm>
            <a:off x="0" y="1584169"/>
            <a:ext cx="9144000" cy="45291"/>
            <a:chOff x="0" y="1613647"/>
            <a:chExt cx="9144000" cy="45291"/>
          </a:xfrm>
        </p:grpSpPr>
        <p:cxnSp>
          <p:nvCxnSpPr>
            <p:cNvPr id="18" name="Straight Connector 17"/>
            <p:cNvCxnSpPr/>
            <p:nvPr/>
          </p:nvCxnSpPr>
          <p:spPr>
            <a:xfrm>
              <a:off x="0" y="1657350"/>
              <a:ext cx="9144000" cy="1588"/>
            </a:xfrm>
            <a:prstGeom prst="line">
              <a:avLst/>
            </a:prstGeom>
            <a:ln w="889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0" y="1613647"/>
              <a:ext cx="9144000" cy="1588"/>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grpSp>
        <p:nvGrpSpPr>
          <p:cNvPr id="10" name="Group 9"/>
          <p:cNvGrpSpPr/>
          <p:nvPr/>
        </p:nvGrpSpPr>
        <p:grpSpPr>
          <a:xfrm>
            <a:off x="0" y="1584169"/>
            <a:ext cx="9144000" cy="45291"/>
            <a:chOff x="0" y="1613647"/>
            <a:chExt cx="9144000" cy="45291"/>
          </a:xfrm>
        </p:grpSpPr>
        <p:cxnSp>
          <p:nvCxnSpPr>
            <p:cNvPr id="11" name="Straight Connector 10"/>
            <p:cNvCxnSpPr/>
            <p:nvPr/>
          </p:nvCxnSpPr>
          <p:spPr>
            <a:xfrm>
              <a:off x="0" y="1657350"/>
              <a:ext cx="9144000" cy="1588"/>
            </a:xfrm>
            <a:prstGeom prst="line">
              <a:avLst/>
            </a:prstGeom>
            <a:ln w="889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0" y="1613647"/>
              <a:ext cx="9144000" cy="1588"/>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457200" y="1734670"/>
            <a:ext cx="3931920" cy="744071"/>
          </a:xfrm>
        </p:spPr>
        <p:txBody>
          <a:bodyPr anchor="ctr" anchorCtr="0">
            <a:noAutofit/>
          </a:bodyPr>
          <a:lstStyle>
            <a:lvl1pPr marL="0" indent="0" algn="ctr">
              <a:buNone/>
              <a:defRPr sz="28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514600"/>
            <a:ext cx="3931920" cy="3523129"/>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Text Placeholder 4"/>
          <p:cNvSpPr>
            <a:spLocks noGrp="1"/>
          </p:cNvSpPr>
          <p:nvPr>
            <p:ph type="body" sz="quarter" idx="3"/>
          </p:nvPr>
        </p:nvSpPr>
        <p:spPr>
          <a:xfrm>
            <a:off x="4754880" y="1734670"/>
            <a:ext cx="3931920" cy="744071"/>
          </a:xfrm>
        </p:spPr>
        <p:txBody>
          <a:bodyPr anchor="ctr" anchorCtr="0">
            <a:noAutofit/>
          </a:bodyPr>
          <a:lstStyle>
            <a:lvl1pPr marL="0" indent="0" algn="ctr">
              <a:buNone/>
              <a:defRPr sz="28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514600"/>
            <a:ext cx="3931920" cy="3523129"/>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7" name="Date Placeholder 6"/>
          <p:cNvSpPr>
            <a:spLocks noGrp="1"/>
          </p:cNvSpPr>
          <p:nvPr>
            <p:ph type="dt" sz="half" idx="10"/>
          </p:nvPr>
        </p:nvSpPr>
        <p:spPr/>
        <p:txBody>
          <a:bodyPr/>
          <a:lstStyle/>
          <a:p>
            <a:fld id="{503187C8-D871-2944-B078-8D975E134E59}" type="datetimeFigureOut">
              <a:rPr lang="en-US" smtClean="0"/>
              <a:pPr/>
              <a:t>1/22/19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C377F8D-6FB9-A342-805C-27745F719C2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503187C8-D871-2944-B078-8D975E134E59}" type="datetimeFigureOut">
              <a:rPr lang="en-US" smtClean="0"/>
              <a:pPr/>
              <a:t>1/22/19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C377F8D-6FB9-A342-805C-27745F719C29}" type="slidenum">
              <a:rPr lang="en-US" smtClean="0"/>
              <a:pPr/>
              <a:t>‹#›</a:t>
            </a:fld>
            <a:endParaRPr lang="en-US"/>
          </a:p>
        </p:txBody>
      </p:sp>
      <p:grpSp>
        <p:nvGrpSpPr>
          <p:cNvPr id="6" name="Group 6"/>
          <p:cNvGrpSpPr/>
          <p:nvPr/>
        </p:nvGrpSpPr>
        <p:grpSpPr>
          <a:xfrm>
            <a:off x="0" y="1584169"/>
            <a:ext cx="9144000" cy="45291"/>
            <a:chOff x="0" y="1613647"/>
            <a:chExt cx="9144000" cy="45291"/>
          </a:xfrm>
        </p:grpSpPr>
        <p:cxnSp>
          <p:nvCxnSpPr>
            <p:cNvPr id="8" name="Straight Connector 7"/>
            <p:cNvCxnSpPr/>
            <p:nvPr/>
          </p:nvCxnSpPr>
          <p:spPr>
            <a:xfrm>
              <a:off x="0" y="1657350"/>
              <a:ext cx="9144000" cy="1588"/>
            </a:xfrm>
            <a:prstGeom prst="line">
              <a:avLst/>
            </a:prstGeom>
            <a:ln w="889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0" y="1613647"/>
              <a:ext cx="9144000" cy="1588"/>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03187C8-D871-2944-B078-8D975E134E59}" type="datetimeFigureOut">
              <a:rPr lang="en-US" smtClean="0"/>
              <a:pPr/>
              <a:t>1/22/19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C377F8D-6FB9-A342-805C-27745F719C29}"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199" y="658906"/>
            <a:ext cx="3602039" cy="1162050"/>
          </a:xfrm>
        </p:spPr>
        <p:txBody>
          <a:bodyPr anchor="b">
            <a:normAutofit/>
          </a:bodyPr>
          <a:lstStyle>
            <a:lvl1pPr algn="ctr">
              <a:defRPr sz="3600" b="1"/>
            </a:lvl1pPr>
          </a:lstStyle>
          <a:p>
            <a:r>
              <a:rPr lang="en-US" smtClean="0"/>
              <a:t>Click to edit Master title style</a:t>
            </a:r>
            <a:endParaRPr/>
          </a:p>
        </p:txBody>
      </p:sp>
      <p:sp>
        <p:nvSpPr>
          <p:cNvPr id="3" name="Content Placeholder 2"/>
          <p:cNvSpPr>
            <a:spLocks noGrp="1"/>
          </p:cNvSpPr>
          <p:nvPr>
            <p:ph idx="1"/>
          </p:nvPr>
        </p:nvSpPr>
        <p:spPr>
          <a:xfrm>
            <a:off x="4473388" y="273051"/>
            <a:ext cx="4206240" cy="5778500"/>
          </a:xfrm>
        </p:spPr>
        <p:txBody>
          <a:bodyPr>
            <a:normAutofit/>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Text Placeholder 3"/>
          <p:cNvSpPr>
            <a:spLocks noGrp="1"/>
          </p:cNvSpPr>
          <p:nvPr>
            <p:ph type="body" sz="half" idx="2"/>
          </p:nvPr>
        </p:nvSpPr>
        <p:spPr>
          <a:xfrm>
            <a:off x="457199" y="1905001"/>
            <a:ext cx="3602039" cy="3733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03187C8-D871-2944-B078-8D975E134E59}" type="datetimeFigureOut">
              <a:rPr lang="en-US" smtClean="0"/>
              <a:pPr/>
              <a:t>1/22/19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C377F8D-6FB9-A342-805C-27745F719C29}"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a:p>
        </p:txBody>
      </p:sp>
      <p:sp>
        <p:nvSpPr>
          <p:cNvPr id="3" name="Text Placeholder 2"/>
          <p:cNvSpPr>
            <a:spLocks noGrp="1"/>
          </p:cNvSpPr>
          <p:nvPr>
            <p:ph type="body" idx="1"/>
          </p:nvPr>
        </p:nvSpPr>
        <p:spPr>
          <a:xfrm>
            <a:off x="457200" y="2057401"/>
            <a:ext cx="8229600" cy="39624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2"/>
          </p:nvPr>
        </p:nvSpPr>
        <p:spPr>
          <a:xfrm>
            <a:off x="6571129"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3187C8-D871-2944-B078-8D975E134E59}" type="datetimeFigureOut">
              <a:rPr lang="en-US" smtClean="0"/>
              <a:pPr/>
              <a:t>1/22/19</a:t>
            </a:fld>
            <a:endParaRPr lang="en-US"/>
          </a:p>
        </p:txBody>
      </p:sp>
      <p:sp>
        <p:nvSpPr>
          <p:cNvPr id="5" name="Footer Placeholder 4"/>
          <p:cNvSpPr>
            <a:spLocks noGrp="1"/>
          </p:cNvSpPr>
          <p:nvPr>
            <p:ph type="ftr" sz="quarter" idx="3"/>
          </p:nvPr>
        </p:nvSpPr>
        <p:spPr>
          <a:xfrm>
            <a:off x="457200" y="6356350"/>
            <a:ext cx="2895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267200" y="6356350"/>
            <a:ext cx="609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C377F8D-6FB9-A342-805C-27745F719C29}"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77" r:id="rId1"/>
    <p:sldLayoutId id="2147483678" r:id="rId2"/>
    <p:sldLayoutId id="2147483679" r:id="rId3"/>
    <p:sldLayoutId id="2147483680" r:id="rId4"/>
    <p:sldLayoutId id="2147483681" r:id="rId5"/>
    <p:sldLayoutId id="2147483682" r:id="rId6"/>
    <p:sldLayoutId id="2147483683" r:id="rId7"/>
    <p:sldLayoutId id="2147483684" r:id="rId8"/>
    <p:sldLayoutId id="2147483685" r:id="rId9"/>
    <p:sldLayoutId id="2147483686" r:id="rId10"/>
    <p:sldLayoutId id="2147483687" r:id="rId11"/>
    <p:sldLayoutId id="2147483688" r:id="rId12"/>
  </p:sldLayoutIdLst>
  <p:txStyles>
    <p:titleStyle>
      <a:lvl1pPr algn="ctr" defTabSz="914400" rtl="0" eaLnBrk="1" latinLnBrk="0" hangingPunct="1">
        <a:spcBef>
          <a:spcPct val="0"/>
        </a:spcBef>
        <a:buNone/>
        <a:defRPr sz="4800" b="1" kern="1200">
          <a:solidFill>
            <a:schemeClr val="tx1"/>
          </a:solidFill>
          <a:effectLst>
            <a:outerShdw blurRad="50800" dist="50800" dir="2700000" algn="tl" rotWithShape="0">
              <a:schemeClr val="bg1">
                <a:alpha val="30000"/>
              </a:schemeClr>
            </a:outerShdw>
          </a:effectLst>
          <a:latin typeface="+mj-lt"/>
          <a:ea typeface="+mj-ea"/>
          <a:cs typeface="+mj-cs"/>
        </a:defRPr>
      </a:lvl1pPr>
    </p:titleStyle>
    <p:bodyStyle>
      <a:lvl1pPr marL="342900" indent="-342900" algn="l" defTabSz="914400" rtl="0" eaLnBrk="1" latinLnBrk="0" hangingPunct="1">
        <a:spcBef>
          <a:spcPct val="20000"/>
        </a:spcBef>
        <a:buClr>
          <a:schemeClr val="accent1"/>
        </a:buClr>
        <a:buSzPct val="90000"/>
        <a:buFont typeface="Wingdings" pitchFamily="2" charset="2"/>
        <a:buChar char=""/>
        <a:defRPr sz="2400" b="1" kern="1200">
          <a:solidFill>
            <a:schemeClr val="tx1"/>
          </a:solidFill>
          <a:effectLst>
            <a:outerShdw blurRad="50800" dist="50800" dir="2700000" algn="tl" rotWithShape="0">
              <a:schemeClr val="bg1">
                <a:alpha val="30000"/>
              </a:schemeClr>
            </a:outerShdw>
          </a:effectLst>
          <a:latin typeface="+mn-lt"/>
          <a:ea typeface="+mn-ea"/>
          <a:cs typeface="+mn-cs"/>
        </a:defRPr>
      </a:lvl1pPr>
      <a:lvl2pPr marL="685800" indent="-336550" algn="l" defTabSz="914400" rtl="0" eaLnBrk="1" latinLnBrk="0" hangingPunct="1">
        <a:spcBef>
          <a:spcPct val="20000"/>
        </a:spcBef>
        <a:buClr>
          <a:schemeClr val="accent2"/>
        </a:buClr>
        <a:buSzPct val="90000"/>
        <a:buFont typeface="Wingdings" pitchFamily="2" charset="2"/>
        <a:buChar char=""/>
        <a:defRPr sz="2200" b="1" kern="1200">
          <a:solidFill>
            <a:schemeClr val="tx1"/>
          </a:solidFill>
          <a:effectLst>
            <a:outerShdw blurRad="50800" dist="50800" dir="2700000" algn="tl" rotWithShape="0">
              <a:schemeClr val="bg1">
                <a:alpha val="30000"/>
              </a:schemeClr>
            </a:outerShdw>
          </a:effectLst>
          <a:latin typeface="+mn-lt"/>
          <a:ea typeface="+mn-ea"/>
          <a:cs typeface="+mn-cs"/>
        </a:defRPr>
      </a:lvl2pPr>
      <a:lvl3pPr marL="1035050" indent="-349250" algn="l" defTabSz="914400" rtl="0" eaLnBrk="1" latinLnBrk="0" hangingPunct="1">
        <a:spcBef>
          <a:spcPct val="20000"/>
        </a:spcBef>
        <a:buClr>
          <a:schemeClr val="accent1"/>
        </a:buClr>
        <a:buSzPct val="90000"/>
        <a:buFont typeface="Wingdings" pitchFamily="2" charset="2"/>
        <a:buChar char=""/>
        <a:defRPr sz="2000" b="1" kern="1200">
          <a:solidFill>
            <a:schemeClr val="tx1"/>
          </a:solidFill>
          <a:effectLst>
            <a:outerShdw blurRad="50800" dist="50800" dir="2700000" algn="tl" rotWithShape="0">
              <a:schemeClr val="bg1">
                <a:alpha val="30000"/>
              </a:schemeClr>
            </a:outerShdw>
          </a:effectLst>
          <a:latin typeface="+mn-lt"/>
          <a:ea typeface="+mn-ea"/>
          <a:cs typeface="+mn-cs"/>
        </a:defRPr>
      </a:lvl3pPr>
      <a:lvl4pPr marL="1371600" indent="-336550" algn="l" defTabSz="914400" rtl="0" eaLnBrk="1" latinLnBrk="0" hangingPunct="1">
        <a:spcBef>
          <a:spcPct val="20000"/>
        </a:spcBef>
        <a:buClr>
          <a:schemeClr val="accent2"/>
        </a:buClr>
        <a:buSzPct val="90000"/>
        <a:buFont typeface="Wingdings" pitchFamily="2" charset="2"/>
        <a:buChar char=""/>
        <a:defRPr sz="1800" b="1" kern="1200">
          <a:solidFill>
            <a:schemeClr val="tx1"/>
          </a:solidFill>
          <a:effectLst>
            <a:outerShdw blurRad="50800" dist="50800" dir="2700000" algn="tl" rotWithShape="0">
              <a:schemeClr val="bg1">
                <a:alpha val="30000"/>
              </a:schemeClr>
            </a:outerShdw>
          </a:effectLst>
          <a:latin typeface="+mn-lt"/>
          <a:ea typeface="+mn-ea"/>
          <a:cs typeface="+mn-cs"/>
        </a:defRPr>
      </a:lvl4pPr>
      <a:lvl5pPr marL="1720850" indent="-349250" algn="l" defTabSz="914400" rtl="0" eaLnBrk="1" latinLnBrk="0" hangingPunct="1">
        <a:spcBef>
          <a:spcPct val="20000"/>
        </a:spcBef>
        <a:buClr>
          <a:schemeClr val="accent1"/>
        </a:buClr>
        <a:buSzPct val="90000"/>
        <a:buFont typeface="Wingdings" pitchFamily="2" charset="2"/>
        <a:buChar char=""/>
        <a:defRPr sz="1800" b="1" kern="1200">
          <a:solidFill>
            <a:schemeClr val="tx1"/>
          </a:solidFill>
          <a:effectLst>
            <a:outerShdw blurRad="50800" dist="50800" dir="2700000" algn="tl" rotWithShape="0">
              <a:schemeClr val="bg1">
                <a:alpha val="30000"/>
              </a:schemeClr>
            </a:outerShdw>
          </a:effectLst>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jpeg"/><Relationship Id="rId3" Type="http://schemas.openxmlformats.org/officeDocument/2006/relationships/image" Target="../media/image6.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png"/><Relationship Id="rId3" Type="http://schemas.openxmlformats.org/officeDocument/2006/relationships/image" Target="../media/image8.png"/></Relationships>
</file>

<file path=ppt/slides/_rels/slide6.xml.rels><?xml version="1.0" encoding="UTF-8" standalone="yes"?>
<Relationships xmlns="http://schemas.openxmlformats.org/package/2006/relationships"><Relationship Id="rId3" Type="http://schemas.openxmlformats.org/officeDocument/2006/relationships/image" Target="../media/image10.jpeg"/><Relationship Id="rId4" Type="http://schemas.openxmlformats.org/officeDocument/2006/relationships/image" Target="../media/image11.jpeg"/><Relationship Id="rId1" Type="http://schemas.openxmlformats.org/officeDocument/2006/relationships/slideLayout" Target="../slideLayouts/slideLayout2.xml"/><Relationship Id="rId2" Type="http://schemas.openxmlformats.org/officeDocument/2006/relationships/image" Target="../media/image9.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2.png"/><Relationship Id="rId3" Type="http://schemas.openxmlformats.org/officeDocument/2006/relationships/image" Target="../media/image13.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www.youtube.com/watch?v=SvqVnSaReP"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a:xfrm>
            <a:off x="3742816" y="1186520"/>
            <a:ext cx="5401184" cy="3211602"/>
          </a:xfrm>
        </p:spPr>
        <p:txBody>
          <a:bodyPr>
            <a:normAutofit/>
          </a:bodyPr>
          <a:lstStyle/>
          <a:p>
            <a:pPr algn="ctr"/>
            <a:r>
              <a:rPr lang="en-US" sz="6000" dirty="0" smtClean="0"/>
              <a:t>The </a:t>
            </a:r>
            <a:r>
              <a:rPr lang="en-US" sz="6000" dirty="0"/>
              <a:t>Harlem Renaissance</a:t>
            </a: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44798684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The Great Migration</a:t>
            </a:r>
          </a:p>
        </p:txBody>
      </p:sp>
      <p:sp>
        <p:nvSpPr>
          <p:cNvPr id="3" name="Content Placeholder 2"/>
          <p:cNvSpPr>
            <a:spLocks noGrp="1"/>
          </p:cNvSpPr>
          <p:nvPr>
            <p:ph idx="1"/>
          </p:nvPr>
        </p:nvSpPr>
        <p:spPr>
          <a:xfrm>
            <a:off x="797755" y="1821558"/>
            <a:ext cx="7886700" cy="4812925"/>
          </a:xfrm>
        </p:spPr>
        <p:txBody>
          <a:bodyPr>
            <a:normAutofit fontScale="62500" lnSpcReduction="20000"/>
          </a:bodyPr>
          <a:lstStyle/>
          <a:p>
            <a:r>
              <a:rPr lang="en-US" u="sng" dirty="0"/>
              <a:t>“Push” Factors:</a:t>
            </a:r>
            <a:endParaRPr lang="en-US" dirty="0"/>
          </a:p>
          <a:p>
            <a:pPr lvl="1"/>
            <a:r>
              <a:rPr lang="en-US" dirty="0"/>
              <a:t>Reduced opportunities for employment, political participation and better quality of life due to Reconstruction failure and 1896 </a:t>
            </a:r>
            <a:r>
              <a:rPr lang="en-US" i="1" dirty="0"/>
              <a:t>Plessy vs. Ferguson</a:t>
            </a:r>
            <a:r>
              <a:rPr lang="en-US" dirty="0"/>
              <a:t> Supreme Court decision</a:t>
            </a:r>
          </a:p>
          <a:p>
            <a:pPr lvl="1"/>
            <a:r>
              <a:rPr lang="en-US" dirty="0"/>
              <a:t>Increased racial </a:t>
            </a:r>
            <a:r>
              <a:rPr lang="en-US" dirty="0" smtClean="0"/>
              <a:t>violence (1890 – 1920)</a:t>
            </a:r>
          </a:p>
          <a:p>
            <a:pPr lvl="1"/>
            <a:r>
              <a:rPr lang="en-US" dirty="0"/>
              <a:t>Boll weevil infestation devastates the cotton crop, 1915, leading to increasing economic depression. </a:t>
            </a:r>
          </a:p>
          <a:p>
            <a:r>
              <a:rPr lang="en-US" u="sng" dirty="0"/>
              <a:t>“Pull” Factors:</a:t>
            </a:r>
            <a:endParaRPr lang="en-US" dirty="0"/>
          </a:p>
          <a:p>
            <a:pPr lvl="1"/>
            <a:r>
              <a:rPr lang="en-US" dirty="0"/>
              <a:t>Racism still a serious obstacle, but much less brutal up North than in the </a:t>
            </a:r>
            <a:r>
              <a:rPr lang="en-US" dirty="0" smtClean="0"/>
              <a:t>South</a:t>
            </a:r>
          </a:p>
          <a:p>
            <a:pPr lvl="2"/>
            <a:r>
              <a:rPr lang="en-US" dirty="0" smtClean="0"/>
              <a:t>There was violent backlash however; race riots broke out in 36 American cities during the “Red Summer” of 1919</a:t>
            </a:r>
            <a:endParaRPr lang="en-US" dirty="0" smtClean="0"/>
          </a:p>
          <a:p>
            <a:pPr lvl="1"/>
            <a:r>
              <a:rPr lang="en-US" dirty="0"/>
              <a:t>Better access to political participation (not prevented from </a:t>
            </a:r>
            <a:r>
              <a:rPr lang="en-US" dirty="0" smtClean="0"/>
              <a:t>voting as often)</a:t>
            </a:r>
            <a:endParaRPr lang="en-US" dirty="0"/>
          </a:p>
          <a:p>
            <a:pPr lvl="1"/>
            <a:r>
              <a:rPr lang="en-US" dirty="0"/>
              <a:t>Education more accessible in some Northern </a:t>
            </a:r>
            <a:r>
              <a:rPr lang="en-US" dirty="0" smtClean="0"/>
              <a:t>regions</a:t>
            </a:r>
            <a:endParaRPr lang="en-US" dirty="0" smtClean="0"/>
          </a:p>
          <a:p>
            <a:pPr lvl="2"/>
            <a:r>
              <a:rPr lang="en-US" dirty="0" smtClean="0"/>
              <a:t>However, Jim </a:t>
            </a:r>
            <a:r>
              <a:rPr lang="en-US" dirty="0"/>
              <a:t>Crow-style laws</a:t>
            </a:r>
            <a:r>
              <a:rPr lang="en-US" dirty="0" smtClean="0"/>
              <a:t> and </a:t>
            </a:r>
            <a:r>
              <a:rPr lang="en-US" dirty="0"/>
              <a:t>under-funding of segregated schools</a:t>
            </a:r>
            <a:r>
              <a:rPr lang="en-US" dirty="0" smtClean="0"/>
              <a:t> was just </a:t>
            </a:r>
            <a:r>
              <a:rPr lang="en-US" dirty="0"/>
              <a:t>as prevalent in some areas as in the South)</a:t>
            </a:r>
          </a:p>
          <a:p>
            <a:pPr lvl="1"/>
            <a:r>
              <a:rPr lang="en-US" dirty="0"/>
              <a:t>More varied job opportunities as a result of WWI and massive industrialization</a:t>
            </a:r>
          </a:p>
          <a:p>
            <a:pPr lvl="1"/>
            <a:endParaRPr lang="en-US" dirty="0" smtClean="0"/>
          </a:p>
          <a:p>
            <a:r>
              <a:rPr lang="en-US" dirty="0" smtClean="0"/>
              <a:t>1.6</a:t>
            </a:r>
            <a:r>
              <a:rPr lang="en-US" dirty="0" smtClean="0"/>
              <a:t> </a:t>
            </a:r>
            <a:r>
              <a:rPr lang="en-US" dirty="0"/>
              <a:t>million African Americans </a:t>
            </a:r>
            <a:r>
              <a:rPr lang="en-US" dirty="0" smtClean="0"/>
              <a:t>migrated </a:t>
            </a:r>
            <a:r>
              <a:rPr lang="en-US" dirty="0"/>
              <a:t>from the South to</a:t>
            </a:r>
            <a:r>
              <a:rPr lang="en-US" dirty="0" smtClean="0"/>
              <a:t> the North </a:t>
            </a:r>
            <a:r>
              <a:rPr lang="en-US" dirty="0"/>
              <a:t>between </a:t>
            </a:r>
            <a:r>
              <a:rPr lang="en-US" dirty="0" smtClean="0"/>
              <a:t>1910 </a:t>
            </a:r>
            <a:r>
              <a:rPr lang="en-US" dirty="0"/>
              <a:t>and </a:t>
            </a:r>
            <a:r>
              <a:rPr lang="en-US" dirty="0" smtClean="0"/>
              <a:t>1940</a:t>
            </a:r>
            <a:endParaRPr lang="en-US"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12513634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4" name="Picture 7" descr="image008"/>
          <p:cNvPicPr>
            <a:picLocks noChangeAspect="1" noChangeArrowheads="1"/>
          </p:cNvPicPr>
          <p:nvPr/>
        </p:nvPicPr>
        <p:blipFill>
          <a:blip r:embed="rId2">
            <a:extLst>
              <a:ext uri="{28A0092B-C50C-407E-A947-70E740481C1C}">
                <a14:useLocalDpi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val="0"/>
              </a:ext>
            </a:extLst>
          </a:blip>
          <a:srcRect/>
          <a:stretch>
            <a:fillRect/>
          </a:stretch>
        </p:blipFill>
        <p:spPr bwMode="auto">
          <a:xfrm>
            <a:off x="0" y="317519"/>
            <a:ext cx="9144000" cy="6107723"/>
          </a:xfrm>
          <a:prstGeom prst="rect">
            <a:avLst/>
          </a:prstGeom>
          <a:noFill/>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Lst>
        </p:spPr>
      </p:pic>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3700988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anim calcmode="lin" valueType="num">
                                      <p:cBhvr>
                                        <p:cTn id="8" dur="2000" fill="hold"/>
                                        <p:tgtEl>
                                          <p:spTgt spid="4"/>
                                        </p:tgtEl>
                                        <p:attrNameLst>
                                          <p:attrName>style.rotation</p:attrName>
                                        </p:attrNameLst>
                                      </p:cBhvr>
                                      <p:tavLst>
                                        <p:tav tm="0">
                                          <p:val>
                                            <p:fltVal val="720"/>
                                          </p:val>
                                        </p:tav>
                                        <p:tav tm="100000">
                                          <p:val>
                                            <p:fltVal val="0"/>
                                          </p:val>
                                        </p:tav>
                                      </p:tavLst>
                                    </p:anim>
                                    <p:anim calcmode="lin" valueType="num">
                                      <p:cBhvr>
                                        <p:cTn id="9" dur="2000" fill="hold"/>
                                        <p:tgtEl>
                                          <p:spTgt spid="4"/>
                                        </p:tgtEl>
                                        <p:attrNameLst>
                                          <p:attrName>ppt_h</p:attrName>
                                        </p:attrNameLst>
                                      </p:cBhvr>
                                      <p:tavLst>
                                        <p:tav tm="0">
                                          <p:val>
                                            <p:fltVal val="0"/>
                                          </p:val>
                                        </p:tav>
                                        <p:tav tm="100000">
                                          <p:val>
                                            <p:strVal val="#ppt_h"/>
                                          </p:val>
                                        </p:tav>
                                      </p:tavLst>
                                    </p:anim>
                                    <p:anim calcmode="lin" valueType="num">
                                      <p:cBhvr>
                                        <p:cTn id="10" dur="2000" fill="hold"/>
                                        <p:tgtEl>
                                          <p:spTgt spid="4"/>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New Jobs, New Communities</a:t>
            </a:r>
          </a:p>
        </p:txBody>
      </p:sp>
      <p:sp>
        <p:nvSpPr>
          <p:cNvPr id="3" name="Content Placeholder 2"/>
          <p:cNvSpPr>
            <a:spLocks noGrp="1"/>
          </p:cNvSpPr>
          <p:nvPr>
            <p:ph idx="1"/>
          </p:nvPr>
        </p:nvSpPr>
        <p:spPr>
          <a:xfrm>
            <a:off x="303712" y="1788135"/>
            <a:ext cx="5688917" cy="5016211"/>
          </a:xfrm>
        </p:spPr>
        <p:txBody>
          <a:bodyPr>
            <a:normAutofit fontScale="85000" lnSpcReduction="10000"/>
          </a:bodyPr>
          <a:lstStyle/>
          <a:p>
            <a:r>
              <a:rPr lang="en-US" dirty="0"/>
              <a:t>Vast majority of African Americans worked in manufacturing, service and clerical positions</a:t>
            </a:r>
          </a:p>
          <a:p>
            <a:r>
              <a:rPr lang="en-US" dirty="0"/>
              <a:t>1920s saw the beginning of a small, but burgeoning black middle class: lawyers, teachers/professors,</a:t>
            </a:r>
            <a:r>
              <a:rPr lang="en-US" dirty="0" smtClean="0"/>
              <a:t> entrepreneurs, </a:t>
            </a:r>
            <a:r>
              <a:rPr lang="en-US" dirty="0"/>
              <a:t>doctors, nurses</a:t>
            </a:r>
          </a:p>
          <a:p>
            <a:r>
              <a:rPr lang="en-US" dirty="0"/>
              <a:t>Cities like Detroit, Chicago, Philadelphia and New York gradually developed neighborhoods which became centers of black culture</a:t>
            </a:r>
          </a:p>
          <a:p>
            <a:r>
              <a:rPr lang="en-US" dirty="0"/>
              <a:t>In Northern black communities, new creative expression in the forms of art, music, poetry and literature gave voice to the struggles of the black experience, and galvanized an entire generation of young African Americans to add their voices to the civil rights movement</a:t>
            </a:r>
          </a:p>
        </p:txBody>
      </p:sp>
      <p:pic>
        <p:nvPicPr>
          <p:cNvPr id="5" name="Picture 4"/>
          <p:cNvPicPr>
            <a:picLocks noChangeAspect="1"/>
          </p:cNvPicPr>
          <p:nvPr/>
        </p:nvPicPr>
        <p:blipFill>
          <a:blip r:embed="rId2">
            <a:extLst>
              <a:ext uri="{28A0092B-C50C-407E-A947-70E740481C1C}">
                <a14:useLocalDpi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val="0"/>
              </a:ext>
            </a:extLst>
          </a:blip>
          <a:stretch>
            <a:fillRect/>
          </a:stretch>
        </p:blipFill>
        <p:spPr>
          <a:xfrm>
            <a:off x="6198205" y="4215019"/>
            <a:ext cx="2945795" cy="2589327"/>
          </a:xfrm>
          <a:prstGeom prst="rect">
            <a:avLst/>
          </a:prstGeom>
        </p:spPr>
      </p:pic>
      <p:pic>
        <p:nvPicPr>
          <p:cNvPr id="6" name="Picture 7" descr="1-1-Lenox-Avenue-in-Harlem-"/>
          <p:cNvPicPr>
            <a:picLocks noChangeAspect="1" noChangeArrowheads="1"/>
          </p:cNvPicPr>
          <p:nvPr/>
        </p:nvPicPr>
        <p:blipFill>
          <a:blip r:embed="rId3">
            <a:extLst>
              <a:ext uri="{28A0092B-C50C-407E-A947-70E740481C1C}">
                <a14:useLocalDpi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val="0"/>
              </a:ext>
            </a:extLst>
          </a:blip>
          <a:srcRect/>
          <a:stretch>
            <a:fillRect/>
          </a:stretch>
        </p:blipFill>
        <p:spPr bwMode="auto">
          <a:xfrm>
            <a:off x="7123194" y="2170878"/>
            <a:ext cx="2226383" cy="2044141"/>
          </a:xfrm>
          <a:prstGeom prst="rect">
            <a:avLst/>
          </a:prstGeom>
          <a:noFill/>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Lst>
        </p:spPr>
      </p:pic>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436266590"/>
      </p:ext>
    </p:extLst>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a:t>The Beginning of the Harlem Renaissance</a:t>
            </a:r>
          </a:p>
        </p:txBody>
      </p:sp>
      <p:sp>
        <p:nvSpPr>
          <p:cNvPr id="3" name="Content Placeholder 2"/>
          <p:cNvSpPr>
            <a:spLocks noGrp="1"/>
          </p:cNvSpPr>
          <p:nvPr>
            <p:ph idx="1"/>
          </p:nvPr>
        </p:nvSpPr>
        <p:spPr>
          <a:xfrm>
            <a:off x="457200" y="1671155"/>
            <a:ext cx="5666642" cy="5186846"/>
          </a:xfrm>
        </p:spPr>
        <p:txBody>
          <a:bodyPr>
            <a:normAutofit fontScale="70000" lnSpcReduction="20000"/>
          </a:bodyPr>
          <a:lstStyle/>
          <a:p>
            <a:r>
              <a:rPr lang="en-US" dirty="0"/>
              <a:t>Housing executives in the early 20</a:t>
            </a:r>
            <a:r>
              <a:rPr lang="en-US" baseline="30000" dirty="0"/>
              <a:t>th</a:t>
            </a:r>
            <a:r>
              <a:rPr lang="en-US" dirty="0"/>
              <a:t> century planned Harlem for middle class workers who worked in the city, but couldn’t afford city housing prices – originally designed for white professional suburbanites.</a:t>
            </a:r>
          </a:p>
          <a:p>
            <a:r>
              <a:rPr lang="en-US" dirty="0"/>
              <a:t>Overambitious building outpaced the growth of public transportation in New York and led to a drop in property values. White Harlem landlords began to sell properties to enterprising black real </a:t>
            </a:r>
            <a:r>
              <a:rPr lang="en-US" dirty="0" smtClean="0"/>
              <a:t>estate </a:t>
            </a:r>
            <a:r>
              <a:rPr lang="en-US" dirty="0"/>
              <a:t>developers,</a:t>
            </a:r>
            <a:r>
              <a:rPr lang="en-US" dirty="0" smtClean="0"/>
              <a:t> and agents, who </a:t>
            </a:r>
            <a:r>
              <a:rPr lang="en-US" dirty="0"/>
              <a:t>were more likely to rent</a:t>
            </a:r>
            <a:r>
              <a:rPr lang="en-US" dirty="0" smtClean="0"/>
              <a:t> property to </a:t>
            </a:r>
            <a:r>
              <a:rPr lang="en-US" dirty="0"/>
              <a:t>black tenants.</a:t>
            </a:r>
          </a:p>
          <a:p>
            <a:r>
              <a:rPr lang="en-US" dirty="0"/>
              <a:t>Meanwhile, gentrification in Midtown Manhattan pushed many low-income African Americans out of the Metropolitan area. With the flourishing of art, literature, music, and black-owned businesses, African Americans began moving to Harlem </a:t>
            </a:r>
            <a:r>
              <a:rPr lang="en-US" dirty="0" err="1"/>
              <a:t>en</a:t>
            </a:r>
            <a:r>
              <a:rPr lang="en-US" dirty="0"/>
              <a:t> masse. The neighborhood’s black population doubled between 1900 and 1920.</a:t>
            </a:r>
          </a:p>
          <a:p>
            <a:r>
              <a:rPr lang="en-US" dirty="0"/>
              <a:t>Harlem became a bustling, diverse community with people from all over the United States and the Caribbean (Jamaica, Trinidad, Cuba and Puerto Rico)</a:t>
            </a:r>
          </a:p>
          <a:p>
            <a:pPr marL="0" indent="0">
              <a:buNone/>
            </a:pPr>
            <a:endParaRPr lang="en-US" dirty="0"/>
          </a:p>
        </p:txBody>
      </p:sp>
      <p:pic>
        <p:nvPicPr>
          <p:cNvPr id="5" name="Picture 4" descr="nyc_area_hwy"/>
          <p:cNvPicPr>
            <a:picLocks noChangeAspect="1" noChangeArrowheads="1"/>
          </p:cNvPicPr>
          <p:nvPr/>
        </p:nvPicPr>
        <p:blipFill>
          <a:blip r:embed="rId2">
            <a:extLst>
              <a:ext uri="{28A0092B-C50C-407E-A947-70E740481C1C}">
                <a14:useLocalDpi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val="0"/>
              </a:ext>
            </a:extLst>
          </a:blip>
          <a:srcRect/>
          <a:stretch>
            <a:fillRect/>
          </a:stretch>
        </p:blipFill>
        <p:spPr bwMode="auto">
          <a:xfrm>
            <a:off x="6453427" y="3719716"/>
            <a:ext cx="2407700" cy="2903822"/>
          </a:xfrm>
          <a:prstGeom prst="rect">
            <a:avLst/>
          </a:prstGeom>
          <a:noFill/>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Lst>
        </p:spPr>
      </p:pic>
      <p:pic>
        <p:nvPicPr>
          <p:cNvPr id="6" name="Picture 6" descr="map_NYC_neighborhoods"/>
          <p:cNvPicPr>
            <a:picLocks noChangeAspect="1" noChangeArrowheads="1"/>
          </p:cNvPicPr>
          <p:nvPr/>
        </p:nvPicPr>
        <p:blipFill>
          <a:blip r:embed="rId3">
            <a:extLst>
              <a:ext uri="{28A0092B-C50C-407E-A947-70E740481C1C}">
                <a14:useLocalDpi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val="0"/>
              </a:ext>
            </a:extLst>
          </a:blip>
          <a:srcRect/>
          <a:stretch>
            <a:fillRect/>
          </a:stretch>
        </p:blipFill>
        <p:spPr bwMode="auto">
          <a:xfrm>
            <a:off x="7600728" y="992000"/>
            <a:ext cx="1260399" cy="2727716"/>
          </a:xfrm>
          <a:prstGeom prst="rect">
            <a:avLst/>
          </a:prstGeom>
          <a:noFill/>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Lst>
        </p:spPr>
      </p:pic>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450128992"/>
      </p:ext>
    </p:extLst>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Harlem Renaissance</a:t>
            </a:r>
          </a:p>
        </p:txBody>
      </p:sp>
      <p:sp>
        <p:nvSpPr>
          <p:cNvPr id="3" name="Content Placeholder 2"/>
          <p:cNvSpPr>
            <a:spLocks noGrp="1"/>
          </p:cNvSpPr>
          <p:nvPr>
            <p:ph idx="1"/>
          </p:nvPr>
        </p:nvSpPr>
        <p:spPr>
          <a:xfrm>
            <a:off x="866215" y="1871693"/>
            <a:ext cx="7254359" cy="1873831"/>
          </a:xfrm>
        </p:spPr>
        <p:txBody>
          <a:bodyPr>
            <a:normAutofit fontScale="92500" lnSpcReduction="20000"/>
          </a:bodyPr>
          <a:lstStyle/>
          <a:p>
            <a:pPr>
              <a:spcBef>
                <a:spcPct val="0"/>
              </a:spcBef>
            </a:pPr>
            <a:r>
              <a:rPr lang="en-US" altLang="en-US" dirty="0" smtClean="0">
                <a:solidFill>
                  <a:schemeClr val="tx1"/>
                </a:solidFill>
              </a:rPr>
              <a:t>Explosion and celebration of black culture</a:t>
            </a:r>
          </a:p>
          <a:p>
            <a:pPr>
              <a:spcBef>
                <a:spcPct val="0"/>
              </a:spcBef>
            </a:pPr>
            <a:r>
              <a:rPr lang="en-US" altLang="en-US" dirty="0" smtClean="0">
                <a:solidFill>
                  <a:schemeClr val="tx1"/>
                </a:solidFill>
              </a:rPr>
              <a:t>Literary, musical, and intellectual movement</a:t>
            </a:r>
          </a:p>
          <a:p>
            <a:pPr>
              <a:spcBef>
                <a:spcPct val="0"/>
              </a:spcBef>
            </a:pPr>
            <a:r>
              <a:rPr lang="en-US" altLang="en-US" dirty="0" smtClean="0">
                <a:solidFill>
                  <a:schemeClr val="tx1"/>
                </a:solidFill>
              </a:rPr>
              <a:t>Burgeoning black middle class and the first appearance of black millionaires</a:t>
            </a:r>
          </a:p>
          <a:p>
            <a:pPr>
              <a:spcBef>
                <a:spcPct val="0"/>
              </a:spcBef>
            </a:pPr>
            <a:r>
              <a:rPr lang="en-US" altLang="en-US" dirty="0" smtClean="0">
                <a:solidFill>
                  <a:schemeClr val="tx1"/>
                </a:solidFill>
              </a:rPr>
              <a:t>Center of civil rights activism</a:t>
            </a:r>
          </a:p>
          <a:p>
            <a:pPr>
              <a:spcBef>
                <a:spcPct val="0"/>
              </a:spcBef>
            </a:pPr>
            <a:r>
              <a:rPr lang="en-US" altLang="en-US" dirty="0">
                <a:solidFill>
                  <a:schemeClr val="tx1"/>
                </a:solidFill>
              </a:rPr>
              <a:t>“</a:t>
            </a:r>
            <a:r>
              <a:rPr lang="en-US" altLang="en-US" dirty="0" smtClean="0">
                <a:solidFill>
                  <a:schemeClr val="tx1"/>
                </a:solidFill>
              </a:rPr>
              <a:t>Mecca of Black America”</a:t>
            </a:r>
            <a:endParaRPr lang="en-US" altLang="en-US" dirty="0">
              <a:solidFill>
                <a:schemeClr val="tx1"/>
              </a:solidFill>
            </a:endParaRPr>
          </a:p>
          <a:p>
            <a:endParaRPr lang="en-US" dirty="0"/>
          </a:p>
        </p:txBody>
      </p:sp>
      <p:pic>
        <p:nvPicPr>
          <p:cNvPr id="4" name="Picture 6" descr="http://teacherweb.com/NY/NiagaraWheatfieldSeniorHigh/MAdamek/langston.jpg"/>
          <p:cNvPicPr>
            <a:picLocks noChangeAspect="1" noChangeArrowheads="1"/>
          </p:cNvPicPr>
          <p:nvPr/>
        </p:nvPicPr>
        <p:blipFill>
          <a:blip r:embed="rId2">
            <a:extLst>
              <a:ext uri="{28A0092B-C50C-407E-A947-70E740481C1C}">
                <a14:useLocalDpi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val="0"/>
              </a:ext>
            </a:extLst>
          </a:blip>
          <a:srcRect/>
          <a:stretch>
            <a:fillRect/>
          </a:stretch>
        </p:blipFill>
        <p:spPr bwMode="auto">
          <a:xfrm>
            <a:off x="6123385" y="4144462"/>
            <a:ext cx="1390650" cy="1964238"/>
          </a:xfrm>
          <a:prstGeom prst="rect">
            <a:avLst/>
          </a:prstGeom>
          <a:noFill/>
          <a:ln>
            <a:noFill/>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rgbClr val="000000"/>
                </a:solidFill>
                <a:miter lim="800000"/>
                <a:headEnd/>
                <a:tailEnd/>
              </a14:hiddenLine>
            </a:ext>
          </a:extLst>
        </p:spPr>
      </p:pic>
      <p:sp>
        <p:nvSpPr>
          <p:cNvPr id="5" name="Text Box 11"/>
          <p:cNvSpPr txBox="1">
            <a:spLocks noChangeArrowheads="1"/>
          </p:cNvSpPr>
          <p:nvPr/>
        </p:nvSpPr>
        <p:spPr bwMode="auto">
          <a:xfrm>
            <a:off x="6366129" y="6113604"/>
            <a:ext cx="1436037" cy="707886"/>
          </a:xfrm>
          <a:prstGeom prst="rect">
            <a:avLst/>
          </a:prstGeom>
          <a:noFill/>
          <a:ln>
            <a:noFill/>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2000" b="1" dirty="0"/>
              <a:t>Langston Hughes</a:t>
            </a:r>
          </a:p>
        </p:txBody>
      </p:sp>
      <p:pic>
        <p:nvPicPr>
          <p:cNvPr id="6" name="Picture 1" descr="HOUSE PETERS, JR., ACTOR WHO GAVE HEFT TO ‘MR.CLEAN’"/>
          <p:cNvPicPr>
            <a:picLocks noChangeAspect="1"/>
          </p:cNvPicPr>
          <p:nvPr/>
        </p:nvPicPr>
        <p:blipFill>
          <a:blip r:embed="rId3">
            <a:extLst>
              <a:ext uri="{28A0092B-C50C-407E-A947-70E740481C1C}">
                <a14:useLocalDpi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val="0"/>
              </a:ext>
            </a:extLst>
          </a:blip>
          <a:srcRect/>
          <a:stretch>
            <a:fillRect/>
          </a:stretch>
        </p:blipFill>
        <p:spPr bwMode="auto">
          <a:xfrm>
            <a:off x="1428750" y="4144462"/>
            <a:ext cx="1657350" cy="2029325"/>
          </a:xfrm>
          <a:prstGeom prst="rect">
            <a:avLst/>
          </a:prstGeom>
          <a:noFill/>
          <a:ln>
            <a:noFill/>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rgbClr val="000000"/>
                </a:solidFill>
                <a:miter lim="800000"/>
                <a:headEnd/>
                <a:tailEnd/>
              </a14:hiddenLine>
            </a:ext>
          </a:extLst>
        </p:spPr>
      </p:pic>
      <p:sp>
        <p:nvSpPr>
          <p:cNvPr id="7" name="TextBox 2"/>
          <p:cNvSpPr txBox="1">
            <a:spLocks noChangeArrowheads="1"/>
          </p:cNvSpPr>
          <p:nvPr/>
        </p:nvSpPr>
        <p:spPr bwMode="auto">
          <a:xfrm>
            <a:off x="1485901" y="6113465"/>
            <a:ext cx="1507331" cy="708025"/>
          </a:xfrm>
          <a:prstGeom prst="rect">
            <a:avLst/>
          </a:prstGeom>
          <a:noFill/>
          <a:ln>
            <a:noFill/>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sz="2000" b="1"/>
              <a:t>Zora Neale Hurston</a:t>
            </a:r>
          </a:p>
        </p:txBody>
      </p:sp>
      <p:pic>
        <p:nvPicPr>
          <p:cNvPr id="8" name="Picture 4" descr="Claude McKay - Wikiquote"/>
          <p:cNvPicPr>
            <a:picLocks noChangeAspect="1"/>
          </p:cNvPicPr>
          <p:nvPr/>
        </p:nvPicPr>
        <p:blipFill>
          <a:blip r:embed="rId4">
            <a:extLst>
              <a:ext uri="{28A0092B-C50C-407E-A947-70E740481C1C}">
                <a14:useLocalDpi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val="0"/>
              </a:ext>
            </a:extLst>
          </a:blip>
          <a:srcRect/>
          <a:stretch>
            <a:fillRect/>
          </a:stretch>
        </p:blipFill>
        <p:spPr bwMode="auto">
          <a:xfrm>
            <a:off x="4000500" y="4144462"/>
            <a:ext cx="1327639" cy="2029328"/>
          </a:xfrm>
          <a:prstGeom prst="rect">
            <a:avLst/>
          </a:prstGeom>
          <a:noFill/>
          <a:ln>
            <a:noFill/>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rgbClr val="000000"/>
                </a:solidFill>
                <a:miter lim="800000"/>
                <a:headEnd/>
                <a:tailEnd/>
              </a14:hiddenLine>
            </a:ext>
          </a:extLst>
        </p:spPr>
      </p:pic>
      <p:sp>
        <p:nvSpPr>
          <p:cNvPr id="9" name="TextBox 5"/>
          <p:cNvSpPr txBox="1">
            <a:spLocks noChangeArrowheads="1"/>
          </p:cNvSpPr>
          <p:nvPr/>
        </p:nvSpPr>
        <p:spPr bwMode="auto">
          <a:xfrm>
            <a:off x="4201008" y="6150114"/>
            <a:ext cx="1485900" cy="707886"/>
          </a:xfrm>
          <a:prstGeom prst="rect">
            <a:avLst/>
          </a:prstGeom>
          <a:noFill/>
          <a:ln>
            <a:noFill/>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2000" b="1" dirty="0"/>
              <a:t>Claude McKay</a:t>
            </a: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748608282"/>
      </p:ext>
    </p:extLst>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a:extLst>
              <a:ext uri="{FF2B5EF4-FFF2-40B4-BE49-F238E27FC236}">
                <a16:creationId xmlns="" xmlns:a="http://schemas.openxmlformats.org/drawingml/2006/main" xmlns:r="http://schemas.openxmlformats.org/officeDocument/2006/relationships" xmlns:p="http://schemas.openxmlformats.org/presentationml/2006/main" xmlns:a16="http://schemas.microsoft.com/office/drawing/2014/main" xmlns:mv="urn:schemas-microsoft-com:mac:vml" xmlns:mc="http://schemas.openxmlformats.org/markup-compatibility/2006" id="{06EBA534-854A-4464-809D-1F44FC29793C}"/>
              </a:ext>
            </a:extLst>
          </p:cNvPr>
          <p:cNvSpPr>
            <a:spLocks noGrp="1"/>
          </p:cNvSpPr>
          <p:nvPr>
            <p:ph type="title"/>
          </p:nvPr>
        </p:nvSpPr>
        <p:spPr/>
        <p:txBody>
          <a:bodyPr>
            <a:normAutofit fontScale="90000"/>
          </a:bodyPr>
          <a:lstStyle/>
          <a:p>
            <a:pPr algn="ctr"/>
            <a:r>
              <a:rPr lang="en-US" dirty="0"/>
              <a:t>The Intellectual “Fathers” of the Harlem Renaissance</a:t>
            </a:r>
          </a:p>
        </p:txBody>
      </p:sp>
      <p:sp>
        <p:nvSpPr>
          <p:cNvPr id="3" name="Content Placeholder 2">
            <a:extLst>
              <a:ext uri="{FF2B5EF4-FFF2-40B4-BE49-F238E27FC236}">
                <a16:creationId xmlns="" xmlns:a="http://schemas.openxmlformats.org/drawingml/2006/main" xmlns:r="http://schemas.openxmlformats.org/officeDocument/2006/relationships" xmlns:p="http://schemas.openxmlformats.org/presentationml/2006/main" xmlns:a16="http://schemas.microsoft.com/office/drawing/2014/main" xmlns:mv="urn:schemas-microsoft-com:mac:vml" xmlns:mc="http://schemas.openxmlformats.org/markup-compatibility/2006" id="{271DD07D-9D54-4F36-B38F-E88F5536A5A6}"/>
              </a:ext>
            </a:extLst>
          </p:cNvPr>
          <p:cNvSpPr>
            <a:spLocks noGrp="1"/>
          </p:cNvSpPr>
          <p:nvPr>
            <p:ph idx="1"/>
          </p:nvPr>
        </p:nvSpPr>
        <p:spPr>
          <a:xfrm>
            <a:off x="864862" y="2072232"/>
            <a:ext cx="5195008" cy="3991366"/>
          </a:xfrm>
        </p:spPr>
        <p:txBody>
          <a:bodyPr>
            <a:normAutofit/>
          </a:bodyPr>
          <a:lstStyle/>
          <a:p>
            <a:r>
              <a:rPr lang="en-US" dirty="0"/>
              <a:t>W.E.B. DuBois (</a:t>
            </a:r>
            <a:r>
              <a:rPr lang="en-US" dirty="0" smtClean="0"/>
              <a:t>Historian, </a:t>
            </a:r>
            <a:r>
              <a:rPr lang="en-US" dirty="0"/>
              <a:t>Writer, co-founder </a:t>
            </a:r>
            <a:r>
              <a:rPr lang="en-US" dirty="0" smtClean="0"/>
              <a:t>NAACP, and editor of </a:t>
            </a:r>
            <a:r>
              <a:rPr lang="en-US" i="1" dirty="0" smtClean="0"/>
              <a:t>“Crisis” </a:t>
            </a:r>
            <a:r>
              <a:rPr lang="en-US" dirty="0" smtClean="0"/>
              <a:t>magazine)</a:t>
            </a:r>
            <a:endParaRPr lang="en-US" dirty="0"/>
          </a:p>
          <a:p>
            <a:pPr marL="0" indent="0">
              <a:buNone/>
            </a:pPr>
            <a:endParaRPr lang="en-US" dirty="0"/>
          </a:p>
          <a:p>
            <a:r>
              <a:rPr lang="en-US" dirty="0"/>
              <a:t>Alain Locke (Doctor of Philosophy, Writer, </a:t>
            </a:r>
            <a:r>
              <a:rPr lang="en-US" dirty="0" smtClean="0"/>
              <a:t>Professor, Rhodes scholar and author of </a:t>
            </a:r>
            <a:r>
              <a:rPr lang="en-US" i="1" dirty="0" smtClean="0"/>
              <a:t>“The New Negro”</a:t>
            </a:r>
            <a:r>
              <a:rPr lang="en-US" dirty="0" smtClean="0"/>
              <a:t>.)</a:t>
            </a:r>
          </a:p>
          <a:p>
            <a:pPr marL="0" indent="0">
              <a:buNone/>
            </a:pPr>
            <a:endParaRPr lang="en-US" dirty="0"/>
          </a:p>
        </p:txBody>
      </p:sp>
      <p:pic>
        <p:nvPicPr>
          <p:cNvPr id="4" name="Picture 3">
            <a:extLst>
              <a:ext uri="{FF2B5EF4-FFF2-40B4-BE49-F238E27FC236}">
                <a16:creationId xmlns="" xmlns:a="http://schemas.openxmlformats.org/drawingml/2006/main" xmlns:r="http://schemas.openxmlformats.org/officeDocument/2006/relationships" xmlns:p="http://schemas.openxmlformats.org/presentationml/2006/main" xmlns:a16="http://schemas.microsoft.com/office/drawing/2014/main" xmlns:mv="urn:schemas-microsoft-com:mac:vml" xmlns:mc="http://schemas.openxmlformats.org/markup-compatibility/2006" id="{FE468DD6-F255-4A7E-B87C-66DB72F94A89}"/>
              </a:ext>
            </a:extLst>
          </p:cNvPr>
          <p:cNvPicPr>
            <a:picLocks noChangeAspect="1"/>
          </p:cNvPicPr>
          <p:nvPr/>
        </p:nvPicPr>
        <p:blipFill>
          <a:blip r:embed="rId2"/>
          <a:stretch>
            <a:fillRect/>
          </a:stretch>
        </p:blipFill>
        <p:spPr>
          <a:xfrm>
            <a:off x="6449674" y="1687867"/>
            <a:ext cx="1828110" cy="2526346"/>
          </a:xfrm>
          <a:prstGeom prst="rect">
            <a:avLst/>
          </a:prstGeom>
        </p:spPr>
      </p:pic>
      <p:pic>
        <p:nvPicPr>
          <p:cNvPr id="5" name="Picture 4">
            <a:extLst>
              <a:ext uri="{FF2B5EF4-FFF2-40B4-BE49-F238E27FC236}">
                <a16:creationId xmlns="" xmlns:a="http://schemas.openxmlformats.org/drawingml/2006/main" xmlns:r="http://schemas.openxmlformats.org/officeDocument/2006/relationships" xmlns:p="http://schemas.openxmlformats.org/presentationml/2006/main" xmlns:a16="http://schemas.microsoft.com/office/drawing/2014/main" xmlns:mv="urn:schemas-microsoft-com:mac:vml" xmlns:mc="http://schemas.openxmlformats.org/markup-compatibility/2006" id="{DE804087-1F82-407F-B9B1-424DDFF3E605}"/>
              </a:ext>
            </a:extLst>
          </p:cNvPr>
          <p:cNvPicPr>
            <a:picLocks noChangeAspect="1"/>
          </p:cNvPicPr>
          <p:nvPr/>
        </p:nvPicPr>
        <p:blipFill>
          <a:blip r:embed="rId3"/>
          <a:stretch>
            <a:fillRect/>
          </a:stretch>
        </p:blipFill>
        <p:spPr>
          <a:xfrm>
            <a:off x="6449674" y="4214213"/>
            <a:ext cx="1828110" cy="2409825"/>
          </a:xfrm>
          <a:prstGeom prst="rect">
            <a:avLst/>
          </a:prstGeom>
        </p:spPr>
      </p:pic>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673983741"/>
      </p:ext>
    </p:extLst>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a:t>How did the Harlem Renaissance Impact</a:t>
            </a:r>
            <a:r>
              <a:rPr lang="en-US" dirty="0" smtClean="0"/>
              <a:t> American History</a:t>
            </a:r>
            <a:r>
              <a:rPr lang="en-US" dirty="0"/>
              <a:t>?</a:t>
            </a:r>
          </a:p>
        </p:txBody>
      </p:sp>
      <p:sp>
        <p:nvSpPr>
          <p:cNvPr id="3" name="Content Placeholder 2"/>
          <p:cNvSpPr>
            <a:spLocks noGrp="1"/>
          </p:cNvSpPr>
          <p:nvPr>
            <p:ph idx="1"/>
          </p:nvPr>
        </p:nvSpPr>
        <p:spPr>
          <a:xfrm>
            <a:off x="413239" y="1942529"/>
            <a:ext cx="8475785" cy="4616533"/>
          </a:xfrm>
        </p:spPr>
        <p:txBody>
          <a:bodyPr>
            <a:normAutofit lnSpcReduction="10000"/>
          </a:bodyPr>
          <a:lstStyle/>
          <a:p>
            <a:r>
              <a:rPr lang="en-US" altLang="en-US" sz="2800" dirty="0"/>
              <a:t>The Harlem Renaissance helped to redefine how Americans and the world understood African American culture. It helped to begin a more successful integration of black and white cultures, and marked the beginning of a black urban society. </a:t>
            </a:r>
          </a:p>
          <a:p>
            <a:r>
              <a:rPr lang="en-US" altLang="en-US" sz="2800" dirty="0"/>
              <a:t>The Harlem Renaissance set the stage for the civil rights movement of the 1950s and 60s</a:t>
            </a:r>
            <a:r>
              <a:rPr lang="en-US" altLang="en-US" sz="2800" dirty="0" smtClean="0"/>
              <a:t>. </a:t>
            </a:r>
            <a:r>
              <a:rPr lang="en-US" altLang="en-US" sz="2800" dirty="0" smtClean="0">
                <a:hlinkClick r:id="rId2"/>
              </a:rPr>
              <a:t>https://www.youtube.com/watch?v=SvqVnSaReP</a:t>
            </a:r>
            <a:endParaRPr lang="en-US" altLang="en-US" sz="2800" dirty="0" smtClean="0"/>
          </a:p>
          <a:p>
            <a:r>
              <a:rPr lang="en-US" altLang="en-US" sz="2800" dirty="0" smtClean="0"/>
              <a:t>Watch the video link above: 9</a:t>
            </a:r>
            <a:r>
              <a:rPr lang="en-US" altLang="en-US" sz="2800" dirty="0" smtClean="0"/>
              <a:t>:</a:t>
            </a:r>
            <a:r>
              <a:rPr lang="en-US" altLang="en-US" sz="2800" dirty="0" smtClean="0"/>
              <a:t>40</a:t>
            </a:r>
            <a:r>
              <a:rPr lang="en-US" altLang="en-US" sz="2800" dirty="0" smtClean="0"/>
              <a:t> </a:t>
            </a:r>
            <a:r>
              <a:rPr lang="en-US" altLang="en-US" sz="2800" dirty="0" smtClean="0"/>
              <a:t>– </a:t>
            </a:r>
            <a:r>
              <a:rPr lang="en-US" altLang="en-US" sz="2800" dirty="0" smtClean="0"/>
              <a:t>30:15 </a:t>
            </a:r>
            <a:r>
              <a:rPr lang="en-US" altLang="en-US" sz="2800" dirty="0" smtClean="0"/>
              <a:t>and answer the questions on the worksheet provided.</a:t>
            </a:r>
          </a:p>
          <a:p>
            <a:pPr marL="0" indent="0">
              <a:buNone/>
            </a:pPr>
            <a:endParaRPr lang="en-US"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62748955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 Id="rId3" Type="http://schemas.openxmlformats.org/officeDocument/2006/relationships/image" Target="../media/image3.jpeg"/></Relationships>
</file>

<file path=ppt/theme/theme1.xml><?xml version="1.0" encoding="utf-8"?>
<a:theme xmlns:a="http://schemas.openxmlformats.org/drawingml/2006/main" name="Focus">
  <a:themeElements>
    <a:clrScheme name="Focus">
      <a:dk1>
        <a:sysClr val="windowText" lastClr="000000"/>
      </a:dk1>
      <a:lt1>
        <a:sysClr val="window" lastClr="FFFFFF"/>
      </a:lt1>
      <a:dk2>
        <a:srgbClr val="0064E2"/>
      </a:dk2>
      <a:lt2>
        <a:srgbClr val="B5D2F5"/>
      </a:lt2>
      <a:accent1>
        <a:srgbClr val="FFB91D"/>
      </a:accent1>
      <a:accent2>
        <a:srgbClr val="F97817"/>
      </a:accent2>
      <a:accent3>
        <a:srgbClr val="6DE304"/>
      </a:accent3>
      <a:accent4>
        <a:srgbClr val="FF0000"/>
      </a:accent4>
      <a:accent5>
        <a:srgbClr val="732BEA"/>
      </a:accent5>
      <a:accent6>
        <a:srgbClr val="C913AD"/>
      </a:accent6>
      <a:hlink>
        <a:srgbClr val="FFE400"/>
      </a:hlink>
      <a:folHlink>
        <a:srgbClr val="A3EC62"/>
      </a:folHlink>
    </a:clrScheme>
    <a:fontScheme name="Focus">
      <a:majorFont>
        <a:latin typeface="Corbel"/>
        <a:ea typeface=""/>
        <a:cs typeface=""/>
        <a:font script="Jpan" typeface="ＭＳ ゴシック"/>
      </a:majorFont>
      <a:minorFont>
        <a:latin typeface="Corbel"/>
        <a:ea typeface=""/>
        <a:cs typeface=""/>
        <a:font script="Jpan" typeface="ＭＳ ゴシック"/>
      </a:minorFont>
    </a:fontScheme>
    <a:fmtScheme name="Focus">
      <a:fillStyleLst>
        <a:solidFill>
          <a:schemeClr val="phClr"/>
        </a:solidFill>
        <a:solidFill>
          <a:schemeClr val="phClr"/>
        </a:solidFill>
        <a:solidFill>
          <a:schemeClr val="phClr">
            <a:satMod val="150000"/>
          </a:schemeClr>
        </a:solidFill>
      </a:fillStyleLst>
      <a:lnStyleLst>
        <a:ln w="19050" cap="flat" cmpd="sng" algn="ctr">
          <a:solidFill>
            <a:schemeClr val="phClr">
              <a:shade val="95000"/>
              <a:satMod val="105000"/>
            </a:schemeClr>
          </a:solidFill>
          <a:prstDash val="solid"/>
        </a:ln>
        <a:ln w="38100" cap="flat" cmpd="sng" algn="ctr">
          <a:solidFill>
            <a:schemeClr val="phClr"/>
          </a:solidFill>
          <a:prstDash val="solid"/>
        </a:ln>
        <a:ln w="50800" cap="flat" cmpd="sng" algn="ctr">
          <a:solidFill>
            <a:schemeClr val="phClr"/>
          </a:solidFill>
          <a:prstDash val="solid"/>
        </a:ln>
      </a:lnStyleLst>
      <a:effectStyleLst>
        <a:effectStyle>
          <a:effectLst/>
        </a:effectStyle>
        <a:effectStyle>
          <a:effectLst>
            <a:innerShdw blurRad="50800" dist="25400" dir="13500000">
              <a:srgbClr val="FFFFFF">
                <a:alpha val="75000"/>
              </a:srgbClr>
            </a:innerShdw>
            <a:outerShdw blurRad="101600" dist="63500" dir="4200000" algn="br" rotWithShape="0">
              <a:srgbClr val="000000">
                <a:alpha val="50000"/>
              </a:srgbClr>
            </a:outerShdw>
          </a:effectLst>
        </a:effectStyle>
        <a:effectStyle>
          <a:effectLst>
            <a:glow rad="101600">
              <a:schemeClr val="lt1">
                <a:alpha val="40000"/>
              </a:schemeClr>
            </a:glow>
          </a:effectLst>
          <a:scene3d>
            <a:camera prst="orthographicFront">
              <a:rot lat="0" lon="0" rev="0"/>
            </a:camera>
            <a:lightRig rig="soft" dir="r">
              <a:rot lat="0" lon="0" rev="5400000"/>
            </a:lightRig>
          </a:scene3d>
          <a:sp3d prstMaterial="softmetal">
            <a:bevelT w="31750" h="63500"/>
          </a:sp3d>
        </a:effectStyle>
      </a:effectStyleLst>
      <a:bgFillStyleLst>
        <a:blipFill rotWithShape="1">
          <a:blip xmlns:r="http://schemas.openxmlformats.org/officeDocument/2006/relationships" r:embed="rId1">
            <a:duotone>
              <a:schemeClr val="phClr">
                <a:tint val="80000"/>
                <a:shade val="10000"/>
                <a:satMod val="250000"/>
              </a:schemeClr>
              <a:schemeClr val="phClr">
                <a:tint val="70000"/>
                <a:alpha val="80000"/>
                <a:satMod val="250000"/>
              </a:schemeClr>
            </a:duotone>
          </a:blip>
          <a:stretch/>
        </a:blipFill>
        <a:blipFill rotWithShape="1">
          <a:blip xmlns:r="http://schemas.openxmlformats.org/officeDocument/2006/relationships" r:embed="rId2">
            <a:duotone>
              <a:schemeClr val="phClr">
                <a:tint val="80000"/>
                <a:shade val="10000"/>
                <a:satMod val="250000"/>
              </a:schemeClr>
              <a:schemeClr val="phClr">
                <a:tint val="70000"/>
                <a:alpha val="80000"/>
                <a:satMod val="250000"/>
              </a:schemeClr>
            </a:duotone>
          </a:blip>
          <a:stretch/>
        </a:blipFill>
        <a:blipFill rotWithShape="1">
          <a:blip xmlns:r="http://schemas.openxmlformats.org/officeDocument/2006/relationships" r:embed="rId3">
            <a:duotone>
              <a:schemeClr val="phClr">
                <a:tint val="80000"/>
                <a:shade val="10000"/>
                <a:satMod val="250000"/>
              </a:schemeClr>
              <a:schemeClr val="phClr">
                <a:tint val="70000"/>
                <a:alpha val="80000"/>
                <a:satMod val="25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Focus.thmx</Template>
  <TotalTime>49</TotalTime>
  <Words>650</Words>
  <Application>Microsoft Macintosh PowerPoint</Application>
  <PresentationFormat>On-screen Show (4:3)</PresentationFormat>
  <Paragraphs>42</Paragraphs>
  <Slides>8</Slides>
  <Notes>0</Notes>
  <HiddenSlides>0</HiddenSlides>
  <MMClips>0</MMClips>
  <ScaleCrop>false</ScaleCrop>
  <HeadingPairs>
    <vt:vector size="4" baseType="variant">
      <vt:variant>
        <vt:lpstr>Design Template</vt:lpstr>
      </vt:variant>
      <vt:variant>
        <vt:i4>1</vt:i4>
      </vt:variant>
      <vt:variant>
        <vt:lpstr>Slide Titles</vt:lpstr>
      </vt:variant>
      <vt:variant>
        <vt:i4>8</vt:i4>
      </vt:variant>
    </vt:vector>
  </HeadingPairs>
  <TitlesOfParts>
    <vt:vector size="9" baseType="lpstr">
      <vt:lpstr>Focus</vt:lpstr>
      <vt:lpstr>The Harlem Renaissance</vt:lpstr>
      <vt:lpstr>The Great Migration</vt:lpstr>
      <vt:lpstr>Slide 3</vt:lpstr>
      <vt:lpstr>New Jobs, New Communities</vt:lpstr>
      <vt:lpstr>The Beginning of the Harlem Renaissance</vt:lpstr>
      <vt:lpstr>Harlem Renaissance</vt:lpstr>
      <vt:lpstr>The Intellectual “Fathers” of the Harlem Renaissance</vt:lpstr>
      <vt:lpstr>How did the Harlem Renaissance Impact American History?</vt:lpstr>
    </vt:vector>
  </TitlesOfParts>
  <Company>New West Charter School</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The Harlem Renaissance</dc:title>
  <dc:creator>Elena Hynes</dc:creator>
  <cp:lastModifiedBy>Elena Hynes</cp:lastModifiedBy>
  <cp:revision>4</cp:revision>
  <dcterms:created xsi:type="dcterms:W3CDTF">2019-01-22T14:56:00Z</dcterms:created>
  <dcterms:modified xsi:type="dcterms:W3CDTF">2019-01-22T15:19:27Z</dcterms:modified>
</cp:coreProperties>
</file>