
<file path=[Content_Types].xml><?xml version="1.0" encoding="utf-8"?>
<Types xmlns="http://schemas.openxmlformats.org/package/2006/content-types">
  <Override PartName="/ppt/tags/tag1.xml" ContentType="application/vnd.openxmlformats-officedocument.presentationml.tags+xml"/>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2"/>
  </p:notesMasterIdLst>
  <p:sldIdLst>
    <p:sldId id="256" r:id="rId2"/>
    <p:sldId id="257" r:id="rId3"/>
    <p:sldId id="263" r:id="rId4"/>
    <p:sldId id="264" r:id="rId5"/>
    <p:sldId id="262" r:id="rId6"/>
    <p:sldId id="258" r:id="rId7"/>
    <p:sldId id="266" r:id="rId8"/>
    <p:sldId id="267" r:id="rId9"/>
    <p:sldId id="259" r:id="rId10"/>
    <p:sldId id="2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FF99FF"/>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8" d="100"/>
          <a:sy n="88" d="100"/>
        </p:scale>
        <p:origin x="-8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9EAFF-BB67-4A46-B111-5747ECEF460A}" type="datetimeFigureOut">
              <a:rPr lang="en-US" smtClean="0"/>
              <a:pPr/>
              <a:t>10/4/18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31B317-7C17-4634-9B13-095FA0539AF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997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31B317-7C17-4634-9B13-095FA0539AF0}"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9220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9FBABD-EC12-5649-B8FC-E470808E3797}" type="datetimeFigureOut">
              <a:rPr lang="en-US" smtClean="0"/>
              <a:pPr/>
              <a:t>10/4/18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FBABD-EC12-5649-B8FC-E470808E3797}" type="datetimeFigureOut">
              <a:rPr lang="en-US" smtClean="0"/>
              <a:pPr/>
              <a:t>10/4/18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FBABD-EC12-5649-B8FC-E470808E3797}" type="datetimeFigureOut">
              <a:rPr lang="en-US" smtClean="0"/>
              <a:pPr/>
              <a:t>10/4/18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FBABD-EC12-5649-B8FC-E470808E3797}" type="datetimeFigureOut">
              <a:rPr lang="en-US" smtClean="0"/>
              <a:pPr/>
              <a:t>10/4/18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FBABD-EC12-5649-B8FC-E470808E3797}" type="datetimeFigureOut">
              <a:rPr lang="en-US" smtClean="0"/>
              <a:pPr/>
              <a:t>10/4/18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9FBABD-EC12-5649-B8FC-E470808E3797}" type="datetimeFigureOut">
              <a:rPr lang="en-US" smtClean="0"/>
              <a:pPr/>
              <a:t>10/4/18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9FBABD-EC12-5649-B8FC-E470808E3797}" type="datetimeFigureOut">
              <a:rPr lang="en-US" smtClean="0"/>
              <a:pPr/>
              <a:t>10/4/18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9FBABD-EC12-5649-B8FC-E470808E3797}" type="datetimeFigureOut">
              <a:rPr lang="en-US" smtClean="0"/>
              <a:pPr/>
              <a:t>10/4/18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FBABD-EC12-5649-B8FC-E470808E3797}" type="datetimeFigureOut">
              <a:rPr lang="en-US" smtClean="0"/>
              <a:pPr/>
              <a:t>10/4/18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FBABD-EC12-5649-B8FC-E470808E3797}" type="datetimeFigureOut">
              <a:rPr lang="en-US" smtClean="0"/>
              <a:pPr/>
              <a:t>10/4/18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FBABD-EC12-5649-B8FC-E470808E3797}" type="datetimeFigureOut">
              <a:rPr lang="en-US" smtClean="0"/>
              <a:pPr/>
              <a:t>10/4/18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9E7C8-5773-3A4E-A712-54E441E3C3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FBABD-EC12-5649-B8FC-E470808E3797}" type="datetimeFigureOut">
              <a:rPr lang="en-US" smtClean="0"/>
              <a:pPr/>
              <a:t>10/4/18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9E7C8-5773-3A4E-A712-54E441E3C34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Autofit/>
          </a:bodyPr>
          <a:lstStyle/>
          <a:p>
            <a:r>
              <a:rPr lang="en-US" sz="6000" b="1" dirty="0">
                <a:solidFill>
                  <a:schemeClr val="bg1"/>
                </a:solidFill>
              </a:rPr>
              <a:t>The Collapse of Reconstruction</a:t>
            </a:r>
          </a:p>
        </p:txBody>
      </p:sp>
      <p:sp>
        <p:nvSpPr>
          <p:cNvPr id="3" name="Subtitle 2"/>
          <p:cNvSpPr>
            <a:spLocks noGrp="1"/>
          </p:cNvSpPr>
          <p:nvPr>
            <p:ph type="subTitle" idx="1"/>
          </p:nvPr>
        </p:nvSpPr>
        <p:spPr/>
        <p:txBody>
          <a:bodyPr>
            <a:noAutofit/>
          </a:bodyPr>
          <a:lstStyle/>
          <a:p>
            <a:r>
              <a:rPr lang="en-US" sz="4000" b="1" dirty="0"/>
              <a:t>The Rise of “Jim Crow” and the “Re-telling” of the American Civil War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Examples of the “Re-telling” of the American Civil War</a:t>
            </a:r>
          </a:p>
        </p:txBody>
      </p:sp>
      <p:sp>
        <p:nvSpPr>
          <p:cNvPr id="3" name="Content Placeholder 2"/>
          <p:cNvSpPr>
            <a:spLocks noGrp="1"/>
          </p:cNvSpPr>
          <p:nvPr>
            <p:ph idx="1"/>
          </p:nvPr>
        </p:nvSpPr>
        <p:spPr/>
        <p:txBody>
          <a:bodyPr>
            <a:normAutofit lnSpcReduction="10000"/>
          </a:bodyPr>
          <a:lstStyle/>
          <a:p>
            <a:r>
              <a:rPr lang="en-US" b="1" dirty="0">
                <a:solidFill>
                  <a:schemeClr val="bg1"/>
                </a:solidFill>
              </a:rPr>
              <a:t>Watch the following clips from both films and answer the following question:</a:t>
            </a:r>
          </a:p>
          <a:p>
            <a:r>
              <a:rPr lang="en-US" i="1" dirty="0"/>
              <a:t>In what ways do these narratives distort the truth of the Reconstruction period, the slavery system or race relations in the South?</a:t>
            </a:r>
          </a:p>
          <a:p>
            <a:r>
              <a:rPr lang="en-US" b="1" dirty="0">
                <a:solidFill>
                  <a:schemeClr val="bg1"/>
                </a:solidFill>
              </a:rPr>
              <a:t>“Birth of a Nation” (1915)</a:t>
            </a:r>
          </a:p>
          <a:p>
            <a:pPr marL="457200" lvl="1" indent="0">
              <a:buNone/>
            </a:pPr>
            <a:r>
              <a:rPr lang="en-US" dirty="0"/>
              <a:t>-https://www.youtube.com/watch?v=nvG0K5AdKiM</a:t>
            </a:r>
          </a:p>
          <a:p>
            <a:r>
              <a:rPr lang="en-US" b="1" dirty="0">
                <a:solidFill>
                  <a:schemeClr val="bg1"/>
                </a:solidFill>
              </a:rPr>
              <a:t>“Gone With the Wind” (1939)</a:t>
            </a:r>
          </a:p>
          <a:p>
            <a:r>
              <a:rPr lang="en-US" dirty="0"/>
              <a:t>-</a:t>
            </a:r>
            <a:r>
              <a:rPr lang="en-US" sz="2800" dirty="0"/>
              <a:t>Amazon clip</a:t>
            </a:r>
          </a:p>
          <a:p>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solidFill>
                  <a:srgbClr val="000000"/>
                </a:solidFill>
              </a:rPr>
              <a:t>Problems with Reconstruction</a:t>
            </a:r>
          </a:p>
        </p:txBody>
      </p:sp>
      <p:sp>
        <p:nvSpPr>
          <p:cNvPr id="3" name="Content Placeholder 2"/>
          <p:cNvSpPr>
            <a:spLocks noGrp="1"/>
          </p:cNvSpPr>
          <p:nvPr>
            <p:ph idx="1"/>
          </p:nvPr>
        </p:nvSpPr>
        <p:spPr>
          <a:xfrm>
            <a:off x="457201" y="966402"/>
            <a:ext cx="7880940" cy="5632740"/>
          </a:xfrm>
        </p:spPr>
        <p:txBody>
          <a:bodyPr>
            <a:normAutofit fontScale="92500" lnSpcReduction="20000"/>
          </a:bodyPr>
          <a:lstStyle/>
          <a:p>
            <a:r>
              <a:rPr lang="en-US" b="1" dirty="0">
                <a:solidFill>
                  <a:schemeClr val="bg1"/>
                </a:solidFill>
              </a:rPr>
              <a:t>One of the main goals was to help the South get back on its feet, economically</a:t>
            </a:r>
            <a:endParaRPr lang="en-US" b="1" dirty="0" smtClean="0">
              <a:solidFill>
                <a:schemeClr val="bg1"/>
              </a:solidFill>
            </a:endParaRPr>
          </a:p>
          <a:p>
            <a:r>
              <a:rPr lang="en-US" dirty="0" smtClean="0"/>
              <a:t>General Sherman’s Field: “40 </a:t>
            </a:r>
            <a:r>
              <a:rPr lang="en-US" dirty="0"/>
              <a:t>acres and</a:t>
            </a:r>
            <a:r>
              <a:rPr lang="en-US" dirty="0" smtClean="0"/>
              <a:t> a mule”</a:t>
            </a:r>
          </a:p>
          <a:p>
            <a:r>
              <a:rPr lang="en-US" b="1" dirty="0">
                <a:solidFill>
                  <a:schemeClr val="bg1"/>
                </a:solidFill>
              </a:rPr>
              <a:t>With this promise unfulfilled, very few African Americans could afford to own their own land (the primary basis of economic success in the South), a situation shared with poor, Southern white Americans</a:t>
            </a:r>
          </a:p>
          <a:p>
            <a:r>
              <a:rPr lang="en-US" dirty="0"/>
              <a:t>The widespread sharecropping and tenant farming systems was the result – creating something resembling a FEUDAL class of people who labored for survival but found it extraordinarily difficult to get ahead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0" y="0"/>
            <a:ext cx="9144000" cy="838200"/>
          </a:xfrm>
        </p:spPr>
        <p:txBody>
          <a:bodyPr/>
          <a:lstStyle/>
          <a:p>
            <a:pPr algn="ctr"/>
            <a:r>
              <a:rPr lang="en-US" sz="4000" b="1" dirty="0">
                <a:solidFill>
                  <a:schemeClr val="bg1"/>
                </a:solidFill>
              </a:rPr>
              <a:t>Sharecropping in the Post-Civil War South</a:t>
            </a:r>
          </a:p>
        </p:txBody>
      </p:sp>
      <p:pic>
        <p:nvPicPr>
          <p:cNvPr id="38916" name="Picture 12" descr="sharecropping"/>
          <p:cNvPicPr>
            <a:picLocks noChangeAspect="1" noChangeArrowheads="1"/>
          </p:cNvPicPr>
          <p:nvPr/>
        </p:nvPicPr>
        <p:blipFill>
          <a:blip r:embed="rId3">
            <a:lum bright="-12000" contrast="18000"/>
          </a:blip>
          <a:srcRect/>
          <a:stretch>
            <a:fillRect/>
          </a:stretch>
        </p:blipFill>
        <p:spPr bwMode="auto">
          <a:xfrm>
            <a:off x="1283853" y="1178448"/>
            <a:ext cx="6640142" cy="4473058"/>
          </a:xfrm>
          <a:prstGeom prst="rect">
            <a:avLst/>
          </a:prstGeom>
          <a:noFill/>
          <a:ln w="38100">
            <a:solidFill>
              <a:schemeClr val="tx1"/>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57200" y="304800"/>
            <a:ext cx="8305800" cy="457200"/>
          </a:xfrm>
          <a:prstGeom prst="rect">
            <a:avLst/>
          </a:prstGeom>
          <a:noFill/>
          <a:ln w="9525">
            <a:noFill/>
            <a:miter lim="800000"/>
            <a:headEnd/>
            <a:tailEnd/>
          </a:ln>
        </p:spPr>
        <p:txBody>
          <a:bodyPr>
            <a:prstTxWarp prst="textNoShape">
              <a:avLst/>
            </a:prstTxWarp>
            <a:spAutoFit/>
          </a:bodyPr>
          <a:lstStyle/>
          <a:p>
            <a:pPr eaLnBrk="1" hangingPunct="1">
              <a:spcBef>
                <a:spcPct val="50000"/>
              </a:spcBef>
            </a:pPr>
            <a:endParaRPr lang="en-US" sz="2400"/>
          </a:p>
        </p:txBody>
      </p:sp>
      <p:sp>
        <p:nvSpPr>
          <p:cNvPr id="39939" name="Text Box 3"/>
          <p:cNvSpPr txBox="1">
            <a:spLocks noChangeArrowheads="1"/>
          </p:cNvSpPr>
          <p:nvPr/>
        </p:nvSpPr>
        <p:spPr bwMode="auto">
          <a:xfrm>
            <a:off x="381000" y="258763"/>
            <a:ext cx="8382000" cy="701675"/>
          </a:xfrm>
          <a:prstGeom prst="rect">
            <a:avLst/>
          </a:prstGeom>
          <a:noFill/>
          <a:ln w="9525">
            <a:noFill/>
            <a:miter lim="800000"/>
            <a:headEnd/>
            <a:tailEnd/>
          </a:ln>
          <a:effectLst>
            <a:outerShdw blurRad="63500" dist="17961" dir="2700000" algn="ctr" rotWithShape="0">
              <a:srgbClr val="D30A05">
                <a:alpha val="74998"/>
              </a:srgbClr>
            </a:outerShdw>
          </a:effectLst>
        </p:spPr>
        <p:txBody>
          <a:bodyPr>
            <a:prstTxWarp prst="textNoShape">
              <a:avLst/>
            </a:prstTxWarp>
            <a:spAutoFit/>
          </a:bodyPr>
          <a:lstStyle/>
          <a:p>
            <a:pPr algn="ctr" eaLnBrk="1" hangingPunct="1">
              <a:spcBef>
                <a:spcPct val="50000"/>
              </a:spcBef>
            </a:pPr>
            <a:r>
              <a:rPr lang="en-US" sz="4000">
                <a:solidFill>
                  <a:srgbClr val="000099"/>
                </a:solidFill>
                <a:latin typeface="Insula" pitchFamily="66" charset="0"/>
              </a:rPr>
              <a:t>Tenancy &amp; the Crop Lien System</a:t>
            </a:r>
          </a:p>
        </p:txBody>
      </p:sp>
      <p:sp>
        <p:nvSpPr>
          <p:cNvPr id="39940" name="Rectangle 9"/>
          <p:cNvSpPr>
            <a:spLocks noChangeArrowheads="1"/>
          </p:cNvSpPr>
          <p:nvPr/>
        </p:nvSpPr>
        <p:spPr bwMode="auto">
          <a:xfrm>
            <a:off x="1706563" y="2678113"/>
            <a:ext cx="2020887" cy="0"/>
          </a:xfrm>
          <a:prstGeom prst="rect">
            <a:avLst/>
          </a:prstGeom>
          <a:noFill/>
          <a:ln w="9525">
            <a:noFill/>
            <a:miter lim="800000"/>
            <a:headEnd/>
            <a:tailEnd/>
          </a:ln>
        </p:spPr>
        <p:txBody>
          <a:bodyPr wrap="none" lIns="0" tIns="76176" rIns="92046" bIns="76176">
            <a:prstTxWarp prst="textNoShape">
              <a:avLst/>
            </a:prstTxWarp>
            <a:spAutoFit/>
          </a:bodyPr>
          <a:lstStyle/>
          <a:p>
            <a:pPr eaLnBrk="1" hangingPunct="1"/>
            <a:endParaRPr lang="en-US" sz="2400" b="1">
              <a:solidFill>
                <a:srgbClr val="D30A05"/>
              </a:solidFill>
              <a:latin typeface="Comic Sans MS" charset="0"/>
            </a:endParaRPr>
          </a:p>
        </p:txBody>
      </p:sp>
      <p:graphicFrame>
        <p:nvGraphicFramePr>
          <p:cNvPr id="67666" name="Group 82"/>
          <p:cNvGraphicFramePr>
            <a:graphicFrameLocks noGrp="1"/>
          </p:cNvGraphicFramePr>
          <p:nvPr/>
        </p:nvGraphicFramePr>
        <p:xfrm>
          <a:off x="457200" y="1066800"/>
          <a:ext cx="8305800" cy="5561530"/>
        </p:xfrm>
        <a:graphic>
          <a:graphicData uri="http://schemas.openxmlformats.org/drawingml/2006/table">
            <a:tbl>
              <a:tblPr/>
              <a:tblGrid>
                <a:gridCol w="2768600">
                  <a:extLst>
                    <a:ext uri="{9D8B030D-6E8A-4147-A177-3AD203B41FA5}">
                      <a16:col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val="20000"/>
                    </a:ext>
                  </a:extLst>
                </a:gridCol>
                <a:gridCol w="2768600">
                  <a:extLst>
                    <a:ext uri="{9D8B030D-6E8A-4147-A177-3AD203B41FA5}">
                      <a16:col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val="20001"/>
                    </a:ext>
                  </a:extLst>
                </a:gridCol>
                <a:gridCol w="2768600">
                  <a:extLst>
                    <a:ext uri="{9D8B030D-6E8A-4147-A177-3AD203B41FA5}">
                      <a16:col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val="20002"/>
                    </a:ext>
                  </a:extLst>
                </a:gridCol>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D30A05"/>
                          </a:solidFill>
                          <a:effectLst/>
                          <a:latin typeface="Comic Sans MS" charset="0"/>
                          <a:ea typeface="Arial" charset="0"/>
                          <a:cs typeface="Arial" charset="0"/>
                        </a:rPr>
                        <a:t>Furnishing Merchant</a:t>
                      </a: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D30A05"/>
                          </a:solidFill>
                          <a:effectLst/>
                          <a:latin typeface="Comic Sans MS" charset="0"/>
                          <a:ea typeface="Arial" charset="0"/>
                          <a:cs typeface="Arial" charset="0"/>
                        </a:rPr>
                        <a:t>Tenant Farmer</a:t>
                      </a: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D30A05"/>
                          </a:solidFill>
                          <a:effectLst/>
                          <a:latin typeface="Comic Sans MS" charset="0"/>
                          <a:ea typeface="Arial" charset="0"/>
                          <a:cs typeface="Arial" charset="0"/>
                        </a:rPr>
                        <a:t>Landowner</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val="10000"/>
                  </a:ext>
                </a:extLst>
              </a:tr>
              <a:tr h="5129213">
                <a:tc>
                  <a:txBody>
                    <a:bodyPr/>
                    <a:lstStyle/>
                    <a:p>
                      <a:pPr marL="236538" marR="0" lvl="0" indent="-236538" algn="l" defTabSz="914400" rtl="0" eaLnBrk="1" fontAlgn="base" latinLnBrk="0" hangingPunct="1">
                        <a:lnSpc>
                          <a:spcPct val="100000"/>
                        </a:lnSpc>
                        <a:spcBef>
                          <a:spcPct val="20000"/>
                        </a:spcBef>
                        <a:spcAft>
                          <a:spcPct val="0"/>
                        </a:spcAft>
                        <a:buClr>
                          <a:srgbClr val="000099"/>
                        </a:buClr>
                        <a:buSzTx/>
                        <a:buFont typeface="Wingdings" charset="2"/>
                        <a:buChar char="§"/>
                        <a:tabLst/>
                      </a:pPr>
                      <a:r>
                        <a:rPr kumimoji="0" lang="en-US" sz="1900" b="0" i="0" u="none" strike="noStrike" cap="none" normalizeH="0" baseline="0">
                          <a:ln>
                            <a:noFill/>
                          </a:ln>
                          <a:solidFill>
                            <a:schemeClr val="tx1"/>
                          </a:solidFill>
                          <a:effectLst/>
                          <a:latin typeface="Comic Sans MS" charset="0"/>
                          <a:ea typeface="Arial" charset="0"/>
                          <a:cs typeface="Arial" charset="0"/>
                        </a:rPr>
                        <a:t>Loan tools and seed up to 60% interest to tenant farmer to plant spring crop.</a:t>
                      </a:r>
                      <a:br>
                        <a:rPr kumimoji="0" lang="en-US" sz="1900" b="0" i="0" u="none" strike="noStrike" cap="none" normalizeH="0" baseline="0">
                          <a:ln>
                            <a:noFill/>
                          </a:ln>
                          <a:solidFill>
                            <a:schemeClr val="tx1"/>
                          </a:solidFill>
                          <a:effectLst/>
                          <a:latin typeface="Comic Sans MS" charset="0"/>
                          <a:ea typeface="Arial" charset="0"/>
                          <a:cs typeface="Arial" charset="0"/>
                        </a:rPr>
                      </a:br>
                      <a:endParaRPr kumimoji="0" lang="en-US" sz="1900" b="0" i="0" u="none" strike="noStrike" cap="none" normalizeH="0" baseline="0">
                        <a:ln>
                          <a:noFill/>
                        </a:ln>
                        <a:solidFill>
                          <a:schemeClr val="tx1"/>
                        </a:solidFill>
                        <a:effectLst/>
                        <a:latin typeface="Comic Sans MS" charset="0"/>
                        <a:ea typeface="Arial" charset="0"/>
                        <a:cs typeface="Arial" charset="0"/>
                      </a:endParaRPr>
                    </a:p>
                    <a:p>
                      <a:pPr marL="236538" marR="0" lvl="0" indent="-236538" algn="l" defTabSz="914400" rtl="0" eaLnBrk="1" fontAlgn="base" latinLnBrk="0" hangingPunct="1">
                        <a:lnSpc>
                          <a:spcPct val="100000"/>
                        </a:lnSpc>
                        <a:spcBef>
                          <a:spcPct val="20000"/>
                        </a:spcBef>
                        <a:spcAft>
                          <a:spcPct val="0"/>
                        </a:spcAft>
                        <a:buClr>
                          <a:srgbClr val="000099"/>
                        </a:buClr>
                        <a:buSzTx/>
                        <a:buFont typeface="Wingdings" charset="2"/>
                        <a:buChar char="§"/>
                        <a:tabLst/>
                      </a:pPr>
                      <a:r>
                        <a:rPr kumimoji="0" lang="en-US" sz="1900" b="0" i="0" u="none" strike="noStrike" cap="none" normalizeH="0" baseline="0">
                          <a:ln>
                            <a:noFill/>
                          </a:ln>
                          <a:solidFill>
                            <a:schemeClr val="tx1"/>
                          </a:solidFill>
                          <a:effectLst/>
                          <a:latin typeface="Comic Sans MS" charset="0"/>
                          <a:ea typeface="Arial" charset="0"/>
                          <a:cs typeface="Arial" charset="0"/>
                        </a:rPr>
                        <a:t>Farmer also secures </a:t>
                      </a:r>
                      <a:br>
                        <a:rPr kumimoji="0" lang="en-US" sz="1900" b="0" i="0" u="none" strike="noStrike" cap="none" normalizeH="0" baseline="0">
                          <a:ln>
                            <a:noFill/>
                          </a:ln>
                          <a:solidFill>
                            <a:schemeClr val="tx1"/>
                          </a:solidFill>
                          <a:effectLst/>
                          <a:latin typeface="Comic Sans MS" charset="0"/>
                          <a:ea typeface="Arial" charset="0"/>
                          <a:cs typeface="Arial" charset="0"/>
                        </a:rPr>
                      </a:br>
                      <a:r>
                        <a:rPr kumimoji="0" lang="en-US" sz="1900" b="0" i="0" u="none" strike="noStrike" cap="none" normalizeH="0" baseline="0">
                          <a:ln>
                            <a:noFill/>
                          </a:ln>
                          <a:solidFill>
                            <a:schemeClr val="tx1"/>
                          </a:solidFill>
                          <a:effectLst/>
                          <a:latin typeface="Comic Sans MS" charset="0"/>
                          <a:ea typeface="Arial" charset="0"/>
                          <a:cs typeface="Arial" charset="0"/>
                        </a:rPr>
                        <a:t>food, clothing, and</a:t>
                      </a:r>
                      <a:br>
                        <a:rPr kumimoji="0" lang="en-US" sz="1900" b="0" i="0" u="none" strike="noStrike" cap="none" normalizeH="0" baseline="0">
                          <a:ln>
                            <a:noFill/>
                          </a:ln>
                          <a:solidFill>
                            <a:schemeClr val="tx1"/>
                          </a:solidFill>
                          <a:effectLst/>
                          <a:latin typeface="Comic Sans MS" charset="0"/>
                          <a:ea typeface="Arial" charset="0"/>
                          <a:cs typeface="Arial" charset="0"/>
                        </a:rPr>
                      </a:br>
                      <a:r>
                        <a:rPr kumimoji="0" lang="en-US" sz="1900" b="0" i="0" u="none" strike="noStrike" cap="none" normalizeH="0" baseline="0">
                          <a:ln>
                            <a:noFill/>
                          </a:ln>
                          <a:solidFill>
                            <a:schemeClr val="tx1"/>
                          </a:solidFill>
                          <a:effectLst/>
                          <a:latin typeface="Comic Sans MS" charset="0"/>
                          <a:ea typeface="Arial" charset="0"/>
                          <a:cs typeface="Arial" charset="0"/>
                        </a:rPr>
                        <a:t>other necessities on</a:t>
                      </a:r>
                      <a:br>
                        <a:rPr kumimoji="0" lang="en-US" sz="1900" b="0" i="0" u="none" strike="noStrike" cap="none" normalizeH="0" baseline="0">
                          <a:ln>
                            <a:noFill/>
                          </a:ln>
                          <a:solidFill>
                            <a:schemeClr val="tx1"/>
                          </a:solidFill>
                          <a:effectLst/>
                          <a:latin typeface="Comic Sans MS" charset="0"/>
                          <a:ea typeface="Arial" charset="0"/>
                          <a:cs typeface="Arial" charset="0"/>
                        </a:rPr>
                      </a:br>
                      <a:r>
                        <a:rPr kumimoji="0" lang="en-US" sz="1900" b="0" i="0" u="none" strike="noStrike" cap="none" normalizeH="0" baseline="0">
                          <a:ln>
                            <a:noFill/>
                          </a:ln>
                          <a:solidFill>
                            <a:schemeClr val="tx1"/>
                          </a:solidFill>
                          <a:effectLst/>
                          <a:latin typeface="Comic Sans MS" charset="0"/>
                          <a:ea typeface="Arial" charset="0"/>
                          <a:cs typeface="Arial" charset="0"/>
                        </a:rPr>
                        <a:t>credit from merchant until the harvest.</a:t>
                      </a:r>
                      <a:br>
                        <a:rPr kumimoji="0" lang="en-US" sz="1900" b="0" i="0" u="none" strike="noStrike" cap="none" normalizeH="0" baseline="0">
                          <a:ln>
                            <a:noFill/>
                          </a:ln>
                          <a:solidFill>
                            <a:schemeClr val="tx1"/>
                          </a:solidFill>
                          <a:effectLst/>
                          <a:latin typeface="Comic Sans MS" charset="0"/>
                          <a:ea typeface="Arial" charset="0"/>
                          <a:cs typeface="Arial" charset="0"/>
                        </a:rPr>
                      </a:br>
                      <a:endParaRPr kumimoji="0" lang="en-US" sz="1900" b="0" i="0" u="none" strike="noStrike" cap="none" normalizeH="0" baseline="0">
                        <a:ln>
                          <a:noFill/>
                        </a:ln>
                        <a:solidFill>
                          <a:schemeClr val="tx1"/>
                        </a:solidFill>
                        <a:effectLst/>
                        <a:latin typeface="Comic Sans MS" charset="0"/>
                        <a:ea typeface="Arial" charset="0"/>
                        <a:cs typeface="Arial" charset="0"/>
                      </a:endParaRPr>
                    </a:p>
                    <a:p>
                      <a:pPr marL="236538" marR="0" lvl="0" indent="-236538" algn="l" defTabSz="914400" rtl="0" eaLnBrk="1" fontAlgn="base" latinLnBrk="0" hangingPunct="1">
                        <a:lnSpc>
                          <a:spcPct val="100000"/>
                        </a:lnSpc>
                        <a:spcBef>
                          <a:spcPct val="20000"/>
                        </a:spcBef>
                        <a:spcAft>
                          <a:spcPct val="0"/>
                        </a:spcAft>
                        <a:buClr>
                          <a:srgbClr val="000099"/>
                        </a:buClr>
                        <a:buSzTx/>
                        <a:buFont typeface="Wingdings" charset="2"/>
                        <a:buChar char="§"/>
                        <a:tabLst/>
                      </a:pPr>
                      <a:r>
                        <a:rPr kumimoji="0" lang="en-US" sz="1900" b="0" i="0" u="none" strike="noStrike" cap="none" normalizeH="0" baseline="0">
                          <a:ln>
                            <a:noFill/>
                          </a:ln>
                          <a:solidFill>
                            <a:schemeClr val="tx1"/>
                          </a:solidFill>
                          <a:effectLst/>
                          <a:latin typeface="Comic Sans MS" charset="0"/>
                          <a:ea typeface="Arial" charset="0"/>
                          <a:cs typeface="Arial" charset="0"/>
                        </a:rPr>
                        <a:t>Merchant holds “lien” {mortgage} on part of tenant’s future crops as repayment of debt.</a:t>
                      </a:r>
                      <a:r>
                        <a:rPr kumimoji="0" lang="en-US" sz="1900" b="0" i="0" u="none" strike="noStrike" cap="none" normalizeH="0" baseline="0">
                          <a:ln>
                            <a:noFill/>
                          </a:ln>
                          <a:solidFill>
                            <a:schemeClr val="tx1"/>
                          </a:solidFill>
                          <a:effectLst>
                            <a:outerShdw blurRad="38100" dist="38100" dir="2700000" algn="tl">
                              <a:srgbClr val="DDDDDD"/>
                            </a:outerShdw>
                          </a:effectLst>
                          <a:latin typeface="Comic Sans MS" charset="0"/>
                          <a:ea typeface="Arial" charset="0"/>
                          <a:cs typeface="Arial" charset="0"/>
                        </a:rPr>
                        <a:t> </a:t>
                      </a: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80988" marR="0" lvl="0" indent="-280988" algn="l" defTabSz="914400" rtl="0" eaLnBrk="1" fontAlgn="base" latinLnBrk="0" hangingPunct="1">
                        <a:lnSpc>
                          <a:spcPct val="100000"/>
                        </a:lnSpc>
                        <a:spcBef>
                          <a:spcPct val="20000"/>
                        </a:spcBef>
                        <a:spcAft>
                          <a:spcPct val="0"/>
                        </a:spcAft>
                        <a:buClr>
                          <a:srgbClr val="000099"/>
                        </a:buClr>
                        <a:buSzTx/>
                        <a:buFont typeface="Wingdings" charset="2"/>
                        <a:buChar char="§"/>
                        <a:tabLst/>
                      </a:pPr>
                      <a:r>
                        <a:rPr kumimoji="0" lang="en-US" sz="1900" b="0" i="0" u="none" strike="noStrike" cap="none" normalizeH="0" baseline="0">
                          <a:ln>
                            <a:noFill/>
                          </a:ln>
                          <a:solidFill>
                            <a:schemeClr val="tx1"/>
                          </a:solidFill>
                          <a:effectLst/>
                          <a:latin typeface="Comic Sans MS" charset="0"/>
                          <a:ea typeface="Arial" charset="0"/>
                          <a:cs typeface="Arial" charset="0"/>
                        </a:rPr>
                        <a:t>Plants crop, harvests in    autumn.</a:t>
                      </a:r>
                      <a:br>
                        <a:rPr kumimoji="0" lang="en-US" sz="1900" b="0" i="0" u="none" strike="noStrike" cap="none" normalizeH="0" baseline="0">
                          <a:ln>
                            <a:noFill/>
                          </a:ln>
                          <a:solidFill>
                            <a:schemeClr val="tx1"/>
                          </a:solidFill>
                          <a:effectLst/>
                          <a:latin typeface="Comic Sans MS" charset="0"/>
                          <a:ea typeface="Arial" charset="0"/>
                          <a:cs typeface="Arial" charset="0"/>
                        </a:rPr>
                      </a:br>
                      <a:endParaRPr kumimoji="0" lang="en-US" sz="1900" b="0" i="0" u="none" strike="noStrike" cap="none" normalizeH="0" baseline="0">
                        <a:ln>
                          <a:noFill/>
                        </a:ln>
                        <a:solidFill>
                          <a:schemeClr val="tx1"/>
                        </a:solidFill>
                        <a:effectLst/>
                        <a:latin typeface="Comic Sans MS" charset="0"/>
                        <a:ea typeface="Arial" charset="0"/>
                        <a:cs typeface="Arial" charset="0"/>
                      </a:endParaRPr>
                    </a:p>
                    <a:p>
                      <a:pPr marL="280988" marR="0" lvl="0" indent="-280988" algn="l" defTabSz="914400" rtl="0" eaLnBrk="1" fontAlgn="base" latinLnBrk="0" hangingPunct="1">
                        <a:lnSpc>
                          <a:spcPct val="100000"/>
                        </a:lnSpc>
                        <a:spcBef>
                          <a:spcPct val="20000"/>
                        </a:spcBef>
                        <a:spcAft>
                          <a:spcPct val="0"/>
                        </a:spcAft>
                        <a:buClr>
                          <a:srgbClr val="000099"/>
                        </a:buClr>
                        <a:buSzTx/>
                        <a:buFont typeface="Wingdings" charset="2"/>
                        <a:buChar char="§"/>
                        <a:tabLst/>
                      </a:pPr>
                      <a:r>
                        <a:rPr kumimoji="0" lang="en-US" sz="1900" b="0" i="0" u="none" strike="noStrike" cap="none" normalizeH="0" baseline="0">
                          <a:ln>
                            <a:noFill/>
                          </a:ln>
                          <a:solidFill>
                            <a:schemeClr val="tx1"/>
                          </a:solidFill>
                          <a:effectLst/>
                          <a:latin typeface="Comic Sans MS" charset="0"/>
                          <a:ea typeface="Arial" charset="0"/>
                          <a:cs typeface="Arial" charset="0"/>
                        </a:rPr>
                        <a:t>Turns over up to ½ of crop to land owner as payment of rent.</a:t>
                      </a:r>
                      <a:br>
                        <a:rPr kumimoji="0" lang="en-US" sz="1900" b="0" i="0" u="none" strike="noStrike" cap="none" normalizeH="0" baseline="0">
                          <a:ln>
                            <a:noFill/>
                          </a:ln>
                          <a:solidFill>
                            <a:schemeClr val="tx1"/>
                          </a:solidFill>
                          <a:effectLst/>
                          <a:latin typeface="Comic Sans MS" charset="0"/>
                          <a:ea typeface="Arial" charset="0"/>
                          <a:cs typeface="Arial" charset="0"/>
                        </a:rPr>
                      </a:br>
                      <a:endParaRPr kumimoji="0" lang="en-US" sz="1900" b="0" i="0" u="none" strike="noStrike" cap="none" normalizeH="0" baseline="0">
                        <a:ln>
                          <a:noFill/>
                        </a:ln>
                        <a:solidFill>
                          <a:schemeClr val="tx1"/>
                        </a:solidFill>
                        <a:effectLst/>
                        <a:latin typeface="Comic Sans MS" charset="0"/>
                        <a:ea typeface="Arial" charset="0"/>
                        <a:cs typeface="Arial" charset="0"/>
                      </a:endParaRPr>
                    </a:p>
                    <a:p>
                      <a:pPr marL="280988" marR="0" lvl="0" indent="-280988" algn="l" defTabSz="914400" rtl="0" eaLnBrk="1" fontAlgn="base" latinLnBrk="0" hangingPunct="1">
                        <a:lnSpc>
                          <a:spcPct val="100000"/>
                        </a:lnSpc>
                        <a:spcBef>
                          <a:spcPct val="20000"/>
                        </a:spcBef>
                        <a:spcAft>
                          <a:spcPct val="0"/>
                        </a:spcAft>
                        <a:buClr>
                          <a:srgbClr val="000099"/>
                        </a:buClr>
                        <a:buSzTx/>
                        <a:buFont typeface="Wingdings" charset="2"/>
                        <a:buChar char="§"/>
                        <a:tabLst/>
                      </a:pPr>
                      <a:r>
                        <a:rPr kumimoji="0" lang="en-US" sz="1900" b="0" i="0" u="none" strike="noStrike" cap="none" normalizeH="0" baseline="0">
                          <a:ln>
                            <a:noFill/>
                          </a:ln>
                          <a:solidFill>
                            <a:schemeClr val="tx1"/>
                          </a:solidFill>
                          <a:effectLst/>
                          <a:latin typeface="Comic Sans MS" charset="0"/>
                          <a:ea typeface="Arial" charset="0"/>
                          <a:cs typeface="Arial" charset="0"/>
                        </a:rPr>
                        <a:t>Tenant gives remainder of crop to merchant in</a:t>
                      </a:r>
                      <a:br>
                        <a:rPr kumimoji="0" lang="en-US" sz="1900" b="0" i="0" u="none" strike="noStrike" cap="none" normalizeH="0" baseline="0">
                          <a:ln>
                            <a:noFill/>
                          </a:ln>
                          <a:solidFill>
                            <a:schemeClr val="tx1"/>
                          </a:solidFill>
                          <a:effectLst/>
                          <a:latin typeface="Comic Sans MS" charset="0"/>
                          <a:ea typeface="Arial" charset="0"/>
                          <a:cs typeface="Arial" charset="0"/>
                        </a:rPr>
                      </a:br>
                      <a:r>
                        <a:rPr kumimoji="0" lang="en-US" sz="1900" b="0" i="0" u="none" strike="noStrike" cap="none" normalizeH="0" baseline="0">
                          <a:ln>
                            <a:noFill/>
                          </a:ln>
                          <a:solidFill>
                            <a:schemeClr val="tx1"/>
                          </a:solidFill>
                          <a:effectLst/>
                          <a:latin typeface="Comic Sans MS" charset="0"/>
                          <a:ea typeface="Arial" charset="0"/>
                          <a:cs typeface="Arial" charset="0"/>
                        </a:rPr>
                        <a:t>payment of debt. </a:t>
                      </a: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36538" marR="0" lvl="0" indent="-236538" algn="l" defTabSz="914400" rtl="0" eaLnBrk="1" fontAlgn="base" latinLnBrk="0" hangingPunct="1">
                        <a:lnSpc>
                          <a:spcPct val="100000"/>
                        </a:lnSpc>
                        <a:spcBef>
                          <a:spcPct val="20000"/>
                        </a:spcBef>
                        <a:spcAft>
                          <a:spcPct val="0"/>
                        </a:spcAft>
                        <a:buClr>
                          <a:srgbClr val="000099"/>
                        </a:buClr>
                        <a:buSzTx/>
                        <a:buFont typeface="Wingdings" charset="2"/>
                        <a:buChar char="§"/>
                        <a:tabLst/>
                      </a:pPr>
                      <a:r>
                        <a:rPr kumimoji="0" lang="en-US" sz="1900" b="0" i="0" u="none" strike="noStrike" cap="none" normalizeH="0" baseline="0">
                          <a:ln>
                            <a:noFill/>
                          </a:ln>
                          <a:solidFill>
                            <a:schemeClr val="tx1"/>
                          </a:solidFill>
                          <a:effectLst/>
                          <a:latin typeface="Comic Sans MS" charset="0"/>
                          <a:ea typeface="Arial" charset="0"/>
                          <a:cs typeface="Arial" charset="0"/>
                        </a:rPr>
                        <a:t>Rents land to tenant in exchange for ¼ </a:t>
                      </a:r>
                      <a:br>
                        <a:rPr kumimoji="0" lang="en-US" sz="1900" b="0" i="0" u="none" strike="noStrike" cap="none" normalizeH="0" baseline="0">
                          <a:ln>
                            <a:noFill/>
                          </a:ln>
                          <a:solidFill>
                            <a:schemeClr val="tx1"/>
                          </a:solidFill>
                          <a:effectLst/>
                          <a:latin typeface="Comic Sans MS" charset="0"/>
                          <a:ea typeface="Arial" charset="0"/>
                          <a:cs typeface="Arial" charset="0"/>
                        </a:rPr>
                      </a:br>
                      <a:r>
                        <a:rPr kumimoji="0" lang="en-US" sz="1900" b="0" i="0" u="none" strike="noStrike" cap="none" normalizeH="0" baseline="0">
                          <a:ln>
                            <a:noFill/>
                          </a:ln>
                          <a:solidFill>
                            <a:schemeClr val="tx1"/>
                          </a:solidFill>
                          <a:effectLst/>
                          <a:latin typeface="Comic Sans MS" charset="0"/>
                          <a:ea typeface="Arial" charset="0"/>
                          <a:cs typeface="Arial" charset="0"/>
                        </a:rPr>
                        <a:t>to ½ of tenant farmer’s future crop.</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val="10001"/>
                  </a:ext>
                </a:extLst>
              </a:tr>
            </a:tbl>
          </a:graphicData>
        </a:graphic>
      </p:graphicFrame>
      <p:sp>
        <p:nvSpPr>
          <p:cNvPr id="39955" name="Line 61"/>
          <p:cNvSpPr>
            <a:spLocks noChangeShapeType="1"/>
          </p:cNvSpPr>
          <p:nvPr/>
        </p:nvSpPr>
        <p:spPr bwMode="auto">
          <a:xfrm flipV="1">
            <a:off x="3048000" y="1828800"/>
            <a:ext cx="457200" cy="228600"/>
          </a:xfrm>
          <a:prstGeom prst="line">
            <a:avLst/>
          </a:prstGeom>
          <a:noFill/>
          <a:ln w="19050">
            <a:solidFill>
              <a:srgbClr val="D30A05"/>
            </a:solidFill>
            <a:round/>
            <a:headEnd/>
            <a:tailEnd type="triangle" w="med" len="med"/>
          </a:ln>
        </p:spPr>
        <p:txBody>
          <a:bodyPr>
            <a:prstTxWarp prst="textNoShape">
              <a:avLst/>
            </a:prstTxWarp>
          </a:bodyPr>
          <a:lstStyle/>
          <a:p>
            <a:endParaRPr lang="en-US"/>
          </a:p>
        </p:txBody>
      </p:sp>
      <p:sp>
        <p:nvSpPr>
          <p:cNvPr id="39956" name="Line 62"/>
          <p:cNvSpPr>
            <a:spLocks noChangeShapeType="1"/>
          </p:cNvSpPr>
          <p:nvPr/>
        </p:nvSpPr>
        <p:spPr bwMode="auto">
          <a:xfrm flipV="1">
            <a:off x="5791200" y="2971800"/>
            <a:ext cx="685800" cy="381000"/>
          </a:xfrm>
          <a:prstGeom prst="line">
            <a:avLst/>
          </a:prstGeom>
          <a:noFill/>
          <a:ln w="19050">
            <a:solidFill>
              <a:srgbClr val="D30A05"/>
            </a:solidFill>
            <a:round/>
            <a:headEnd/>
            <a:tailEnd type="triangle" w="med" len="med"/>
          </a:ln>
        </p:spPr>
        <p:txBody>
          <a:bodyPr>
            <a:prstTxWarp prst="textNoShape">
              <a:avLst/>
            </a:prstTxWarp>
          </a:bodyPr>
          <a:lstStyle/>
          <a:p>
            <a:endParaRPr lang="en-US"/>
          </a:p>
        </p:txBody>
      </p:sp>
      <p:sp>
        <p:nvSpPr>
          <p:cNvPr id="39957" name="Line 63"/>
          <p:cNvSpPr>
            <a:spLocks noChangeShapeType="1"/>
          </p:cNvSpPr>
          <p:nvPr/>
        </p:nvSpPr>
        <p:spPr bwMode="auto">
          <a:xfrm flipH="1" flipV="1">
            <a:off x="5410200" y="1905000"/>
            <a:ext cx="838200" cy="0"/>
          </a:xfrm>
          <a:prstGeom prst="line">
            <a:avLst/>
          </a:prstGeom>
          <a:noFill/>
          <a:ln w="28575">
            <a:solidFill>
              <a:srgbClr val="D30A05"/>
            </a:solidFill>
            <a:round/>
            <a:headEnd/>
            <a:tailEnd type="triangle" w="med" len="med"/>
          </a:ln>
        </p:spPr>
        <p:txBody>
          <a:bodyPr>
            <a:prstTxWarp prst="textNoShape">
              <a:avLst/>
            </a:prstTxWarp>
          </a:bodyPr>
          <a:lstStyle/>
          <a:p>
            <a:endParaRPr lang="en-US"/>
          </a:p>
        </p:txBody>
      </p:sp>
      <p:sp>
        <p:nvSpPr>
          <p:cNvPr id="39958" name="Line 64"/>
          <p:cNvSpPr>
            <a:spLocks noChangeShapeType="1"/>
          </p:cNvSpPr>
          <p:nvPr/>
        </p:nvSpPr>
        <p:spPr bwMode="auto">
          <a:xfrm flipH="1">
            <a:off x="2971800" y="5181600"/>
            <a:ext cx="457200" cy="457200"/>
          </a:xfrm>
          <a:prstGeom prst="line">
            <a:avLst/>
          </a:prstGeom>
          <a:noFill/>
          <a:ln w="19050">
            <a:solidFill>
              <a:srgbClr val="D30A05"/>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016"/>
            <a:ext cx="8229600" cy="763010"/>
          </a:xfrm>
        </p:spPr>
        <p:txBody>
          <a:bodyPr/>
          <a:lstStyle/>
          <a:p>
            <a:r>
              <a:rPr lang="en-US" dirty="0">
                <a:solidFill>
                  <a:schemeClr val="bg1"/>
                </a:solidFill>
              </a:rPr>
              <a:t>Problems with Reconstruction</a:t>
            </a:r>
          </a:p>
        </p:txBody>
      </p:sp>
      <p:sp>
        <p:nvSpPr>
          <p:cNvPr id="3" name="Content Placeholder 2"/>
          <p:cNvSpPr>
            <a:spLocks noGrp="1"/>
          </p:cNvSpPr>
          <p:nvPr>
            <p:ph idx="1"/>
          </p:nvPr>
        </p:nvSpPr>
        <p:spPr>
          <a:xfrm>
            <a:off x="0" y="553904"/>
            <a:ext cx="6413500" cy="6005106"/>
          </a:xfrm>
        </p:spPr>
        <p:txBody>
          <a:bodyPr>
            <a:normAutofit fontScale="25000" lnSpcReduction="20000"/>
          </a:bodyPr>
          <a:lstStyle/>
          <a:p>
            <a:r>
              <a:rPr lang="en-US" sz="6400" b="1" dirty="0"/>
              <a:t>Emergence of vigilante/terrorist groups like the </a:t>
            </a:r>
            <a:r>
              <a:rPr lang="en-US" sz="7200" b="1" dirty="0">
                <a:solidFill>
                  <a:schemeClr val="bg1"/>
                </a:solidFill>
              </a:rPr>
              <a:t>Ku Klux Klan (KKK): </a:t>
            </a:r>
            <a:r>
              <a:rPr lang="en-US" sz="6400" b="1" dirty="0"/>
              <a:t>Responsible for the deaths of literally thousands of people during the Reconstruction period, and beyond.</a:t>
            </a:r>
          </a:p>
          <a:p>
            <a:pPr lvl="1"/>
            <a:r>
              <a:rPr lang="en-US" sz="7200" b="1" dirty="0">
                <a:solidFill>
                  <a:srgbClr val="000000"/>
                </a:solidFill>
              </a:rPr>
              <a:t>Goals: </a:t>
            </a:r>
          </a:p>
          <a:p>
            <a:pPr lvl="1"/>
            <a:r>
              <a:rPr lang="en-US" sz="6400" b="1" dirty="0"/>
              <a:t>Destroy the Republican party</a:t>
            </a:r>
          </a:p>
          <a:p>
            <a:pPr lvl="1"/>
            <a:r>
              <a:rPr lang="en-US" sz="6400" b="1" dirty="0"/>
              <a:t>Throw out the Reconstruction governments</a:t>
            </a:r>
          </a:p>
          <a:p>
            <a:pPr lvl="1"/>
            <a:r>
              <a:rPr lang="en-US" sz="6400" b="1" dirty="0"/>
              <a:t>Aid the planter class</a:t>
            </a:r>
          </a:p>
          <a:p>
            <a:pPr lvl="1"/>
            <a:r>
              <a:rPr lang="en-US" sz="6400" b="1" dirty="0"/>
              <a:t>Prevent African Americans from exercising their political rights</a:t>
            </a:r>
          </a:p>
          <a:p>
            <a:r>
              <a:rPr lang="en-US" sz="6400" b="1" dirty="0"/>
              <a:t>Congress was forced to pass </a:t>
            </a:r>
            <a:r>
              <a:rPr lang="en-US" sz="7200" b="1" dirty="0">
                <a:solidFill>
                  <a:srgbClr val="000000"/>
                </a:solidFill>
              </a:rPr>
              <a:t>Enforcement Laws in 1870 and 1871 </a:t>
            </a:r>
            <a:r>
              <a:rPr lang="en-US" sz="6400" b="1" dirty="0"/>
              <a:t>to curtail Klan </a:t>
            </a:r>
            <a:r>
              <a:rPr lang="en-US" sz="6400" b="1" dirty="0" smtClean="0"/>
              <a:t>violence.</a:t>
            </a:r>
            <a:endParaRPr lang="en-US" sz="6400" b="1" dirty="0"/>
          </a:p>
          <a:p>
            <a:r>
              <a:rPr lang="en-US" sz="6400" b="1" dirty="0"/>
              <a:t>Many other white Southerners unaffiliated with the KKK</a:t>
            </a:r>
            <a:r>
              <a:rPr lang="en-US" sz="7200" b="1" dirty="0"/>
              <a:t> </a:t>
            </a:r>
            <a:r>
              <a:rPr lang="en-US" sz="7200" b="1" dirty="0">
                <a:solidFill>
                  <a:srgbClr val="000000"/>
                </a:solidFill>
              </a:rPr>
              <a:t>perpetrated violence</a:t>
            </a:r>
            <a:r>
              <a:rPr lang="en-US" sz="7200" b="1" dirty="0"/>
              <a:t> </a:t>
            </a:r>
            <a:r>
              <a:rPr lang="en-US" sz="6400" b="1" dirty="0"/>
              <a:t>against black Southerners as well. Other white Southerners refused to hire or do business with black Southerners who voted Republican (or in some cases voted at all, or did anything white Southerners thought was “above their station in life”.)</a:t>
            </a:r>
          </a:p>
          <a:p>
            <a:r>
              <a:rPr lang="en-US" sz="7200" b="1" dirty="0">
                <a:solidFill>
                  <a:srgbClr val="000000"/>
                </a:solidFill>
              </a:rPr>
              <a:t>“Lynching” or murder by the mob became a regular occurrence </a:t>
            </a:r>
            <a:r>
              <a:rPr lang="en-US" sz="6400" b="1" dirty="0"/>
              <a:t>across the South beginning in the Jim Crow era, and continuing until the 1960s. </a:t>
            </a:r>
          </a:p>
          <a:p>
            <a:r>
              <a:rPr lang="en-US" sz="7200" b="1" dirty="0">
                <a:solidFill>
                  <a:srgbClr val="000000"/>
                </a:solidFill>
              </a:rPr>
              <a:t>Between 1882 and 1968, there were 4,743 </a:t>
            </a:r>
            <a:r>
              <a:rPr lang="en-US" sz="7200" b="1" u="sng" dirty="0">
                <a:solidFill>
                  <a:srgbClr val="000000"/>
                </a:solidFill>
              </a:rPr>
              <a:t>recorded</a:t>
            </a:r>
            <a:r>
              <a:rPr lang="en-US" sz="7200" b="1" dirty="0">
                <a:solidFill>
                  <a:srgbClr val="000000"/>
                </a:solidFill>
              </a:rPr>
              <a:t> </a:t>
            </a:r>
            <a:r>
              <a:rPr lang="en-US" sz="7200" b="1" dirty="0" err="1">
                <a:solidFill>
                  <a:srgbClr val="000000"/>
                </a:solidFill>
              </a:rPr>
              <a:t>lynchings</a:t>
            </a:r>
            <a:r>
              <a:rPr lang="en-US" sz="7200" b="1" dirty="0">
                <a:solidFill>
                  <a:srgbClr val="000000"/>
                </a:solidFill>
              </a:rPr>
              <a:t> in the U.S.</a:t>
            </a:r>
          </a:p>
          <a:p>
            <a:pPr lvl="1"/>
            <a:r>
              <a:rPr lang="en-US" sz="6400" b="1" dirty="0"/>
              <a:t>72.7% were black Americans</a:t>
            </a:r>
          </a:p>
          <a:p>
            <a:pPr lvl="1"/>
            <a:r>
              <a:rPr lang="en-US" sz="6400" b="1" dirty="0"/>
              <a:t>27.3% were white Americans </a:t>
            </a:r>
          </a:p>
          <a:p>
            <a:pPr lvl="1"/>
            <a:r>
              <a:rPr lang="en-US" sz="6400" b="1" dirty="0"/>
              <a:t>79% of these murders took place in the South (most frequently in Mississippi, Georgia and Texas)</a:t>
            </a:r>
          </a:p>
          <a:p>
            <a:endParaRPr lang="en-US" dirty="0"/>
          </a:p>
        </p:txBody>
      </p:sp>
      <p:pic>
        <p:nvPicPr>
          <p:cNvPr id="19458" name="Picture 2"/>
          <p:cNvPicPr>
            <a:picLocks noChangeAspect="1" noChangeArrowheads="1"/>
          </p:cNvPicPr>
          <p:nvPr/>
        </p:nvPicPr>
        <p:blipFill>
          <a:blip r:embed="rId2"/>
          <a:srcRect/>
          <a:stretch>
            <a:fillRect/>
          </a:stretch>
        </p:blipFill>
        <p:spPr bwMode="auto">
          <a:xfrm>
            <a:off x="6413500" y="731704"/>
            <a:ext cx="2730500" cy="2971800"/>
          </a:xfrm>
          <a:prstGeom prst="rect">
            <a:avLst/>
          </a:prstGeom>
          <a:noFill/>
          <a:ln w="9525">
            <a:noFill/>
            <a:miter lim="800000"/>
            <a:headEnd/>
            <a:tailEnd/>
          </a:ln>
          <a:effectLst/>
        </p:spPr>
      </p:pic>
      <p:pic>
        <p:nvPicPr>
          <p:cNvPr id="19459" name="Picture 3"/>
          <p:cNvPicPr>
            <a:picLocks noChangeAspect="1" noChangeArrowheads="1"/>
          </p:cNvPicPr>
          <p:nvPr/>
        </p:nvPicPr>
        <p:blipFill>
          <a:blip r:embed="rId3"/>
          <a:srcRect/>
          <a:stretch>
            <a:fillRect/>
          </a:stretch>
        </p:blipFill>
        <p:spPr bwMode="auto">
          <a:xfrm>
            <a:off x="6769100" y="3703504"/>
            <a:ext cx="2374900" cy="30333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7333"/>
          </a:xfrm>
        </p:spPr>
        <p:txBody>
          <a:bodyPr>
            <a:normAutofit fontScale="90000"/>
          </a:bodyPr>
          <a:lstStyle/>
          <a:p>
            <a:r>
              <a:rPr lang="en-US" sz="4000" b="1" dirty="0">
                <a:solidFill>
                  <a:srgbClr val="000000"/>
                </a:solidFill>
              </a:rPr>
              <a:t>Support for Reconstruction Fades</a:t>
            </a:r>
          </a:p>
        </p:txBody>
      </p:sp>
      <p:sp>
        <p:nvSpPr>
          <p:cNvPr id="3" name="Content Placeholder 2"/>
          <p:cNvSpPr>
            <a:spLocks noGrp="1"/>
          </p:cNvSpPr>
          <p:nvPr>
            <p:ph idx="1"/>
          </p:nvPr>
        </p:nvSpPr>
        <p:spPr>
          <a:xfrm>
            <a:off x="457200" y="842433"/>
            <a:ext cx="8229600" cy="5863167"/>
          </a:xfrm>
        </p:spPr>
        <p:txBody>
          <a:bodyPr>
            <a:noAutofit/>
          </a:bodyPr>
          <a:lstStyle/>
          <a:p>
            <a:r>
              <a:rPr lang="en-US" sz="1800" b="1" dirty="0"/>
              <a:t>As the Reconstruction period</a:t>
            </a:r>
            <a:r>
              <a:rPr lang="en-US" sz="1800" b="1" dirty="0" smtClean="0"/>
              <a:t> continued, </a:t>
            </a:r>
            <a:r>
              <a:rPr lang="en-US" sz="1800" b="1" dirty="0"/>
              <a:t>the in-fighting in Congress </a:t>
            </a:r>
            <a:r>
              <a:rPr lang="en-US" sz="1800" b="1" dirty="0" smtClean="0"/>
              <a:t>increased</a:t>
            </a:r>
          </a:p>
          <a:p>
            <a:r>
              <a:rPr lang="en-US" sz="2000" b="1" dirty="0">
                <a:solidFill>
                  <a:srgbClr val="000000"/>
                </a:solidFill>
              </a:rPr>
              <a:t>1872 – Congress passed the “Amnesty Act”</a:t>
            </a:r>
            <a:r>
              <a:rPr lang="en-US" sz="2000" b="1" dirty="0"/>
              <a:t>: </a:t>
            </a:r>
            <a:r>
              <a:rPr lang="en-US" sz="1800" b="1" dirty="0"/>
              <a:t>returned the right to vote and hold public office to approximately 150,000 former Confederates. </a:t>
            </a:r>
            <a:r>
              <a:rPr lang="en-US" sz="2000" b="1" dirty="0">
                <a:solidFill>
                  <a:srgbClr val="000000"/>
                </a:solidFill>
              </a:rPr>
              <a:t>That same year, Congress allowed the Freedman’s Bureau to expire</a:t>
            </a:r>
            <a:r>
              <a:rPr lang="en-US" sz="2100" b="1" dirty="0">
                <a:solidFill>
                  <a:srgbClr val="000000"/>
                </a:solidFill>
              </a:rPr>
              <a:t>.</a:t>
            </a:r>
            <a:r>
              <a:rPr lang="en-US" sz="2100" b="1" dirty="0"/>
              <a:t> </a:t>
            </a:r>
            <a:r>
              <a:rPr lang="en-US" sz="1800" b="1" dirty="0"/>
              <a:t>This ensured that Southern Republicans would lose political power and that Southern Democrats would return to political power</a:t>
            </a:r>
          </a:p>
          <a:p>
            <a:r>
              <a:rPr lang="en-US" sz="2000" b="1" dirty="0">
                <a:solidFill>
                  <a:srgbClr val="000000"/>
                </a:solidFill>
              </a:rPr>
              <a:t>Panic of 1873</a:t>
            </a:r>
            <a:r>
              <a:rPr lang="en-US" sz="2000" b="1" dirty="0"/>
              <a:t> </a:t>
            </a:r>
            <a:r>
              <a:rPr lang="en-US" sz="1800" b="1" dirty="0"/>
              <a:t>triggered a 5-year economic depression which distracted Northerners from Reconstruction concerns</a:t>
            </a:r>
          </a:p>
          <a:p>
            <a:r>
              <a:rPr lang="en-US" sz="1800" b="1" dirty="0"/>
              <a:t>With the divisions between the Republican party in the South and the loss of support from moderate Republicans in Congress, </a:t>
            </a:r>
            <a:r>
              <a:rPr lang="en-US" sz="2000" b="1" dirty="0">
                <a:solidFill>
                  <a:srgbClr val="000000"/>
                </a:solidFill>
              </a:rPr>
              <a:t>Radical Republicans found it very difficult to continue to pursue their Reconstruction program</a:t>
            </a:r>
          </a:p>
          <a:p>
            <a:r>
              <a:rPr lang="en-US" sz="2000" b="1" dirty="0">
                <a:solidFill>
                  <a:srgbClr val="000000"/>
                </a:solidFill>
              </a:rPr>
              <a:t>Democrats “redeem” the South:</a:t>
            </a:r>
            <a:r>
              <a:rPr lang="en-US" sz="2000" b="1" dirty="0"/>
              <a:t> </a:t>
            </a:r>
            <a:r>
              <a:rPr lang="en-US" sz="1800" b="1" dirty="0"/>
              <a:t>The deal made during the election of 1876 which gave the presidency to the Republican candidate, Rutherford B. Hayes, resulted in a withdrawal of the military governments in formerly Confederate states, effectively ending Reconstruction in the South (known as the </a:t>
            </a:r>
            <a:r>
              <a:rPr lang="en-US" sz="2000" b="1" dirty="0">
                <a:solidFill>
                  <a:srgbClr val="000000"/>
                </a:solidFill>
              </a:rPr>
              <a:t>Compromise of 1877</a:t>
            </a:r>
            <a:r>
              <a:rPr lang="en-US" sz="2100" b="1"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22" name="Text Box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7406617-0DDB-4C93-9630-714688BE8141}"/>
              </a:ext>
            </a:extLst>
          </p:cNvPr>
          <p:cNvSpPr txBox="1">
            <a:spLocks noChangeArrowheads="1"/>
          </p:cNvSpPr>
          <p:nvPr/>
        </p:nvSpPr>
        <p:spPr bwMode="auto">
          <a:xfrm>
            <a:off x="457200" y="304800"/>
            <a:ext cx="8305800"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cs typeface="Arial" panose="020B0604020202020204" pitchFamily="34" charset="0"/>
              </a:defRPr>
            </a:lvl1pPr>
            <a:lvl2pPr marL="37931725" indent="-37474525">
              <a:defRPr sz="1200">
                <a:solidFill>
                  <a:schemeClr val="tx1"/>
                </a:solidFill>
                <a:latin typeface="Arial" panose="020B0604020202020204" pitchFamily="34" charset="0"/>
                <a:cs typeface="Arial" panose="020B0604020202020204" pitchFamily="34" charset="0"/>
              </a:defRPr>
            </a:lvl2pPr>
            <a:lvl3pPr>
              <a:defRPr sz="1200">
                <a:solidFill>
                  <a:schemeClr val="tx1"/>
                </a:solidFill>
                <a:latin typeface="Arial" panose="020B0604020202020204" pitchFamily="34" charset="0"/>
                <a:cs typeface="Arial" panose="020B0604020202020204" pitchFamily="34" charset="0"/>
              </a:defRPr>
            </a:lvl3pPr>
            <a:lvl4pPr>
              <a:defRPr sz="1200">
                <a:solidFill>
                  <a:schemeClr val="tx1"/>
                </a:solidFill>
                <a:latin typeface="Arial" panose="020B0604020202020204" pitchFamily="34" charset="0"/>
                <a:cs typeface="Arial" panose="020B0604020202020204" pitchFamily="34" charset="0"/>
              </a:defRPr>
            </a:lvl4pPr>
            <a:lvl5pPr>
              <a:defRPr sz="12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sz="2400"/>
          </a:p>
        </p:txBody>
      </p:sp>
      <p:sp>
        <p:nvSpPr>
          <p:cNvPr id="41987" name="Text Box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FEB7876-036B-4DC7-86F5-14A6D2AE28F8}"/>
              </a:ext>
            </a:extLst>
          </p:cNvPr>
          <p:cNvSpPr txBox="1">
            <a:spLocks noChangeArrowheads="1"/>
          </p:cNvSpPr>
          <p:nvPr/>
        </p:nvSpPr>
        <p:spPr bwMode="auto">
          <a:xfrm>
            <a:off x="457200" y="6350"/>
            <a:ext cx="8382000" cy="708025"/>
          </a:xfrm>
          <a:prstGeom prst="rect">
            <a:avLst/>
          </a:prstGeom>
          <a:noFill/>
          <a:ln w="9525">
            <a:noFill/>
            <a:miter lim="800000"/>
            <a:headEnd/>
            <a:tailEnd/>
          </a:ln>
          <a:effectLst>
            <a:outerShdw blurRad="63500" dist="17961" dir="2700000" algn="ctr" rotWithShape="0">
              <a:srgbClr val="D30A05">
                <a:alpha val="74998"/>
              </a:srgbClr>
            </a:outerShdw>
          </a:effectLst>
        </p:spPr>
        <p:txBody>
          <a:bodyPr>
            <a:spAutoFit/>
          </a:bodyPr>
          <a:lstStyle>
            <a:lvl1pPr>
              <a:defRPr sz="1200">
                <a:solidFill>
                  <a:schemeClr val="tx1"/>
                </a:solidFill>
                <a:latin typeface="Arial" panose="020B0604020202020204" pitchFamily="34" charset="0"/>
                <a:cs typeface="Arial" panose="020B0604020202020204" pitchFamily="34" charset="0"/>
              </a:defRPr>
            </a:lvl1pPr>
            <a:lvl2pPr marL="37931725" indent="-37474525">
              <a:defRPr sz="1200">
                <a:solidFill>
                  <a:schemeClr val="tx1"/>
                </a:solidFill>
                <a:latin typeface="Arial" panose="020B0604020202020204" pitchFamily="34" charset="0"/>
                <a:cs typeface="Arial" panose="020B0604020202020204" pitchFamily="34" charset="0"/>
              </a:defRPr>
            </a:lvl2pPr>
            <a:lvl3pPr>
              <a:defRPr sz="1200">
                <a:solidFill>
                  <a:schemeClr val="tx1"/>
                </a:solidFill>
                <a:latin typeface="Arial" panose="020B0604020202020204" pitchFamily="34" charset="0"/>
                <a:cs typeface="Arial" panose="020B0604020202020204" pitchFamily="34" charset="0"/>
              </a:defRPr>
            </a:lvl3pPr>
            <a:lvl4pPr>
              <a:defRPr sz="1200">
                <a:solidFill>
                  <a:schemeClr val="tx1"/>
                </a:solidFill>
                <a:latin typeface="Arial" panose="020B0604020202020204" pitchFamily="34" charset="0"/>
                <a:cs typeface="Arial" panose="020B0604020202020204" pitchFamily="34" charset="0"/>
              </a:defRPr>
            </a:lvl4pPr>
            <a:lvl5pPr>
              <a:defRPr sz="12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dirty="0">
                <a:solidFill>
                  <a:srgbClr val="000099"/>
                </a:solidFill>
                <a:latin typeface="Insula" pitchFamily="66" charset="0"/>
              </a:rPr>
              <a:t>Black Codes or “Jim Crow” Laws</a:t>
            </a:r>
          </a:p>
        </p:txBody>
      </p:sp>
      <p:sp>
        <p:nvSpPr>
          <p:cNvPr id="34820" name="Text Box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62A9AFE-6932-406B-885A-7A4AD15C3921}"/>
              </a:ext>
            </a:extLst>
          </p:cNvPr>
          <p:cNvSpPr txBox="1">
            <a:spLocks noChangeArrowheads="1"/>
          </p:cNvSpPr>
          <p:nvPr/>
        </p:nvSpPr>
        <p:spPr bwMode="auto">
          <a:xfrm>
            <a:off x="0" y="867859"/>
            <a:ext cx="5435600" cy="507831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403225" indent="-403225">
              <a:defRPr sz="1200">
                <a:solidFill>
                  <a:schemeClr val="tx1"/>
                </a:solidFill>
                <a:latin typeface="Arial" panose="020B0604020202020204" pitchFamily="34" charset="0"/>
                <a:cs typeface="Arial" panose="020B0604020202020204" pitchFamily="34" charset="0"/>
              </a:defRPr>
            </a:lvl1pPr>
            <a:lvl2pPr marL="1084263" indent="-401638">
              <a:defRPr sz="1200">
                <a:solidFill>
                  <a:schemeClr val="tx1"/>
                </a:solidFill>
                <a:latin typeface="Arial" panose="020B0604020202020204" pitchFamily="34" charset="0"/>
                <a:cs typeface="Arial" panose="020B0604020202020204" pitchFamily="34" charset="0"/>
              </a:defRPr>
            </a:lvl2pPr>
            <a:lvl3pPr>
              <a:defRPr sz="1200">
                <a:solidFill>
                  <a:schemeClr val="tx1"/>
                </a:solidFill>
                <a:latin typeface="Arial" panose="020B0604020202020204" pitchFamily="34" charset="0"/>
                <a:cs typeface="Arial" panose="020B0604020202020204" pitchFamily="34" charset="0"/>
              </a:defRPr>
            </a:lvl3pPr>
            <a:lvl4pPr>
              <a:defRPr sz="1200">
                <a:solidFill>
                  <a:schemeClr val="tx1"/>
                </a:solidFill>
                <a:latin typeface="Arial" panose="020B0604020202020204" pitchFamily="34" charset="0"/>
                <a:cs typeface="Arial" panose="020B0604020202020204" pitchFamily="34" charset="0"/>
              </a:defRPr>
            </a:lvl4pPr>
            <a:lvl5pPr>
              <a:defRPr sz="12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50000"/>
              </a:spcBef>
              <a:buClr>
                <a:srgbClr val="D30A05"/>
              </a:buClr>
              <a:buFont typeface="Wingdings" panose="05000000000000000000" pitchFamily="2" charset="2"/>
              <a:buChar char="«"/>
            </a:pPr>
            <a:r>
              <a:rPr lang="en-US" altLang="en-US" sz="4400" dirty="0">
                <a:solidFill>
                  <a:schemeClr val="bg1"/>
                </a:solidFill>
                <a:latin typeface="Comic Sans MS" panose="030F0702030302020204" pitchFamily="66" charset="0"/>
              </a:rPr>
              <a:t>Purpose:</a:t>
            </a:r>
          </a:p>
          <a:p>
            <a:pPr lvl="1">
              <a:spcBef>
                <a:spcPct val="50000"/>
              </a:spcBef>
              <a:buClr>
                <a:srgbClr val="D30A05"/>
              </a:buClr>
              <a:buFont typeface="Wingdings" panose="05000000000000000000" pitchFamily="2" charset="2"/>
              <a:buChar char="«"/>
            </a:pPr>
            <a:r>
              <a:rPr lang="en-US" altLang="en-US" sz="2800" dirty="0">
                <a:latin typeface="Comic Sans MS" panose="030F0702030302020204" pitchFamily="66" charset="0"/>
              </a:rPr>
              <a:t>Guarantee stable labor </a:t>
            </a:r>
            <a:br>
              <a:rPr lang="en-US" altLang="en-US" sz="2800" dirty="0">
                <a:latin typeface="Comic Sans MS" panose="030F0702030302020204" pitchFamily="66" charset="0"/>
              </a:rPr>
            </a:br>
            <a:r>
              <a:rPr lang="en-US" altLang="en-US" sz="2800" dirty="0">
                <a:latin typeface="Comic Sans MS" panose="030F0702030302020204" pitchFamily="66" charset="0"/>
              </a:rPr>
              <a:t>supply now that African Americans (backbone of the pre-Civil War Southern economy)</a:t>
            </a:r>
            <a:br>
              <a:rPr lang="en-US" altLang="en-US" sz="2800" dirty="0">
                <a:latin typeface="Comic Sans MS" panose="030F0702030302020204" pitchFamily="66" charset="0"/>
              </a:rPr>
            </a:br>
            <a:r>
              <a:rPr lang="en-US" altLang="en-US" sz="2800" dirty="0">
                <a:latin typeface="Comic Sans MS" panose="030F0702030302020204" pitchFamily="66" charset="0"/>
              </a:rPr>
              <a:t>were emancipated.</a:t>
            </a:r>
          </a:p>
          <a:p>
            <a:pPr lvl="1">
              <a:spcBef>
                <a:spcPct val="50000"/>
              </a:spcBef>
              <a:buClr>
                <a:srgbClr val="D30A05"/>
              </a:buClr>
              <a:buFont typeface="Wingdings" panose="05000000000000000000" pitchFamily="2" charset="2"/>
              <a:buChar char="«"/>
            </a:pPr>
            <a:r>
              <a:rPr lang="en-US" altLang="en-US" sz="2800" dirty="0">
                <a:latin typeface="Comic Sans MS" panose="030F0702030302020204" pitchFamily="66" charset="0"/>
              </a:rPr>
              <a:t>Restore pre-emancipation</a:t>
            </a:r>
            <a:br>
              <a:rPr lang="en-US" altLang="en-US" sz="2800" dirty="0">
                <a:latin typeface="Comic Sans MS" panose="030F0702030302020204" pitchFamily="66" charset="0"/>
              </a:rPr>
            </a:br>
            <a:r>
              <a:rPr lang="en-US" altLang="en-US" sz="2800" dirty="0">
                <a:latin typeface="Comic Sans MS" panose="030F0702030302020204" pitchFamily="66" charset="0"/>
              </a:rPr>
              <a:t>system of race relations</a:t>
            </a:r>
          </a:p>
        </p:txBody>
      </p:sp>
      <p:pic>
        <p:nvPicPr>
          <p:cNvPr id="2" name="Pictu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AF4F10E-5693-4DB3-AAB9-4C6CF657FF9D}"/>
              </a:ext>
            </a:extLst>
          </p:cNvPr>
          <p:cNvPicPr>
            <a:picLocks noChangeAspect="1"/>
          </p:cNvPicPr>
          <p:nvPr/>
        </p:nvPicPr>
        <p:blipFill>
          <a:blip r:embed="rId2"/>
          <a:stretch>
            <a:fillRect/>
          </a:stretch>
        </p:blipFill>
        <p:spPr>
          <a:xfrm>
            <a:off x="5410200" y="988974"/>
            <a:ext cx="3352800" cy="4029075"/>
          </a:xfrm>
          <a:prstGeom prst="rect">
            <a:avLst/>
          </a:prstGeom>
        </p:spPr>
      </p:pic>
      <p:sp>
        <p:nvSpPr>
          <p:cNvPr id="3" name="TextBox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E7C7750-1B4E-474E-B755-F684197ECD59}"/>
              </a:ext>
            </a:extLst>
          </p:cNvPr>
          <p:cNvSpPr txBox="1"/>
          <p:nvPr/>
        </p:nvSpPr>
        <p:spPr>
          <a:xfrm>
            <a:off x="5664820" y="5018049"/>
            <a:ext cx="2899317" cy="646331"/>
          </a:xfrm>
          <a:prstGeom prst="rect">
            <a:avLst/>
          </a:prstGeom>
          <a:noFill/>
        </p:spPr>
        <p:txBody>
          <a:bodyPr wrap="square" rtlCol="0">
            <a:spAutoFit/>
          </a:bodyPr>
          <a:lstStyle/>
          <a:p>
            <a:r>
              <a:rPr lang="en-US" dirty="0"/>
              <a:t>Vending Machine in Jackson, Tennessee. (1940s)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4800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22" name="Text Box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7406617-0DDB-4C93-9630-714688BE8141}"/>
              </a:ext>
            </a:extLst>
          </p:cNvPr>
          <p:cNvSpPr txBox="1">
            <a:spLocks noChangeArrowheads="1"/>
          </p:cNvSpPr>
          <p:nvPr/>
        </p:nvSpPr>
        <p:spPr bwMode="auto">
          <a:xfrm>
            <a:off x="457200" y="304800"/>
            <a:ext cx="8305800"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cs typeface="Arial" panose="020B0604020202020204" pitchFamily="34" charset="0"/>
              </a:defRPr>
            </a:lvl1pPr>
            <a:lvl2pPr marL="37931725" indent="-37474525">
              <a:defRPr sz="1200">
                <a:solidFill>
                  <a:schemeClr val="tx1"/>
                </a:solidFill>
                <a:latin typeface="Arial" panose="020B0604020202020204" pitchFamily="34" charset="0"/>
                <a:cs typeface="Arial" panose="020B0604020202020204" pitchFamily="34" charset="0"/>
              </a:defRPr>
            </a:lvl2pPr>
            <a:lvl3pPr>
              <a:defRPr sz="1200">
                <a:solidFill>
                  <a:schemeClr val="tx1"/>
                </a:solidFill>
                <a:latin typeface="Arial" panose="020B0604020202020204" pitchFamily="34" charset="0"/>
                <a:cs typeface="Arial" panose="020B0604020202020204" pitchFamily="34" charset="0"/>
              </a:defRPr>
            </a:lvl3pPr>
            <a:lvl4pPr>
              <a:defRPr sz="1200">
                <a:solidFill>
                  <a:schemeClr val="tx1"/>
                </a:solidFill>
                <a:latin typeface="Arial" panose="020B0604020202020204" pitchFamily="34" charset="0"/>
                <a:cs typeface="Arial" panose="020B0604020202020204" pitchFamily="34" charset="0"/>
              </a:defRPr>
            </a:lvl4pPr>
            <a:lvl5pPr>
              <a:defRPr sz="12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sz="2400"/>
          </a:p>
        </p:txBody>
      </p:sp>
      <p:sp>
        <p:nvSpPr>
          <p:cNvPr id="41987" name="Text Box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FEB7876-036B-4DC7-86F5-14A6D2AE28F8}"/>
              </a:ext>
            </a:extLst>
          </p:cNvPr>
          <p:cNvSpPr txBox="1">
            <a:spLocks noChangeArrowheads="1"/>
          </p:cNvSpPr>
          <p:nvPr/>
        </p:nvSpPr>
        <p:spPr bwMode="auto">
          <a:xfrm>
            <a:off x="457200" y="6350"/>
            <a:ext cx="8382000" cy="646331"/>
          </a:xfrm>
          <a:prstGeom prst="rect">
            <a:avLst/>
          </a:prstGeom>
          <a:noFill/>
          <a:ln w="9525">
            <a:noFill/>
            <a:miter lim="800000"/>
            <a:headEnd/>
            <a:tailEnd/>
          </a:ln>
          <a:effectLst>
            <a:outerShdw blurRad="63500" dist="17961" dir="2700000" algn="ctr" rotWithShape="0">
              <a:srgbClr val="D30A05">
                <a:alpha val="74998"/>
              </a:srgbClr>
            </a:outerShdw>
          </a:effectLst>
        </p:spPr>
        <p:txBody>
          <a:bodyPr>
            <a:spAutoFit/>
          </a:bodyPr>
          <a:lstStyle>
            <a:lvl1pPr>
              <a:defRPr sz="1200">
                <a:solidFill>
                  <a:schemeClr val="tx1"/>
                </a:solidFill>
                <a:latin typeface="Arial" panose="020B0604020202020204" pitchFamily="34" charset="0"/>
                <a:cs typeface="Arial" panose="020B0604020202020204" pitchFamily="34" charset="0"/>
              </a:defRPr>
            </a:lvl1pPr>
            <a:lvl2pPr marL="37931725" indent="-37474525">
              <a:defRPr sz="1200">
                <a:solidFill>
                  <a:schemeClr val="tx1"/>
                </a:solidFill>
                <a:latin typeface="Arial" panose="020B0604020202020204" pitchFamily="34" charset="0"/>
                <a:cs typeface="Arial" panose="020B0604020202020204" pitchFamily="34" charset="0"/>
              </a:defRPr>
            </a:lvl2pPr>
            <a:lvl3pPr>
              <a:defRPr sz="1200">
                <a:solidFill>
                  <a:schemeClr val="tx1"/>
                </a:solidFill>
                <a:latin typeface="Arial" panose="020B0604020202020204" pitchFamily="34" charset="0"/>
                <a:cs typeface="Arial" panose="020B0604020202020204" pitchFamily="34" charset="0"/>
              </a:defRPr>
            </a:lvl3pPr>
            <a:lvl4pPr>
              <a:defRPr sz="1200">
                <a:solidFill>
                  <a:schemeClr val="tx1"/>
                </a:solidFill>
                <a:latin typeface="Arial" panose="020B0604020202020204" pitchFamily="34" charset="0"/>
                <a:cs typeface="Arial" panose="020B0604020202020204" pitchFamily="34" charset="0"/>
              </a:defRPr>
            </a:lvl4pPr>
            <a:lvl5pPr>
              <a:defRPr sz="12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dirty="0">
                <a:solidFill>
                  <a:srgbClr val="000099"/>
                </a:solidFill>
                <a:latin typeface="Insula" pitchFamily="66" charset="0"/>
              </a:rPr>
              <a:t>Black Codes or “Jim Crow” Laws</a:t>
            </a:r>
          </a:p>
        </p:txBody>
      </p:sp>
      <p:sp>
        <p:nvSpPr>
          <p:cNvPr id="34820" name="Text Box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62A9AFE-6932-406B-885A-7A4AD15C3921}"/>
              </a:ext>
            </a:extLst>
          </p:cNvPr>
          <p:cNvSpPr txBox="1">
            <a:spLocks noChangeArrowheads="1"/>
          </p:cNvSpPr>
          <p:nvPr/>
        </p:nvSpPr>
        <p:spPr bwMode="auto">
          <a:xfrm>
            <a:off x="621680" y="579358"/>
            <a:ext cx="5435600" cy="569386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403225" indent="-403225">
              <a:defRPr sz="1200">
                <a:solidFill>
                  <a:schemeClr val="tx1"/>
                </a:solidFill>
                <a:latin typeface="Arial" panose="020B0604020202020204" pitchFamily="34" charset="0"/>
                <a:cs typeface="Arial" panose="020B0604020202020204" pitchFamily="34" charset="0"/>
              </a:defRPr>
            </a:lvl1pPr>
            <a:lvl2pPr marL="1084263" indent="-401638">
              <a:defRPr sz="1200">
                <a:solidFill>
                  <a:schemeClr val="tx1"/>
                </a:solidFill>
                <a:latin typeface="Arial" panose="020B0604020202020204" pitchFamily="34" charset="0"/>
                <a:cs typeface="Arial" panose="020B0604020202020204" pitchFamily="34" charset="0"/>
              </a:defRPr>
            </a:lvl2pPr>
            <a:lvl3pPr>
              <a:defRPr sz="1200">
                <a:solidFill>
                  <a:schemeClr val="tx1"/>
                </a:solidFill>
                <a:latin typeface="Arial" panose="020B0604020202020204" pitchFamily="34" charset="0"/>
                <a:cs typeface="Arial" panose="020B0604020202020204" pitchFamily="34" charset="0"/>
              </a:defRPr>
            </a:lvl3pPr>
            <a:lvl4pPr>
              <a:defRPr sz="1200">
                <a:solidFill>
                  <a:schemeClr val="tx1"/>
                </a:solidFill>
                <a:latin typeface="Arial" panose="020B0604020202020204" pitchFamily="34" charset="0"/>
                <a:cs typeface="Arial" panose="020B0604020202020204" pitchFamily="34" charset="0"/>
              </a:defRPr>
            </a:lvl4pPr>
            <a:lvl5pPr>
              <a:defRPr sz="12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50000"/>
              </a:spcBef>
              <a:buClr>
                <a:srgbClr val="D30A05"/>
              </a:buClr>
              <a:buFont typeface="Wingdings" panose="05000000000000000000" pitchFamily="2" charset="2"/>
              <a:buChar char="«"/>
            </a:pPr>
            <a:r>
              <a:rPr lang="en-US" altLang="en-US" sz="2400" u="sng" dirty="0">
                <a:solidFill>
                  <a:srgbClr val="000000"/>
                </a:solidFill>
                <a:latin typeface="Comic Sans MS" panose="030F0702030302020204" pitchFamily="66" charset="0"/>
              </a:rPr>
              <a:t>Laws Enacted in Various States:</a:t>
            </a:r>
          </a:p>
          <a:p>
            <a:pPr eaLnBrk="1" hangingPunct="1">
              <a:spcBef>
                <a:spcPct val="50000"/>
              </a:spcBef>
              <a:buClr>
                <a:srgbClr val="D30A05"/>
              </a:buClr>
              <a:buFont typeface="Wingdings" panose="05000000000000000000" pitchFamily="2" charset="2"/>
              <a:buChar char="«"/>
            </a:pPr>
            <a:r>
              <a:rPr lang="en-US" altLang="en-US" sz="1700" b="1" u="sng" dirty="0">
                <a:solidFill>
                  <a:srgbClr val="000000"/>
                </a:solidFill>
                <a:latin typeface="Comic Sans MS" panose="030F0702030302020204" pitchFamily="66" charset="0"/>
              </a:rPr>
              <a:t>Segregation laws</a:t>
            </a:r>
            <a:r>
              <a:rPr lang="en-US" altLang="en-US" sz="1700" dirty="0">
                <a:latin typeface="Comic Sans MS" panose="030F0702030302020204" pitchFamily="66" charset="0"/>
              </a:rPr>
              <a:t>, later reinforced by </a:t>
            </a:r>
            <a:r>
              <a:rPr lang="en-US" altLang="en-US" sz="1700" i="1" dirty="0">
                <a:latin typeface="Comic Sans MS" panose="030F0702030302020204" pitchFamily="66" charset="0"/>
              </a:rPr>
              <a:t>Plessy vs. Ferguson (1898)</a:t>
            </a:r>
          </a:p>
          <a:p>
            <a:pPr eaLnBrk="1" hangingPunct="1">
              <a:spcBef>
                <a:spcPct val="50000"/>
              </a:spcBef>
              <a:buClr>
                <a:srgbClr val="D30A05"/>
              </a:buClr>
              <a:buFont typeface="Wingdings" panose="05000000000000000000" pitchFamily="2" charset="2"/>
              <a:buChar char="«"/>
            </a:pPr>
            <a:r>
              <a:rPr lang="en-US" altLang="en-US" sz="1700" b="1" i="1" u="sng" dirty="0">
                <a:solidFill>
                  <a:srgbClr val="000000"/>
                </a:solidFill>
                <a:latin typeface="Comic Sans MS" panose="030F0702030302020204" pitchFamily="66" charset="0"/>
              </a:rPr>
              <a:t>“</a:t>
            </a:r>
            <a:r>
              <a:rPr lang="en-US" altLang="en-US" sz="1700" b="1" u="sng" dirty="0">
                <a:solidFill>
                  <a:srgbClr val="000000"/>
                </a:solidFill>
                <a:latin typeface="Comic Sans MS" panose="030F0702030302020204" pitchFamily="66" charset="0"/>
              </a:rPr>
              <a:t>Miscegenation” laws</a:t>
            </a:r>
            <a:r>
              <a:rPr lang="en-US" altLang="en-US" sz="1700" b="1" u="sng" dirty="0" smtClean="0">
                <a:solidFill>
                  <a:srgbClr val="000000"/>
                </a:solidFill>
                <a:latin typeface="Comic Sans MS" panose="030F0702030302020204" pitchFamily="66" charset="0"/>
              </a:rPr>
              <a:t> </a:t>
            </a:r>
            <a:r>
              <a:rPr lang="en-US" altLang="en-US" sz="1700" dirty="0" smtClean="0">
                <a:latin typeface="Comic Sans MS" panose="030F0702030302020204" pitchFamily="66" charset="0"/>
              </a:rPr>
              <a:t>forbidding </a:t>
            </a:r>
            <a:r>
              <a:rPr lang="en-US" altLang="en-US" sz="1700" dirty="0">
                <a:latin typeface="Comic Sans MS" panose="030F0702030302020204" pitchFamily="66" charset="0"/>
              </a:rPr>
              <a:t>cross-racial relationships and </a:t>
            </a:r>
            <a:r>
              <a:rPr lang="en-US" altLang="en-US" sz="1700" dirty="0" smtClean="0">
                <a:latin typeface="Comic Sans MS" panose="030F0702030302020204" pitchFamily="66" charset="0"/>
              </a:rPr>
              <a:t>marriages</a:t>
            </a:r>
          </a:p>
          <a:p>
            <a:pPr eaLnBrk="1" hangingPunct="1">
              <a:spcBef>
                <a:spcPct val="50000"/>
              </a:spcBef>
              <a:buClr>
                <a:srgbClr val="D30A05"/>
              </a:buClr>
              <a:buFont typeface="Wingdings" panose="05000000000000000000" pitchFamily="2" charset="2"/>
              <a:buChar char="«"/>
            </a:pPr>
            <a:r>
              <a:rPr lang="en-US" altLang="en-US" sz="1700" b="1" u="sng" dirty="0">
                <a:solidFill>
                  <a:srgbClr val="000000"/>
                </a:solidFill>
                <a:latin typeface="Comic Sans MS" panose="030F0702030302020204" pitchFamily="66" charset="0"/>
              </a:rPr>
              <a:t>Voter suppression laws</a:t>
            </a:r>
            <a:r>
              <a:rPr lang="en-US" altLang="en-US" sz="1700" b="1" u="sng" dirty="0" smtClean="0">
                <a:solidFill>
                  <a:srgbClr val="000000"/>
                </a:solidFill>
                <a:latin typeface="Comic Sans MS" panose="030F0702030302020204" pitchFamily="66" charset="0"/>
              </a:rPr>
              <a:t> </a:t>
            </a:r>
            <a:r>
              <a:rPr lang="en-US" altLang="en-US" sz="1700" dirty="0" smtClean="0">
                <a:latin typeface="Comic Sans MS" panose="030F0702030302020204" pitchFamily="66" charset="0"/>
              </a:rPr>
              <a:t>poll </a:t>
            </a:r>
            <a:r>
              <a:rPr lang="en-US" altLang="en-US" sz="1700" dirty="0">
                <a:latin typeface="Comic Sans MS" panose="030F0702030302020204" pitchFamily="66" charset="0"/>
              </a:rPr>
              <a:t>tax, literacy test, grandfather </a:t>
            </a:r>
            <a:r>
              <a:rPr lang="en-US" altLang="en-US" sz="1700" dirty="0" smtClean="0">
                <a:latin typeface="Comic Sans MS" panose="030F0702030302020204" pitchFamily="66" charset="0"/>
              </a:rPr>
              <a:t>clause</a:t>
            </a:r>
          </a:p>
          <a:p>
            <a:pPr eaLnBrk="1" hangingPunct="1">
              <a:spcBef>
                <a:spcPct val="50000"/>
              </a:spcBef>
              <a:buClr>
                <a:srgbClr val="D30A05"/>
              </a:buClr>
              <a:buFont typeface="Wingdings" panose="05000000000000000000" pitchFamily="2" charset="2"/>
              <a:buChar char="«"/>
            </a:pPr>
            <a:r>
              <a:rPr lang="en-US" altLang="en-US" sz="1700" b="1" u="sng" dirty="0">
                <a:solidFill>
                  <a:srgbClr val="000000"/>
                </a:solidFill>
                <a:latin typeface="Comic Sans MS" panose="030F0702030302020204" pitchFamily="66" charset="0"/>
              </a:rPr>
              <a:t>Labor and contract laws</a:t>
            </a:r>
            <a:r>
              <a:rPr lang="en-US" altLang="en-US" sz="1700" b="1" u="sng" dirty="0" smtClean="0">
                <a:solidFill>
                  <a:srgbClr val="000000"/>
                </a:solidFill>
                <a:latin typeface="Comic Sans MS" panose="030F0702030302020204" pitchFamily="66" charset="0"/>
              </a:rPr>
              <a:t> </a:t>
            </a:r>
            <a:r>
              <a:rPr lang="en-US" altLang="en-US" sz="1700" dirty="0" smtClean="0">
                <a:latin typeface="Comic Sans MS" panose="030F0702030302020204" pitchFamily="66" charset="0"/>
              </a:rPr>
              <a:t>designed </a:t>
            </a:r>
            <a:r>
              <a:rPr lang="en-US" altLang="en-US" sz="1700" dirty="0">
                <a:latin typeface="Comic Sans MS" panose="030F0702030302020204" pitchFamily="66" charset="0"/>
              </a:rPr>
              <a:t>to keep sharecroppers/tenant farmers confined to working for one employer and selling their crops to no one </a:t>
            </a:r>
            <a:r>
              <a:rPr lang="en-US" altLang="en-US" sz="1700" dirty="0" smtClean="0">
                <a:latin typeface="Comic Sans MS" panose="030F0702030302020204" pitchFamily="66" charset="0"/>
              </a:rPr>
              <a:t>else</a:t>
            </a:r>
          </a:p>
          <a:p>
            <a:pPr eaLnBrk="1" hangingPunct="1">
              <a:spcBef>
                <a:spcPct val="50000"/>
              </a:spcBef>
              <a:buClr>
                <a:srgbClr val="D30A05"/>
              </a:buClr>
              <a:buFont typeface="Wingdings" panose="05000000000000000000" pitchFamily="2" charset="2"/>
              <a:buChar char="«"/>
            </a:pPr>
            <a:r>
              <a:rPr lang="en-US" altLang="en-US" sz="1700" b="1" u="sng" dirty="0">
                <a:solidFill>
                  <a:srgbClr val="000000"/>
                </a:solidFill>
                <a:latin typeface="Comic Sans MS" panose="030F0702030302020204" pitchFamily="66" charset="0"/>
              </a:rPr>
              <a:t>Tougher criminal codes for minor crimes</a:t>
            </a:r>
            <a:r>
              <a:rPr lang="en-US" altLang="en-US" sz="1700" b="1" u="sng" dirty="0" smtClean="0">
                <a:solidFill>
                  <a:srgbClr val="000000"/>
                </a:solidFill>
                <a:latin typeface="Comic Sans MS" panose="030F0702030302020204" pitchFamily="66" charset="0"/>
              </a:rPr>
              <a:t> </a:t>
            </a:r>
            <a:r>
              <a:rPr lang="en-US" altLang="en-US" sz="1700" dirty="0" smtClean="0">
                <a:latin typeface="Comic Sans MS" panose="030F0702030302020204" pitchFamily="66" charset="0"/>
              </a:rPr>
              <a:t>vagrancy</a:t>
            </a:r>
            <a:r>
              <a:rPr lang="en-US" altLang="en-US" sz="1700" dirty="0">
                <a:latin typeface="Comic Sans MS" panose="030F0702030302020204" pitchFamily="66" charset="0"/>
              </a:rPr>
              <a:t>, violating segregation </a:t>
            </a:r>
            <a:r>
              <a:rPr lang="en-US" altLang="en-US" sz="1700" dirty="0" smtClean="0">
                <a:latin typeface="Comic Sans MS" panose="030F0702030302020204" pitchFamily="66" charset="0"/>
              </a:rPr>
              <a:t>laws carried </a:t>
            </a:r>
            <a:r>
              <a:rPr lang="en-US" altLang="en-US" sz="1700" dirty="0">
                <a:latin typeface="Comic Sans MS" panose="030F0702030302020204" pitchFamily="66" charset="0"/>
              </a:rPr>
              <a:t>harsher sentences</a:t>
            </a:r>
          </a:p>
          <a:p>
            <a:pPr eaLnBrk="1" hangingPunct="1">
              <a:spcBef>
                <a:spcPct val="50000"/>
              </a:spcBef>
              <a:buClr>
                <a:srgbClr val="D30A05"/>
              </a:buClr>
              <a:buFont typeface="Wingdings" panose="05000000000000000000" pitchFamily="2" charset="2"/>
              <a:buChar char="«"/>
            </a:pPr>
            <a:r>
              <a:rPr lang="en-US" altLang="en-US" sz="1700" b="1" u="sng" dirty="0">
                <a:solidFill>
                  <a:srgbClr val="000000"/>
                </a:solidFill>
                <a:latin typeface="Comic Sans MS" panose="030F0702030302020204" pitchFamily="66" charset="0"/>
              </a:rPr>
              <a:t>Laws of social </a:t>
            </a:r>
            <a:r>
              <a:rPr lang="en-US" altLang="en-US" sz="1700" b="1" u="sng" dirty="0" smtClean="0">
                <a:solidFill>
                  <a:srgbClr val="000000"/>
                </a:solidFill>
                <a:latin typeface="Comic Sans MS" panose="030F0702030302020204" pitchFamily="66" charset="0"/>
              </a:rPr>
              <a:t>control: </a:t>
            </a:r>
            <a:r>
              <a:rPr lang="en-US" altLang="en-US" sz="1700" dirty="0" smtClean="0">
                <a:latin typeface="Comic Sans MS" panose="030F0702030302020204" pitchFamily="66" charset="0"/>
              </a:rPr>
              <a:t>in </a:t>
            </a:r>
            <a:r>
              <a:rPr lang="en-US" altLang="en-US" sz="1700" dirty="0">
                <a:latin typeface="Comic Sans MS" panose="030F0702030302020204" pitchFamily="66" charset="0"/>
              </a:rPr>
              <a:t>some states, African Americans could not buy land in rural areas, gather publicly in large groups, buy liquor, own a firearm, or “show impudence” to a white </a:t>
            </a:r>
            <a:r>
              <a:rPr lang="en-US" altLang="en-US" sz="1700" dirty="0" smtClean="0">
                <a:latin typeface="Comic Sans MS" panose="030F0702030302020204" pitchFamily="66" charset="0"/>
              </a:rPr>
              <a:t>person</a:t>
            </a:r>
            <a:endParaRPr lang="en-US" altLang="en-US" sz="1700" dirty="0">
              <a:latin typeface="Comic Sans MS" panose="030F0702030302020204" pitchFamily="66" charset="0"/>
            </a:endParaRPr>
          </a:p>
        </p:txBody>
      </p:sp>
      <p:pic>
        <p:nvPicPr>
          <p:cNvPr id="235525" name="Picture 6" descr="black freedmen">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1926CBD-627E-47E8-9900-38EA1C4A5412}"/>
              </a:ext>
            </a:extLst>
          </p:cNvPr>
          <p:cNvPicPr>
            <a:picLocks noChangeAspect="1" noChangeArrowheads="1"/>
          </p:cNvPicPr>
          <p:nvPr/>
        </p:nvPicPr>
        <p:blipFill>
          <a:blip r:embed="rId2">
            <a:lum contrast="6000"/>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11905" t="9111" r="23334" b="9111"/>
          <a:stretch>
            <a:fillRect/>
          </a:stretch>
        </p:blipFill>
        <p:spPr bwMode="auto">
          <a:xfrm>
            <a:off x="6083300" y="1406138"/>
            <a:ext cx="2819400" cy="2543175"/>
          </a:xfrm>
          <a:prstGeom prst="rect">
            <a:avLst/>
          </a:prstGeom>
          <a:noFill/>
          <a:ln w="9525">
            <a:solidFill>
              <a:srgbClr val="D30A05"/>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5216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2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2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82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7"/>
            <a:ext cx="8229600" cy="1143000"/>
          </a:xfrm>
        </p:spPr>
        <p:txBody>
          <a:bodyPr>
            <a:normAutofit fontScale="90000"/>
          </a:bodyPr>
          <a:lstStyle/>
          <a:p>
            <a:r>
              <a:rPr lang="en-US" b="1" dirty="0">
                <a:solidFill>
                  <a:schemeClr val="bg1"/>
                </a:solidFill>
              </a:rPr>
              <a:t>The Lost Cause, </a:t>
            </a:r>
            <a:br>
              <a:rPr lang="en-US" b="1" dirty="0">
                <a:solidFill>
                  <a:schemeClr val="bg1"/>
                </a:solidFill>
              </a:rPr>
            </a:br>
            <a:r>
              <a:rPr lang="en-US" b="1" dirty="0">
                <a:solidFill>
                  <a:schemeClr val="bg1"/>
                </a:solidFill>
              </a:rPr>
              <a:t>or, the “Re-Telling” of the American Civil War</a:t>
            </a:r>
          </a:p>
        </p:txBody>
      </p:sp>
      <p:sp>
        <p:nvSpPr>
          <p:cNvPr id="3" name="Content Placeholder 2"/>
          <p:cNvSpPr>
            <a:spLocks noGrp="1"/>
          </p:cNvSpPr>
          <p:nvPr>
            <p:ph idx="1"/>
          </p:nvPr>
        </p:nvSpPr>
        <p:spPr/>
        <p:txBody>
          <a:bodyPr/>
          <a:lstStyle/>
          <a:p>
            <a:endParaRPr lang="en-US" dirty="0"/>
          </a:p>
          <a:p>
            <a:endParaRPr lang="en-US" sz="2800" dirty="0"/>
          </a:p>
          <a:p>
            <a:pPr marL="0" indent="0" algn="ctr">
              <a:buNone/>
            </a:pPr>
            <a:r>
              <a:rPr lang="en-US" sz="2800" i="1" dirty="0"/>
              <a:t>“All wars are fought twice – the first time on the battlefield, and the second time in memory”.</a:t>
            </a:r>
          </a:p>
          <a:p>
            <a:pPr lvl="6"/>
            <a:r>
              <a:rPr lang="en-US" sz="2800" i="1" dirty="0"/>
              <a:t>Historian, Viet T. Nguyen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ELIMITERS" val="3.1"/>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946</Words>
  <Application>Microsoft Macintosh PowerPoint</Application>
  <PresentationFormat>On-screen Show (4:3)</PresentationFormat>
  <Paragraphs>65</Paragraphs>
  <Slides>10</Slides>
  <Notes>1</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The Collapse of Reconstruction</vt:lpstr>
      <vt:lpstr>Problems with Reconstruction</vt:lpstr>
      <vt:lpstr>Sharecropping in the Post-Civil War South</vt:lpstr>
      <vt:lpstr>Slide 4</vt:lpstr>
      <vt:lpstr>Problems with Reconstruction</vt:lpstr>
      <vt:lpstr>Support for Reconstruction Fades</vt:lpstr>
      <vt:lpstr>Slide 7</vt:lpstr>
      <vt:lpstr>Slide 8</vt:lpstr>
      <vt:lpstr>The Lost Cause,  or, the “Re-Telling” of the American Civil War</vt:lpstr>
      <vt:lpstr>Examples of the “Re-telling” of the American Civil War</vt:lpstr>
    </vt:vector>
  </TitlesOfParts>
  <Company>New West Charter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Collapse of Reconstruction</dc:title>
  <dc:creator>Elena Hynes</dc:creator>
  <cp:lastModifiedBy>Elena Hynes</cp:lastModifiedBy>
  <cp:revision>21</cp:revision>
  <dcterms:created xsi:type="dcterms:W3CDTF">2018-10-04T14:30:18Z</dcterms:created>
  <dcterms:modified xsi:type="dcterms:W3CDTF">2018-10-04T16:54:12Z</dcterms:modified>
</cp:coreProperties>
</file>