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revisionInfo.xml" ContentType="application/vnd.ms-powerpoint.revisioninfo+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9" r:id="rId1"/>
  </p:sldMasterIdLst>
  <p:notesMasterIdLst>
    <p:notesMasterId r:id="rId8"/>
  </p:notesMasterIdLst>
  <p:sldIdLst>
    <p:sldId id="256" r:id="rId2"/>
    <p:sldId id="257" r:id="rId3"/>
    <p:sldId id="262"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87" d="100"/>
          <a:sy n="87" d="100"/>
        </p:scale>
        <p:origin x="-128" y="-1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05BF4-E1FC-A148-B9DA-9C733710CFE0}" type="datetimeFigureOut">
              <a:rPr lang="en-US" smtClean="0"/>
              <a:pPr/>
              <a:t>3/5/19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782280-6FAA-EE4C-8750-78562FFD80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82280-6FAA-EE4C-8750-78562FFD80A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6AD1106-4622-443B-A40F-C542F156D4F4}" type="datetimeFigureOut">
              <a:rPr lang="en-US" smtClean="0"/>
              <a:pPr/>
              <a:t>3/5/19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403193D-CE45-4856-A634-5AB390939009}"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433243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D1106-4622-443B-A40F-C542F156D4F4}"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245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D1106-4622-443B-A40F-C542F156D4F4}"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493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D1106-4622-443B-A40F-C542F156D4F4}" type="datetimeFigureOut">
              <a:rPr lang="en-US" smtClean="0"/>
              <a:pPr/>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882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6AD1106-4622-443B-A40F-C542F156D4F4}" type="datetimeFigureOut">
              <a:rPr lang="en-US" smtClean="0"/>
              <a:pPr/>
              <a:t>3/5/19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403193D-CE45-4856-A634-5AB390939009}"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799079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D1106-4622-443B-A40F-C542F156D4F4}" type="datetimeFigureOut">
              <a:rPr lang="en-US" smtClean="0"/>
              <a:pPr/>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493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D1106-4622-443B-A40F-C542F156D4F4}" type="datetimeFigureOut">
              <a:rPr lang="en-US" smtClean="0"/>
              <a:pPr/>
              <a:t>3/5/19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001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D1106-4622-443B-A40F-C542F156D4F4}" type="datetimeFigureOut">
              <a:rPr lang="en-US" smtClean="0"/>
              <a:pPr/>
              <a:t>3/5/19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274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D1106-4622-443B-A40F-C542F156D4F4}" type="datetimeFigureOut">
              <a:rPr lang="en-US" smtClean="0"/>
              <a:pPr/>
              <a:t>3/5/19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3193D-CE45-4856-A634-5AB39093900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789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6AD1106-4622-443B-A40F-C542F156D4F4}" type="datetimeFigureOut">
              <a:rPr lang="en-US" smtClean="0"/>
              <a:pPr/>
              <a:t>3/5/19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03193D-CE45-4856-A634-5AB390939009}"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6806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6AD1106-4622-443B-A40F-C542F156D4F4}" type="datetimeFigureOut">
              <a:rPr lang="en-US" smtClean="0"/>
              <a:pPr/>
              <a:t>3/5/19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403193D-CE45-4856-A634-5AB390939009}"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5671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6AD1106-4622-443B-A40F-C542F156D4F4}" type="datetimeFigureOut">
              <a:rPr lang="en-US" smtClean="0"/>
              <a:pPr/>
              <a:t>3/5/19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403193D-CE45-4856-A634-5AB390939009}"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68828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www.youtube.com/watch?v=zQHhbhtpJ3M" TargetMode="External"/><Relationship Id="rId1" Type="http://schemas.openxmlformats.org/officeDocument/2006/relationships/slideLayout" Target="../slideLayouts/slideLayout2.xml"/><Relationship Id="rId2" Type="http://schemas.openxmlformats.org/officeDocument/2006/relationships/hyperlink" Target="https://nmai.si.edu/education/codetalkers/html/chapter4.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928D757-A5B9-4067-AD8B-981C73AF59ED}"/>
              </a:ext>
            </a:extLst>
          </p:cNvPr>
          <p:cNvSpPr>
            <a:spLocks noGrp="1"/>
          </p:cNvSpPr>
          <p:nvPr>
            <p:ph type="ctrTitle"/>
          </p:nvPr>
        </p:nvSpPr>
        <p:spPr/>
        <p:txBody>
          <a:bodyPr/>
          <a:lstStyle/>
          <a:p>
            <a:r>
              <a:rPr lang="en-US" b="1" dirty="0"/>
              <a:t>The “Classified” Files of WWII</a:t>
            </a:r>
          </a:p>
        </p:txBody>
      </p:sp>
      <p:sp>
        <p:nvSpPr>
          <p:cNvPr id="3" name="Subtitle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07DA85D-4C34-44F3-8B96-060B0882B6A1}"/>
              </a:ext>
            </a:extLst>
          </p:cNvPr>
          <p:cNvSpPr>
            <a:spLocks noGrp="1"/>
          </p:cNvSpPr>
          <p:nvPr>
            <p:ph type="subTitle" idx="1"/>
          </p:nvPr>
        </p:nvSpPr>
        <p:spPr/>
        <p:txBody>
          <a:bodyPr>
            <a:normAutofit fontScale="92500" lnSpcReduction="10000"/>
          </a:bodyPr>
          <a:lstStyle/>
          <a:p>
            <a:r>
              <a:rPr lang="en-US" sz="3200" b="1" dirty="0">
                <a:solidFill>
                  <a:srgbClr val="FF0000"/>
                </a:solidFill>
              </a:rPr>
              <a:t>Spies, Code-talkers, Code-breakers, and the Manhattan Project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873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FCC06DE-50E4-49E5-9ABD-BF839FAC27A6}"/>
              </a:ext>
            </a:extLst>
          </p:cNvPr>
          <p:cNvSpPr>
            <a:spLocks noGrp="1"/>
          </p:cNvSpPr>
          <p:nvPr>
            <p:ph type="title"/>
          </p:nvPr>
        </p:nvSpPr>
        <p:spPr>
          <a:xfrm>
            <a:off x="1371600" y="133350"/>
            <a:ext cx="9601200" cy="1238250"/>
          </a:xfrm>
        </p:spPr>
        <p:txBody>
          <a:bodyPr>
            <a:normAutofit fontScale="90000"/>
          </a:bodyPr>
          <a:lstStyle/>
          <a:p>
            <a:pPr algn="ctr"/>
            <a:r>
              <a:rPr lang="en-US" dirty="0"/>
              <a:t>Notable Spies, Daring Espionage, and Missions “Impossible”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322CE2C-4D9D-4105-A4FD-37EC760499A2}"/>
              </a:ext>
            </a:extLst>
          </p:cNvPr>
          <p:cNvSpPr>
            <a:spLocks noGrp="1"/>
          </p:cNvSpPr>
          <p:nvPr>
            <p:ph idx="1"/>
          </p:nvPr>
        </p:nvSpPr>
        <p:spPr>
          <a:xfrm>
            <a:off x="1371600" y="1371600"/>
            <a:ext cx="6400800" cy="5486400"/>
          </a:xfrm>
        </p:spPr>
        <p:txBody>
          <a:bodyPr>
            <a:normAutofit lnSpcReduction="10000"/>
          </a:bodyPr>
          <a:lstStyle/>
          <a:p>
            <a:r>
              <a:rPr lang="en-US" dirty="0">
                <a:solidFill>
                  <a:srgbClr val="FF0000"/>
                </a:solidFill>
              </a:rPr>
              <a:t>Betty Pack: </a:t>
            </a:r>
            <a:r>
              <a:rPr lang="en-US" dirty="0"/>
              <a:t>“The Blonde Bond”</a:t>
            </a:r>
          </a:p>
          <a:p>
            <a:r>
              <a:rPr lang="en-US" dirty="0"/>
              <a:t>Amy Elizabeth Thorpe Pack, aka, Betty Pack. </a:t>
            </a:r>
            <a:r>
              <a:rPr lang="en-US" dirty="0">
                <a:solidFill>
                  <a:srgbClr val="FF0000"/>
                </a:solidFill>
              </a:rPr>
              <a:t>Codename: “Cynthia”</a:t>
            </a:r>
          </a:p>
          <a:p>
            <a:r>
              <a:rPr lang="en-US" dirty="0"/>
              <a:t>American</a:t>
            </a:r>
            <a:r>
              <a:rPr lang="en-US" dirty="0" smtClean="0"/>
              <a:t> debutante from Minnesota who became a spy </a:t>
            </a:r>
            <a:r>
              <a:rPr lang="en-US" dirty="0"/>
              <a:t>for the </a:t>
            </a:r>
            <a:r>
              <a:rPr lang="en-US" dirty="0">
                <a:solidFill>
                  <a:srgbClr val="FF0000"/>
                </a:solidFill>
              </a:rPr>
              <a:t>Allies</a:t>
            </a:r>
            <a:r>
              <a:rPr lang="en-US" dirty="0"/>
              <a:t> during World War II (first for Britain’s MI6, and later, when America joined the war, for the OSS)</a:t>
            </a:r>
          </a:p>
          <a:p>
            <a:r>
              <a:rPr lang="en-US" dirty="0">
                <a:solidFill>
                  <a:srgbClr val="FF0000"/>
                </a:solidFill>
              </a:rPr>
              <a:t>Betty’s M.O. was seduction, and the “long game”. </a:t>
            </a:r>
            <a:r>
              <a:rPr lang="en-US" dirty="0"/>
              <a:t>In other words, she would be sent in to form personal relationships with Axis-associated diplomats and military officials, gain their trust, and then either “turn” them, or, failing that, steal their secrets.</a:t>
            </a:r>
          </a:p>
          <a:p>
            <a:r>
              <a:rPr lang="en-US" dirty="0">
                <a:solidFill>
                  <a:srgbClr val="FF0000"/>
                </a:solidFill>
              </a:rPr>
              <a:t>Her most famous exploit resulted in the successful theft of the German code books from the Vichy French embassy in Washington, D.C. </a:t>
            </a:r>
            <a:r>
              <a:rPr lang="en-US" dirty="0"/>
              <a:t>These code books were instrumental to both the Allied victory in North Africa, and in the successful completion of “Operation Ultra”, or the successful “cracking” of the Enigma code.</a:t>
            </a:r>
          </a:p>
          <a:p>
            <a:endParaRPr lang="en-US" dirty="0"/>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5261CF9-6F42-4AEC-ACF1-78C0D9BDCB1E}"/>
              </a:ext>
            </a:extLst>
          </p:cNvPr>
          <p:cNvPicPr>
            <a:picLocks noChangeAspect="1"/>
          </p:cNvPicPr>
          <p:nvPr/>
        </p:nvPicPr>
        <p:blipFill>
          <a:blip r:embed="rId2"/>
          <a:stretch>
            <a:fillRect/>
          </a:stretch>
        </p:blipFill>
        <p:spPr>
          <a:xfrm>
            <a:off x="8256270" y="1371600"/>
            <a:ext cx="3535680" cy="50292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2546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93D8D37-63C1-4951-A4A4-0EED7E7B408C}"/>
              </a:ext>
            </a:extLst>
          </p:cNvPr>
          <p:cNvSpPr>
            <a:spLocks noGrp="1"/>
          </p:cNvSpPr>
          <p:nvPr>
            <p:ph type="title"/>
          </p:nvPr>
        </p:nvSpPr>
        <p:spPr>
          <a:xfrm>
            <a:off x="1371600" y="285750"/>
            <a:ext cx="9601200" cy="1485900"/>
          </a:xfrm>
        </p:spPr>
        <p:txBody>
          <a:bodyPr>
            <a:normAutofit/>
          </a:bodyPr>
          <a:lstStyle/>
          <a:p>
            <a:pPr algn="ctr"/>
            <a:r>
              <a:rPr lang="en-US" sz="3600" dirty="0"/>
              <a:t>Notable Spies, Daring Espionage, and Missions “Impossible”</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7ECCCCE-54CB-4E42-A145-81ED073377E1}"/>
              </a:ext>
            </a:extLst>
          </p:cNvPr>
          <p:cNvSpPr>
            <a:spLocks noGrp="1"/>
          </p:cNvSpPr>
          <p:nvPr>
            <p:ph idx="1"/>
          </p:nvPr>
        </p:nvSpPr>
        <p:spPr>
          <a:xfrm>
            <a:off x="1357003" y="1294863"/>
            <a:ext cx="5852160" cy="5081416"/>
          </a:xfrm>
        </p:spPr>
        <p:txBody>
          <a:bodyPr>
            <a:noAutofit/>
          </a:bodyPr>
          <a:lstStyle/>
          <a:p>
            <a:r>
              <a:rPr lang="en-US" sz="1450" dirty="0">
                <a:solidFill>
                  <a:schemeClr val="tx1"/>
                </a:solidFill>
              </a:rPr>
              <a:t>Operation </a:t>
            </a:r>
            <a:r>
              <a:rPr lang="en-US" sz="1450" dirty="0" err="1">
                <a:solidFill>
                  <a:schemeClr val="tx1"/>
                </a:solidFill>
              </a:rPr>
              <a:t>Gunnerside</a:t>
            </a:r>
            <a:r>
              <a:rPr lang="en-US" sz="1450" dirty="0">
                <a:solidFill>
                  <a:schemeClr val="tx1"/>
                </a:solidFill>
              </a:rPr>
              <a:t>: </a:t>
            </a:r>
            <a:r>
              <a:rPr lang="en-US" sz="1450" dirty="0"/>
              <a:t>A small group of </a:t>
            </a:r>
            <a:r>
              <a:rPr lang="en-US" sz="1450" dirty="0">
                <a:solidFill>
                  <a:srgbClr val="FF0000"/>
                </a:solidFill>
              </a:rPr>
              <a:t>Norwegian Allied operatives launched a mission to destroy the German heavy water chambers at the </a:t>
            </a:r>
            <a:r>
              <a:rPr lang="en-US" sz="1450" dirty="0" err="1">
                <a:solidFill>
                  <a:srgbClr val="FF0000"/>
                </a:solidFill>
              </a:rPr>
              <a:t>Norsk</a:t>
            </a:r>
            <a:r>
              <a:rPr lang="en-US" sz="1450" dirty="0">
                <a:solidFill>
                  <a:srgbClr val="FF0000"/>
                </a:solidFill>
              </a:rPr>
              <a:t> Hydro </a:t>
            </a:r>
            <a:r>
              <a:rPr lang="en-US" sz="1450" dirty="0" err="1">
                <a:solidFill>
                  <a:srgbClr val="FF0000"/>
                </a:solidFill>
              </a:rPr>
              <a:t>Vemork</a:t>
            </a:r>
            <a:r>
              <a:rPr lang="en-US" sz="1450" dirty="0">
                <a:solidFill>
                  <a:srgbClr val="FF0000"/>
                </a:solidFill>
              </a:rPr>
              <a:t> Plant in Norway. </a:t>
            </a:r>
            <a:r>
              <a:rPr lang="en-US" sz="1450" dirty="0"/>
              <a:t>Heavy water is crucial to the production of atomic </a:t>
            </a:r>
            <a:r>
              <a:rPr lang="en-US" sz="1450" dirty="0" smtClean="0"/>
              <a:t>weapons.</a:t>
            </a:r>
          </a:p>
          <a:p>
            <a:r>
              <a:rPr lang="en-US" sz="1450" dirty="0" smtClean="0">
                <a:solidFill>
                  <a:srgbClr val="FF0000"/>
                </a:solidFill>
              </a:rPr>
              <a:t>The </a:t>
            </a:r>
            <a:r>
              <a:rPr lang="en-US" sz="1450" dirty="0">
                <a:solidFill>
                  <a:srgbClr val="FF0000"/>
                </a:solidFill>
              </a:rPr>
              <a:t>Allies were determined that Germany’s efforts to be the first to build an atomic bomb would NOT succeed. </a:t>
            </a:r>
            <a:r>
              <a:rPr lang="en-US" sz="1450" dirty="0"/>
              <a:t>Germany controlled the </a:t>
            </a:r>
            <a:r>
              <a:rPr lang="en-US" sz="1450" dirty="0" err="1"/>
              <a:t>Norsk</a:t>
            </a:r>
            <a:r>
              <a:rPr lang="en-US" sz="1450" dirty="0"/>
              <a:t> plant, the only facility on the European continent capable of producing heavy water on a large enough scale to support the creation of an atomic weapon.</a:t>
            </a:r>
          </a:p>
          <a:p>
            <a:r>
              <a:rPr lang="en-US" sz="1450" dirty="0">
                <a:solidFill>
                  <a:srgbClr val="FF0000"/>
                </a:solidFill>
              </a:rPr>
              <a:t>The Mission: </a:t>
            </a:r>
            <a:r>
              <a:rPr lang="en-US" sz="1450" dirty="0"/>
              <a:t>infiltrate the power plant, undetected, plant timed, explosive charges on the heavy water chambers, and evacuate before the explosions. Before completing this mission </a:t>
            </a:r>
            <a:r>
              <a:rPr lang="en-US" sz="1450" dirty="0">
                <a:solidFill>
                  <a:srgbClr val="FF0000"/>
                </a:solidFill>
              </a:rPr>
              <a:t>successfully</a:t>
            </a:r>
            <a:r>
              <a:rPr lang="en-US" sz="1450" dirty="0"/>
              <a:t>, the </a:t>
            </a:r>
            <a:r>
              <a:rPr lang="en-US" sz="1450" dirty="0" err="1"/>
              <a:t>Gunnerside</a:t>
            </a:r>
            <a:r>
              <a:rPr lang="en-US" sz="1450" dirty="0"/>
              <a:t> operatives had to:</a:t>
            </a:r>
          </a:p>
          <a:p>
            <a:pPr lvl="1"/>
            <a:r>
              <a:rPr lang="en-US" sz="1450" dirty="0"/>
              <a:t>Ski toward the site of the power plant</a:t>
            </a:r>
          </a:p>
          <a:p>
            <a:pPr lvl="1"/>
            <a:r>
              <a:rPr lang="en-US" sz="1450" dirty="0"/>
              <a:t>Descend by ropes into a gorge</a:t>
            </a:r>
          </a:p>
          <a:p>
            <a:pPr lvl="1"/>
            <a:r>
              <a:rPr lang="en-US" sz="1450" dirty="0"/>
              <a:t>Climb steep rock faces up to the power plant itself</a:t>
            </a:r>
          </a:p>
          <a:p>
            <a:pPr lvl="1"/>
            <a:r>
              <a:rPr lang="en-US" sz="1450" dirty="0"/>
              <a:t>Bypass minefields and German guards undetected</a:t>
            </a:r>
          </a:p>
          <a:p>
            <a:pPr lvl="1"/>
            <a:r>
              <a:rPr lang="en-US" sz="1450" dirty="0"/>
              <a:t>Enter the power plant through a maintenance duct</a:t>
            </a:r>
          </a:p>
          <a:p>
            <a:pPr lvl="1"/>
            <a:r>
              <a:rPr lang="en-US" sz="1450" dirty="0"/>
              <a:t>Plant the explosives, and make their getaway before the </a:t>
            </a:r>
            <a:r>
              <a:rPr lang="en-US" sz="1450" dirty="0" smtClean="0"/>
              <a:t>explosion</a:t>
            </a:r>
          </a:p>
          <a:p>
            <a:pPr lvl="1"/>
            <a:r>
              <a:rPr lang="en-US" sz="1450" dirty="0">
                <a:solidFill>
                  <a:srgbClr val="FF0000"/>
                </a:solidFill>
              </a:rPr>
              <a:t>Mission accomplished!</a:t>
            </a:r>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0194C15-D200-4242-9B5A-31856C4C0A61}"/>
              </a:ext>
            </a:extLst>
          </p:cNvPr>
          <p:cNvPicPr>
            <a:picLocks noChangeAspect="1"/>
          </p:cNvPicPr>
          <p:nvPr/>
        </p:nvPicPr>
        <p:blipFill>
          <a:blip r:embed="rId2"/>
          <a:stretch>
            <a:fillRect/>
          </a:stretch>
        </p:blipFill>
        <p:spPr>
          <a:xfrm>
            <a:off x="7321779" y="2078780"/>
            <a:ext cx="4703567" cy="314512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2640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538DF7E-A894-4D09-8484-AB6D28C316AF}"/>
              </a:ext>
            </a:extLst>
          </p:cNvPr>
          <p:cNvSpPr>
            <a:spLocks noGrp="1"/>
          </p:cNvSpPr>
          <p:nvPr>
            <p:ph type="title"/>
          </p:nvPr>
        </p:nvSpPr>
        <p:spPr>
          <a:xfrm>
            <a:off x="1645920" y="38100"/>
            <a:ext cx="9601200" cy="1485900"/>
          </a:xfrm>
        </p:spPr>
        <p:txBody>
          <a:bodyPr/>
          <a:lstStyle/>
          <a:p>
            <a:pPr algn="ctr"/>
            <a:r>
              <a:rPr lang="en-US" dirty="0"/>
              <a:t>The Navajo “</a:t>
            </a:r>
            <a:r>
              <a:rPr lang="en-US" dirty="0" err="1"/>
              <a:t>Codetalkers</a:t>
            </a:r>
            <a:r>
              <a:rPr lang="en-US" dirty="0"/>
              <a:t>”</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B8F8513-1382-492F-845B-49BA5195C000}"/>
              </a:ext>
            </a:extLst>
          </p:cNvPr>
          <p:cNvSpPr>
            <a:spLocks noGrp="1"/>
          </p:cNvSpPr>
          <p:nvPr>
            <p:ph idx="1"/>
          </p:nvPr>
        </p:nvSpPr>
        <p:spPr>
          <a:xfrm>
            <a:off x="1371600" y="684490"/>
            <a:ext cx="4857750" cy="5301546"/>
          </a:xfrm>
        </p:spPr>
        <p:txBody>
          <a:bodyPr>
            <a:normAutofit fontScale="70000" lnSpcReduction="20000"/>
          </a:bodyPr>
          <a:lstStyle/>
          <a:p>
            <a:r>
              <a:rPr lang="en-US" altLang="en-US" sz="2400" dirty="0"/>
              <a:t>The Japanese described the sound as </a:t>
            </a:r>
            <a:r>
              <a:rPr lang="en-US" altLang="en-US" sz="2400" dirty="0">
                <a:solidFill>
                  <a:srgbClr val="FF0000"/>
                </a:solidFill>
              </a:rPr>
              <a:t>“strange language gurgling”. </a:t>
            </a:r>
            <a:r>
              <a:rPr lang="en-US" altLang="en-US" sz="2400" dirty="0">
                <a:solidFill>
                  <a:schemeClr val="tx1"/>
                </a:solidFill>
              </a:rPr>
              <a:t>U.S. military officials believed that a code based on the Navajo language would be secure </a:t>
            </a:r>
            <a:r>
              <a:rPr lang="en-US" altLang="en-US" sz="2400" dirty="0" smtClean="0">
                <a:solidFill>
                  <a:schemeClr val="tx1"/>
                </a:solidFill>
              </a:rPr>
              <a:t>because:</a:t>
            </a:r>
          </a:p>
          <a:p>
            <a:pPr lvl="1"/>
            <a:r>
              <a:rPr lang="en-US" altLang="en-US" sz="2400" dirty="0" smtClean="0">
                <a:solidFill>
                  <a:schemeClr val="tx1"/>
                </a:solidFill>
              </a:rPr>
              <a:t> </a:t>
            </a:r>
            <a:r>
              <a:rPr lang="en-US" altLang="en-US" sz="2400" dirty="0">
                <a:solidFill>
                  <a:schemeClr val="tx1"/>
                </a:solidFill>
              </a:rPr>
              <a:t>it has n</a:t>
            </a:r>
            <a:r>
              <a:rPr lang="en-US" altLang="en-US" sz="2400" dirty="0"/>
              <a:t>o alphabet or written </a:t>
            </a:r>
            <a:r>
              <a:rPr lang="en-US" altLang="en-US" sz="2400" dirty="0" smtClean="0"/>
              <a:t>symbols</a:t>
            </a:r>
          </a:p>
          <a:p>
            <a:pPr lvl="1"/>
            <a:r>
              <a:rPr lang="en-US" altLang="en-US" sz="2400" dirty="0" smtClean="0"/>
              <a:t>there </a:t>
            </a:r>
            <a:r>
              <a:rPr lang="en-US" altLang="en-US" sz="2400" dirty="0"/>
              <a:t>were only a few hundred Navajo left in the United States by the time WWII broke </a:t>
            </a:r>
            <a:r>
              <a:rPr lang="en-US" altLang="en-US" sz="2400" dirty="0" smtClean="0"/>
              <a:t>out</a:t>
            </a:r>
          </a:p>
          <a:p>
            <a:pPr lvl="1"/>
            <a:r>
              <a:rPr lang="en-US" altLang="en-US" sz="2400" dirty="0" smtClean="0"/>
              <a:t>Navajo </a:t>
            </a:r>
            <a:r>
              <a:rPr lang="en-US" altLang="en-US" sz="2400" dirty="0"/>
              <a:t>is</a:t>
            </a:r>
            <a:r>
              <a:rPr lang="en-US" altLang="en-US" sz="2400" dirty="0" smtClean="0"/>
              <a:t> an absurdly </a:t>
            </a:r>
            <a:r>
              <a:rPr lang="en-US" altLang="en-US" sz="2400" dirty="0"/>
              <a:t>difficult language to learn for those who haven’t heard it spoken around them all their lives.</a:t>
            </a:r>
          </a:p>
          <a:p>
            <a:r>
              <a:rPr lang="en-US" altLang="en-US" sz="2400" dirty="0">
                <a:solidFill>
                  <a:srgbClr val="FF0000"/>
                </a:solidFill>
              </a:rPr>
              <a:t>The U.S. Navy, in partnership with enlisted Navajo volunteers, developed the language for the U.S. naval code </a:t>
            </a:r>
            <a:r>
              <a:rPr lang="en-US" altLang="en-US" sz="2400" dirty="0"/>
              <a:t>– it remained </a:t>
            </a:r>
            <a:r>
              <a:rPr lang="en-US" altLang="en-US" sz="2400" dirty="0">
                <a:solidFill>
                  <a:srgbClr val="FF0000"/>
                </a:solidFill>
              </a:rPr>
              <a:t>unbroken by the Japanese </a:t>
            </a:r>
            <a:r>
              <a:rPr lang="en-US" altLang="en-US" sz="2400" dirty="0"/>
              <a:t>throughout World War II.</a:t>
            </a:r>
          </a:p>
          <a:p>
            <a:r>
              <a:rPr lang="en-US" altLang="en-US" sz="2400" dirty="0"/>
              <a:t>400 </a:t>
            </a:r>
            <a:r>
              <a:rPr lang="en-US" altLang="en-US" sz="2400" dirty="0" err="1"/>
              <a:t>Codetalkers</a:t>
            </a:r>
            <a:r>
              <a:rPr lang="en-US" altLang="en-US" sz="2400" dirty="0"/>
              <a:t> finally </a:t>
            </a:r>
            <a:r>
              <a:rPr lang="en-US" altLang="en-US" sz="2400" dirty="0">
                <a:solidFill>
                  <a:srgbClr val="FF0000"/>
                </a:solidFill>
              </a:rPr>
              <a:t>received national recognition in 1969</a:t>
            </a:r>
            <a:r>
              <a:rPr lang="en-US" altLang="en-US" sz="2400" dirty="0"/>
              <a:t>– one year after their contributions were finally declassified</a:t>
            </a:r>
          </a:p>
          <a:p>
            <a:r>
              <a:rPr lang="en-US" altLang="en-US" sz="2400" dirty="0"/>
              <a:t>Click on the following link to see how the Navajo code was constructed:</a:t>
            </a:r>
          </a:p>
          <a:p>
            <a:r>
              <a:rPr lang="en-US" altLang="en-US" sz="2400" dirty="0">
                <a:hlinkClick r:id="rId2"/>
              </a:rPr>
              <a:t>https://nmai.si.edu/education/codetalkers/html/chapter4.html</a:t>
            </a:r>
            <a:endParaRPr lang="en-US" altLang="en-US" sz="2400" dirty="0"/>
          </a:p>
          <a:p>
            <a:pPr marL="0" indent="0">
              <a:buNone/>
            </a:pPr>
            <a:endParaRPr lang="en-US" altLang="en-US" sz="24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DC977CDB-55FA-455C-B8B9-5B3ACE18F436}"/>
              </a:ext>
            </a:extLst>
          </p:cNvPr>
          <p:cNvPicPr>
            <a:picLocks noChangeAspect="1"/>
          </p:cNvPicPr>
          <p:nvPr/>
        </p:nvPicPr>
        <p:blipFill>
          <a:blip r:embed="rId3"/>
          <a:stretch>
            <a:fillRect/>
          </a:stretch>
        </p:blipFill>
        <p:spPr>
          <a:xfrm>
            <a:off x="7193281" y="990600"/>
            <a:ext cx="4328159" cy="3285568"/>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88319C6-4D4D-478E-84D9-BFFBEDD80DAF}"/>
              </a:ext>
            </a:extLst>
          </p:cNvPr>
          <p:cNvPicPr>
            <a:picLocks noChangeAspect="1"/>
          </p:cNvPicPr>
          <p:nvPr/>
        </p:nvPicPr>
        <p:blipFill>
          <a:blip r:embed="rId4"/>
          <a:stretch>
            <a:fillRect/>
          </a:stretch>
        </p:blipFill>
        <p:spPr>
          <a:xfrm>
            <a:off x="7330440" y="4276168"/>
            <a:ext cx="4053839" cy="2296082"/>
          </a:xfrm>
          <a:prstGeom prst="rect">
            <a:avLst/>
          </a:prstGeom>
        </p:spPr>
      </p:pic>
      <p:sp>
        <p:nvSpPr>
          <p:cNvPr id="6" name="TextBox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C6344EA-7C27-4BAC-A98B-00F37FF716FC}"/>
              </a:ext>
            </a:extLst>
          </p:cNvPr>
          <p:cNvSpPr txBox="1"/>
          <p:nvPr/>
        </p:nvSpPr>
        <p:spPr>
          <a:xfrm>
            <a:off x="1359026" y="5896217"/>
            <a:ext cx="4828559" cy="1200329"/>
          </a:xfrm>
          <a:prstGeom prst="rect">
            <a:avLst/>
          </a:prstGeom>
          <a:noFill/>
        </p:spPr>
        <p:txBody>
          <a:bodyPr wrap="square" rtlCol="0">
            <a:spAutoFit/>
          </a:bodyPr>
          <a:lstStyle/>
          <a:p>
            <a:r>
              <a:rPr lang="en-US" dirty="0"/>
              <a:t>“</a:t>
            </a:r>
            <a:r>
              <a:rPr lang="en-US" dirty="0" err="1"/>
              <a:t>Windtalkers</a:t>
            </a:r>
            <a:r>
              <a:rPr lang="en-US" dirty="0"/>
              <a:t>” (2002) </a:t>
            </a:r>
            <a:r>
              <a:rPr lang="en-US" dirty="0">
                <a:hlinkClick r:id="rId5"/>
              </a:rPr>
              <a:t>https://www.youtube.com/watch?v=zQHhbhtpJ3M</a:t>
            </a:r>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7400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840CE63-9CAF-4047-B647-262DF61FA983}"/>
              </a:ext>
            </a:extLst>
          </p:cNvPr>
          <p:cNvSpPr>
            <a:spLocks noGrp="1"/>
          </p:cNvSpPr>
          <p:nvPr>
            <p:ph type="title"/>
          </p:nvPr>
        </p:nvSpPr>
        <p:spPr>
          <a:xfrm>
            <a:off x="1371600" y="247650"/>
            <a:ext cx="9601200" cy="1485900"/>
          </a:xfrm>
        </p:spPr>
        <p:txBody>
          <a:bodyPr>
            <a:normAutofit/>
          </a:bodyPr>
          <a:lstStyle/>
          <a:p>
            <a:pPr algn="ctr"/>
            <a:r>
              <a:rPr lang="en-US" sz="3200" dirty="0"/>
              <a:t>Project “Magic”:</a:t>
            </a:r>
            <a:br>
              <a:rPr lang="en-US" sz="3200" dirty="0"/>
            </a:br>
            <a:r>
              <a:rPr lang="en-US" sz="3200" dirty="0"/>
              <a:t>The Breaking of the “Purple</a:t>
            </a:r>
            <a:r>
              <a:rPr lang="en-US" sz="3200" dirty="0" smtClean="0"/>
              <a:t>” </a:t>
            </a:r>
            <a:r>
              <a:rPr lang="en-US" sz="3200" dirty="0"/>
              <a:t>and JN-25 </a:t>
            </a:r>
            <a:r>
              <a:rPr lang="en-US" sz="3200" dirty="0" smtClean="0"/>
              <a:t>Codes </a:t>
            </a:r>
            <a:endParaRPr lang="en-US" sz="3200" dirty="0"/>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3657271-92AA-4E51-A973-DD9E57909EB5}"/>
              </a:ext>
            </a:extLst>
          </p:cNvPr>
          <p:cNvSpPr>
            <a:spLocks noGrp="1"/>
          </p:cNvSpPr>
          <p:nvPr>
            <p:ph idx="1"/>
          </p:nvPr>
        </p:nvSpPr>
        <p:spPr>
          <a:xfrm>
            <a:off x="1021778" y="1257483"/>
            <a:ext cx="7427905" cy="5600517"/>
          </a:xfrm>
        </p:spPr>
        <p:txBody>
          <a:bodyPr>
            <a:normAutofit fontScale="62500" lnSpcReduction="20000"/>
          </a:bodyPr>
          <a:lstStyle/>
          <a:p>
            <a:r>
              <a:rPr lang="en-US" sz="2400" b="1" dirty="0">
                <a:solidFill>
                  <a:srgbClr val="FF0000"/>
                </a:solidFill>
              </a:rPr>
              <a:t>Cryptography had become highly advanced by World War II.</a:t>
            </a:r>
          </a:p>
          <a:p>
            <a:pPr lvl="1"/>
            <a:r>
              <a:rPr lang="en-US" sz="2400" b="1" dirty="0"/>
              <a:t>During WWI, direct ciphers with an accompanying codebook had been used, and </a:t>
            </a:r>
            <a:r>
              <a:rPr lang="en-US" sz="2400" b="1" dirty="0">
                <a:solidFill>
                  <a:srgbClr val="FF0000"/>
                </a:solidFill>
              </a:rPr>
              <a:t>by 1930, the Japanese had produced their first cryptography machine</a:t>
            </a:r>
          </a:p>
          <a:p>
            <a:pPr lvl="1"/>
            <a:r>
              <a:rPr lang="en-US" sz="2400" b="1" dirty="0"/>
              <a:t>The Japanese military codes from WWI were dubbed “Red”, and the codes developed during 1930, “Blue”, so named for the </a:t>
            </a:r>
            <a:r>
              <a:rPr lang="en-US" sz="2400" b="1" dirty="0" smtClean="0"/>
              <a:t>folders in which </a:t>
            </a:r>
            <a:r>
              <a:rPr lang="en-US" sz="2400" b="1" dirty="0"/>
              <a:t>they were stored in the offices of </a:t>
            </a:r>
            <a:r>
              <a:rPr lang="en-US" sz="2400" b="1" dirty="0">
                <a:solidFill>
                  <a:srgbClr val="FF0000"/>
                </a:solidFill>
              </a:rPr>
              <a:t>O.S.S. (Office of Strategic Services) </a:t>
            </a:r>
            <a:r>
              <a:rPr lang="en-US" sz="2400" b="1" dirty="0"/>
              <a:t>– U.S. Intelligence</a:t>
            </a:r>
          </a:p>
          <a:p>
            <a:pPr lvl="1"/>
            <a:r>
              <a:rPr lang="en-US" sz="2400" b="1" dirty="0">
                <a:solidFill>
                  <a:srgbClr val="FF0000"/>
                </a:solidFill>
              </a:rPr>
              <a:t>The “Purple” machine (a combination of “Red” and “Blue”) had been developed with the German “Enigma” as a blueprint, but proved much more difficult to “crack”</a:t>
            </a:r>
            <a:r>
              <a:rPr lang="en-US" sz="2400" b="1" dirty="0"/>
              <a:t>, as the Japanese had sent orders to all of it’s embassies in Allied countries to destroy the Purple machines immediately after it had formally severed diplomatic ties with the U.S. (right before the attack on Pearl Harbor). Without an authentic Purple machine to aid Project Magic, </a:t>
            </a:r>
            <a:r>
              <a:rPr lang="en-US" sz="2400" b="1" dirty="0">
                <a:solidFill>
                  <a:srgbClr val="FF0000"/>
                </a:solidFill>
              </a:rPr>
              <a:t>the cryptographers had to reverse-engineer one.</a:t>
            </a:r>
          </a:p>
          <a:p>
            <a:pPr lvl="1"/>
            <a:r>
              <a:rPr lang="en-US" sz="2400" b="1" dirty="0"/>
              <a:t>Why didn’t Project Magic prevent Pearl Harbor?</a:t>
            </a:r>
          </a:p>
          <a:p>
            <a:pPr lvl="2"/>
            <a:r>
              <a:rPr lang="en-US" sz="2400" b="1" dirty="0"/>
              <a:t>Purple was </a:t>
            </a:r>
            <a:r>
              <a:rPr lang="en-US" sz="2400" b="1" dirty="0">
                <a:solidFill>
                  <a:srgbClr val="FF0000"/>
                </a:solidFill>
              </a:rPr>
              <a:t>predominantly a diplomatic code </a:t>
            </a:r>
            <a:r>
              <a:rPr lang="en-US" sz="2400" b="1" dirty="0"/>
              <a:t>rather than a military code, so Magic intercepts informed the codebreakers that the Japanese were severing diplomatic ties, and declaring war, but not that they were going to attack Pearl Harbor. Furthermore, </a:t>
            </a:r>
            <a:r>
              <a:rPr lang="en-US" sz="2400" b="1" dirty="0">
                <a:solidFill>
                  <a:srgbClr val="FF0000"/>
                </a:solidFill>
              </a:rPr>
              <a:t>reading a Magic intercept was an involved process which took time</a:t>
            </a:r>
            <a:r>
              <a:rPr lang="en-US" sz="2400" b="1" dirty="0"/>
              <a:t>. Immediately after Pearl Harbor, Project Magic, formerly one of the most secretive programs in the U.S. during WW2, finally took on more staff including expert civilian contractors.</a:t>
            </a:r>
          </a:p>
          <a:p>
            <a:pPr lvl="1"/>
            <a:r>
              <a:rPr lang="en-US" sz="2400" b="1" dirty="0">
                <a:solidFill>
                  <a:srgbClr val="FF0000"/>
                </a:solidFill>
              </a:rPr>
              <a:t>Process: Decryption, Decoding, Translation, Delivery</a:t>
            </a:r>
          </a:p>
          <a:p>
            <a:pPr lvl="1"/>
            <a:r>
              <a:rPr lang="en-US" sz="2400" b="1" dirty="0"/>
              <a:t>The cracking of Purple, and the knowledge gained of patterns in Japanese cryptographic nomenclature, was </a:t>
            </a:r>
            <a:r>
              <a:rPr lang="en-US" sz="2400" b="1" dirty="0">
                <a:solidFill>
                  <a:srgbClr val="FF0000"/>
                </a:solidFill>
              </a:rPr>
              <a:t>very valuable in the cracking of the Japanese Naval Code, JN-25</a:t>
            </a:r>
            <a:r>
              <a:rPr lang="en-US" sz="2400" b="1" dirty="0"/>
              <a:t>, which proved invaluable in the Battle of the Coral Sea, and the Battle of Midway, both of </a:t>
            </a:r>
            <a:r>
              <a:rPr lang="en-US" sz="2400" b="1" dirty="0">
                <a:solidFill>
                  <a:srgbClr val="FF0000"/>
                </a:solidFill>
              </a:rPr>
              <a:t>which gave the U.S. a strategic naval advantage in the Pacific.</a:t>
            </a:r>
          </a:p>
          <a:p>
            <a:pPr lvl="1"/>
            <a:endParaRPr lang="en-US" dirty="0"/>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0B47830-BD78-45D4-A010-BFC67CCC0BEC}"/>
              </a:ext>
            </a:extLst>
          </p:cNvPr>
          <p:cNvPicPr>
            <a:picLocks noChangeAspect="1"/>
          </p:cNvPicPr>
          <p:nvPr/>
        </p:nvPicPr>
        <p:blipFill>
          <a:blip r:embed="rId2"/>
          <a:stretch>
            <a:fillRect/>
          </a:stretch>
        </p:blipFill>
        <p:spPr>
          <a:xfrm>
            <a:off x="8749295" y="3912617"/>
            <a:ext cx="2708800" cy="2513537"/>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64A1B07-5F52-4E84-8295-90DE1F3FCE29}"/>
              </a:ext>
            </a:extLst>
          </p:cNvPr>
          <p:cNvPicPr>
            <a:picLocks noChangeAspect="1"/>
          </p:cNvPicPr>
          <p:nvPr/>
        </p:nvPicPr>
        <p:blipFill>
          <a:blip r:embed="rId3"/>
          <a:stretch>
            <a:fillRect/>
          </a:stretch>
        </p:blipFill>
        <p:spPr>
          <a:xfrm>
            <a:off x="8644040" y="1714947"/>
            <a:ext cx="2919310" cy="209247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668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6680F25-E099-4EC2-AE25-3961483EC33B}"/>
              </a:ext>
            </a:extLst>
          </p:cNvPr>
          <p:cNvSpPr>
            <a:spLocks noGrp="1"/>
          </p:cNvSpPr>
          <p:nvPr>
            <p:ph type="title"/>
          </p:nvPr>
        </p:nvSpPr>
        <p:spPr>
          <a:xfrm>
            <a:off x="-628239" y="0"/>
            <a:ext cx="9601200" cy="1485900"/>
          </a:xfrm>
        </p:spPr>
        <p:txBody>
          <a:bodyPr>
            <a:normAutofit/>
          </a:bodyPr>
          <a:lstStyle/>
          <a:p>
            <a:pPr algn="ctr"/>
            <a:r>
              <a:rPr lang="en-US" sz="2800" dirty="0"/>
              <a:t>The Manhattan Project:</a:t>
            </a:r>
            <a:br>
              <a:rPr lang="en-US" sz="2800" dirty="0"/>
            </a:br>
            <a:r>
              <a:rPr lang="en-US" sz="2800" dirty="0"/>
              <a:t>The First Nuclear Weapons</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411FEDB9-BC26-4BA5-9496-6C7429C8F257}"/>
              </a:ext>
            </a:extLst>
          </p:cNvPr>
          <p:cNvSpPr>
            <a:spLocks noGrp="1"/>
          </p:cNvSpPr>
          <p:nvPr>
            <p:ph idx="1"/>
          </p:nvPr>
        </p:nvSpPr>
        <p:spPr>
          <a:xfrm>
            <a:off x="1141357" y="818138"/>
            <a:ext cx="6248400" cy="5562875"/>
          </a:xfrm>
        </p:spPr>
        <p:txBody>
          <a:bodyPr>
            <a:noAutofit/>
          </a:bodyPr>
          <a:lstStyle/>
          <a:p>
            <a:r>
              <a:rPr lang="en-US" sz="1300" b="1" dirty="0"/>
              <a:t>The administrators of the Manhattan Project built the town of </a:t>
            </a:r>
            <a:r>
              <a:rPr lang="en-US" sz="1300" b="1" dirty="0">
                <a:solidFill>
                  <a:srgbClr val="FF0000"/>
                </a:solidFill>
              </a:rPr>
              <a:t>Los Alamos, New Mexico</a:t>
            </a:r>
            <a:r>
              <a:rPr lang="en-US" sz="1300" b="1" dirty="0"/>
              <a:t> in the desert 35 miles north of Santa Fe to house the workers and build the bombs and infrastructure for the nuclear project. The project had two other main locations (</a:t>
            </a:r>
            <a:r>
              <a:rPr lang="en-US" sz="1300" b="1" dirty="0">
                <a:solidFill>
                  <a:srgbClr val="FF0000"/>
                </a:solidFill>
              </a:rPr>
              <a:t>Oak Ridge</a:t>
            </a:r>
            <a:r>
              <a:rPr lang="en-US" sz="1300" b="1" dirty="0"/>
              <a:t>, </a:t>
            </a:r>
            <a:r>
              <a:rPr lang="en-US" sz="1300" b="1" dirty="0">
                <a:solidFill>
                  <a:srgbClr val="FF0000"/>
                </a:solidFill>
              </a:rPr>
              <a:t>TN</a:t>
            </a:r>
            <a:r>
              <a:rPr lang="en-US" sz="1300" b="1" dirty="0"/>
              <a:t>, and </a:t>
            </a:r>
            <a:r>
              <a:rPr lang="en-US" sz="1300" b="1" dirty="0">
                <a:solidFill>
                  <a:srgbClr val="FF0000"/>
                </a:solidFill>
              </a:rPr>
              <a:t>Hanford</a:t>
            </a:r>
            <a:r>
              <a:rPr lang="en-US" sz="1300" b="1" dirty="0"/>
              <a:t>, </a:t>
            </a:r>
            <a:r>
              <a:rPr lang="en-US" sz="1300" b="1" dirty="0">
                <a:solidFill>
                  <a:srgbClr val="FF0000"/>
                </a:solidFill>
              </a:rPr>
              <a:t>WA</a:t>
            </a:r>
            <a:r>
              <a:rPr lang="en-US" sz="1300" b="1" dirty="0"/>
              <a:t>) largely for research and experimentation.</a:t>
            </a:r>
          </a:p>
          <a:p>
            <a:r>
              <a:rPr lang="en-US" sz="1300" b="1" dirty="0">
                <a:solidFill>
                  <a:srgbClr val="FF0000"/>
                </a:solidFill>
              </a:rPr>
              <a:t>There were three major facets to the project: </a:t>
            </a:r>
          </a:p>
          <a:p>
            <a:pPr lvl="1"/>
            <a:r>
              <a:rPr lang="en-US" sz="1300" b="1" dirty="0"/>
              <a:t>Enrichment</a:t>
            </a:r>
          </a:p>
          <a:p>
            <a:pPr lvl="1"/>
            <a:r>
              <a:rPr lang="en-US" sz="1300" b="1" dirty="0"/>
              <a:t>Nuclear Physics</a:t>
            </a:r>
          </a:p>
          <a:p>
            <a:pPr lvl="1"/>
            <a:r>
              <a:rPr lang="en-US" sz="1300" b="1" dirty="0"/>
              <a:t>Bomb Design and Construction</a:t>
            </a:r>
          </a:p>
          <a:p>
            <a:r>
              <a:rPr lang="en-US" sz="1300" b="1" dirty="0">
                <a:solidFill>
                  <a:srgbClr val="FF0000"/>
                </a:solidFill>
              </a:rPr>
              <a:t>Key Scientists: J. Robert Oppenheimer, Enrico Fermi</a:t>
            </a:r>
            <a:r>
              <a:rPr lang="en-US" sz="1300" b="1" dirty="0"/>
              <a:t>, but literally thousands of people from the Allied side of the war, and from all over the world, contributed to different facets of this project (though not all knew exactly what they were contributing to).</a:t>
            </a:r>
          </a:p>
          <a:p>
            <a:r>
              <a:rPr lang="en-US" sz="1300" b="1" dirty="0"/>
              <a:t>The Americans were not the only ones with a nuclear program at the time; the </a:t>
            </a:r>
            <a:r>
              <a:rPr lang="en-US" sz="1300" b="1" dirty="0">
                <a:solidFill>
                  <a:srgbClr val="FF0000"/>
                </a:solidFill>
              </a:rPr>
              <a:t>Germans </a:t>
            </a:r>
            <a:r>
              <a:rPr lang="en-US" sz="1300" b="1" dirty="0"/>
              <a:t>and the </a:t>
            </a:r>
            <a:r>
              <a:rPr lang="en-US" sz="1300" b="1" dirty="0">
                <a:solidFill>
                  <a:srgbClr val="FF0000"/>
                </a:solidFill>
              </a:rPr>
              <a:t>British</a:t>
            </a:r>
            <a:r>
              <a:rPr lang="en-US" sz="1300" b="1" dirty="0"/>
              <a:t> were </a:t>
            </a:r>
            <a:r>
              <a:rPr lang="en-US" sz="1300" b="1" dirty="0">
                <a:solidFill>
                  <a:srgbClr val="FF0000"/>
                </a:solidFill>
              </a:rPr>
              <a:t>also trying to develop</a:t>
            </a:r>
            <a:r>
              <a:rPr lang="en-US" sz="1300" b="1" dirty="0" smtClean="0">
                <a:solidFill>
                  <a:srgbClr val="FF0000"/>
                </a:solidFill>
              </a:rPr>
              <a:t> the </a:t>
            </a:r>
            <a:r>
              <a:rPr lang="en-US" sz="1300" b="1" dirty="0">
                <a:solidFill>
                  <a:srgbClr val="FF0000"/>
                </a:solidFill>
              </a:rPr>
              <a:t>atomic bomb</a:t>
            </a:r>
            <a:r>
              <a:rPr lang="en-US" sz="1300" b="1" dirty="0"/>
              <a:t>.</a:t>
            </a:r>
          </a:p>
          <a:p>
            <a:r>
              <a:rPr lang="en-US" sz="1300" b="1" dirty="0">
                <a:solidFill>
                  <a:srgbClr val="FF0000"/>
                </a:solidFill>
              </a:rPr>
              <a:t>The use of nuclear weapons set a standard for ultimate destruction, and also, paradoxically, a measure for peace for all time. </a:t>
            </a:r>
            <a:r>
              <a:rPr lang="en-US" sz="1300" b="1" dirty="0"/>
              <a:t>For once they were used, it became madness to ever think of using them again. And ironically, the more weapons a country amassed, the more secure it seemed to feel </a:t>
            </a:r>
            <a:r>
              <a:rPr lang="en-US" sz="1300" b="1" dirty="0" smtClean="0"/>
              <a:t>(Mutually </a:t>
            </a:r>
            <a:r>
              <a:rPr lang="en-US" sz="1300" b="1" dirty="0"/>
              <a:t>A</a:t>
            </a:r>
            <a:r>
              <a:rPr lang="en-US" sz="1300" b="1" dirty="0" smtClean="0"/>
              <a:t>ssured </a:t>
            </a:r>
            <a:r>
              <a:rPr lang="en-US" sz="1300" b="1" dirty="0"/>
              <a:t>D</a:t>
            </a:r>
            <a:r>
              <a:rPr lang="en-US" sz="1300" b="1" dirty="0" smtClean="0"/>
              <a:t>estruction</a:t>
            </a:r>
            <a:r>
              <a:rPr lang="en-US" sz="1300" b="1" dirty="0"/>
              <a:t>).</a:t>
            </a:r>
          </a:p>
          <a:p>
            <a:r>
              <a:rPr lang="en-US" sz="1300" b="1" dirty="0"/>
              <a:t>This anecdote may very well be apocryphal…but rumor has it that before </a:t>
            </a:r>
            <a:r>
              <a:rPr lang="en-US" sz="1300" b="1" dirty="0">
                <a:solidFill>
                  <a:srgbClr val="FF0000"/>
                </a:solidFill>
              </a:rPr>
              <a:t>“Trinity”</a:t>
            </a:r>
            <a:r>
              <a:rPr lang="en-US" sz="1300" b="1" dirty="0"/>
              <a:t>, the first successful nuclear test, was detonated in July of 1945, the resident scientists had a betting pool going between them of how big the explosion might be. One of them had placed a serious bet that </a:t>
            </a:r>
            <a:r>
              <a:rPr lang="en-US" sz="1300" b="1" i="1" dirty="0"/>
              <a:t>“the explosion would burn away the Earth’s atmosphere, and kill every living thing on the planet.”</a:t>
            </a:r>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2ECCB3D-EC5E-46D6-BA5A-58CEE930CEEF}"/>
              </a:ext>
            </a:extLst>
          </p:cNvPr>
          <p:cNvPicPr>
            <a:picLocks noChangeAspect="1"/>
          </p:cNvPicPr>
          <p:nvPr/>
        </p:nvPicPr>
        <p:blipFill>
          <a:blip r:embed="rId3"/>
          <a:stretch>
            <a:fillRect/>
          </a:stretch>
        </p:blipFill>
        <p:spPr>
          <a:xfrm>
            <a:off x="7620000" y="3429000"/>
            <a:ext cx="4572000" cy="3429000"/>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A208115-4E4B-4A10-B9F2-CD2B2CA9DE88}"/>
              </a:ext>
            </a:extLst>
          </p:cNvPr>
          <p:cNvPicPr>
            <a:picLocks noChangeAspect="1"/>
          </p:cNvPicPr>
          <p:nvPr/>
        </p:nvPicPr>
        <p:blipFill>
          <a:blip r:embed="rId4"/>
          <a:stretch>
            <a:fillRect/>
          </a:stretch>
        </p:blipFill>
        <p:spPr>
          <a:xfrm>
            <a:off x="7782267" y="0"/>
            <a:ext cx="4150982" cy="3429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020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624</TotalTime>
  <Words>1259</Words>
  <Application>Microsoft Macintosh PowerPoint</Application>
  <PresentationFormat>Custom</PresentationFormat>
  <Paragraphs>49</Paragraphs>
  <Slides>6</Slides>
  <Notes>1</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Crop</vt:lpstr>
      <vt:lpstr>The “Classified” Files of WWII</vt:lpstr>
      <vt:lpstr>Notable Spies, Daring Espionage, and Missions “Impossible”</vt:lpstr>
      <vt:lpstr>Notable Spies, Daring Espionage, and Missions “Impossible”</vt:lpstr>
      <vt:lpstr>The Navajo “Codetalkers”</vt:lpstr>
      <vt:lpstr>Project “Magic”: The Breaking of the “Purple” and JN-25 Codes </vt:lpstr>
      <vt:lpstr>The Manhattan Project: The First Nuclear Weapons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“Classified” Files of WWII</dc:title>
  <dc:creator>Elena Hynes</dc:creator>
  <cp:lastModifiedBy>Elena Hynes</cp:lastModifiedBy>
  <cp:revision>43</cp:revision>
  <dcterms:created xsi:type="dcterms:W3CDTF">2019-03-05T15:06:16Z</dcterms:created>
  <dcterms:modified xsi:type="dcterms:W3CDTF">2019-03-05T15:18:29Z</dcterms:modified>
</cp:coreProperties>
</file>