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Layouts/slideLayout17.xml" ContentType="application/vnd.openxmlformats-officedocument.presentationml.slideLayout+xml"/>
  <Override PartName="/ppt/revisionInfo.xml" ContentType="application/vnd.ms-powerpoint.revisioninfo+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autoCompressPictures="0">
  <p:sldMasterIdLst>
    <p:sldMasterId id="2147483648" r:id="rId1"/>
  </p:sldMasterIdLst>
  <p:sldIdLst>
    <p:sldId id="256" r:id="rId2"/>
    <p:sldId id="266" r:id="rId3"/>
    <p:sldId id="267" r:id="rId4"/>
    <p:sldId id="268" r:id="rId5"/>
    <p:sldId id="269" r:id="rId6"/>
    <p:sldId id="270" r:id="rId7"/>
    <p:sldId id="27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014" autoAdjust="0"/>
    <p:restoredTop sz="94660"/>
  </p:normalViewPr>
  <p:slideViewPr>
    <p:cSldViewPr snapToGrid="0">
      <p:cViewPr varScale="1">
        <p:scale>
          <a:sx n="65" d="100"/>
          <a:sy n="65" d="100"/>
        </p:scale>
        <p:origin x="-128" y="-86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22"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pPr/>
              <a:t>9/18/18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pPr/>
              <a:t>9/18/18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pPr/>
              <a:t>9/18/18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pPr/>
              <a:t>9/18/18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pPr/>
              <a:t>9/18/18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pPr/>
              <a:t>9/18/18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pPr/>
              <a:t>9/18/18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pPr/>
              <a:t>9/18/18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pPr/>
              <a:t>9/18/18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pPr/>
              <a:t>9/18/18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pPr/>
              <a:t>9/18/18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pPr/>
              <a:t>9/18/18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pPr/>
              <a:t>9/18/18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pPr/>
              <a:t>9/18/18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pPr/>
              <a:t>9/18/18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pPr/>
              <a:t>9/18/18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pPr/>
              <a:t>9/18/18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pPr/>
              <a:t>9/18/18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Civil </a:t>
            </a:r>
            <a:r>
              <a:rPr lang="en-US" dirty="0" smtClean="0"/>
              <a:t>War</a:t>
            </a:r>
            <a:br>
              <a:rPr lang="en-US" dirty="0" smtClean="0"/>
            </a:br>
            <a:r>
              <a:rPr lang="en-US" dirty="0" smtClean="0"/>
              <a:t>Part 1</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89939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F713DD6-69AF-4C99-BE53-57B40B6054C4}"/>
              </a:ext>
            </a:extLst>
          </p:cNvPr>
          <p:cNvSpPr>
            <a:spLocks noGrp="1"/>
          </p:cNvSpPr>
          <p:nvPr>
            <p:ph type="title"/>
          </p:nvPr>
        </p:nvSpPr>
        <p:spPr/>
        <p:txBody>
          <a:bodyPr>
            <a:normAutofit fontScale="90000"/>
          </a:bodyPr>
          <a:lstStyle/>
          <a:p>
            <a:pPr algn="ctr"/>
            <a:r>
              <a:rPr lang="en-US" b="1" dirty="0"/>
              <a:t>Question of the Day: </a:t>
            </a:r>
            <a:br>
              <a:rPr lang="en-US" b="1" dirty="0"/>
            </a:br>
            <a:r>
              <a:rPr lang="en-US" b="1" i="1" dirty="0">
                <a:solidFill>
                  <a:schemeClr val="accent3"/>
                </a:solidFill>
              </a:rPr>
              <a:t>In what ways did the Civil War change America forever?</a:t>
            </a:r>
          </a:p>
        </p:txBody>
      </p:sp>
      <p:sp>
        <p:nvSpPr>
          <p:cNvPr id="3" name="Conten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A067EE13-CF23-47CE-9D61-DCE2B5DC23A0}"/>
              </a:ext>
            </a:extLst>
          </p:cNvPr>
          <p:cNvSpPr>
            <a:spLocks noGrp="1"/>
          </p:cNvSpPr>
          <p:nvPr>
            <p:ph idx="1"/>
          </p:nvPr>
        </p:nvSpPr>
        <p:spPr>
          <a:xfrm>
            <a:off x="680321" y="2192694"/>
            <a:ext cx="9726422" cy="4371392"/>
          </a:xfrm>
        </p:spPr>
        <p:txBody>
          <a:bodyPr>
            <a:normAutofit lnSpcReduction="10000"/>
          </a:bodyPr>
          <a:lstStyle/>
          <a:p>
            <a:r>
              <a:rPr lang="en-US" b="1" dirty="0"/>
              <a:t>MAIN IDEAS: </a:t>
            </a:r>
            <a:r>
              <a:rPr lang="en-US" b="1" dirty="0">
                <a:solidFill>
                  <a:schemeClr val="bg1"/>
                </a:solidFill>
              </a:rPr>
              <a:t>Disagreements over slavery finally led to a breakup of the union. After four long years of struggle, the North finally overcame the Southern Confederacy and won the war. Various technologies, tactics and innovations contributed to the development and modernization of the American military.</a:t>
            </a:r>
          </a:p>
          <a:p>
            <a:pPr marL="0" indent="0">
              <a:buNone/>
            </a:pPr>
            <a:endParaRPr lang="en-US" b="1" dirty="0"/>
          </a:p>
          <a:p>
            <a:r>
              <a:rPr lang="en-US" b="1" dirty="0"/>
              <a:t>WHY IT MATTERS NOW: </a:t>
            </a:r>
            <a:r>
              <a:rPr lang="en-US" b="1" dirty="0">
                <a:solidFill>
                  <a:srgbClr val="000000"/>
                </a:solidFill>
              </a:rPr>
              <a:t>America’s identity was forged in</a:t>
            </a:r>
            <a:r>
              <a:rPr lang="en-US" b="1" dirty="0" smtClean="0">
                <a:solidFill>
                  <a:srgbClr val="000000"/>
                </a:solidFill>
              </a:rPr>
              <a:t> large part </a:t>
            </a:r>
            <a:r>
              <a:rPr lang="en-US" b="1" dirty="0">
                <a:solidFill>
                  <a:srgbClr val="000000"/>
                </a:solidFill>
              </a:rPr>
              <a:t>by the Civil War. Sectional and regional divisions remain strong today. The Union victory confirmed the authority of the federal government over the States. The technological and tactical advancement achieved by the Union military during the war would contribute to America’s development as a superpower on the world stage.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74487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0540F026-FEEF-46BE-A251-110C82424A5B}"/>
              </a:ext>
            </a:extLst>
          </p:cNvPr>
          <p:cNvSpPr>
            <a:spLocks noGrp="1"/>
          </p:cNvSpPr>
          <p:nvPr>
            <p:ph type="title"/>
          </p:nvPr>
        </p:nvSpPr>
        <p:spPr/>
        <p:txBody>
          <a:bodyPr/>
          <a:lstStyle/>
          <a:p>
            <a:pPr algn="ctr"/>
            <a:r>
              <a:rPr lang="en-US" dirty="0"/>
              <a:t>Reforming American Society</a:t>
            </a:r>
          </a:p>
        </p:txBody>
      </p:sp>
      <p:sp>
        <p:nvSpPr>
          <p:cNvPr id="3" name="Conten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689D1AF4-36A0-46F7-B98A-53C44C5D2E59}"/>
              </a:ext>
            </a:extLst>
          </p:cNvPr>
          <p:cNvSpPr>
            <a:spLocks noGrp="1"/>
          </p:cNvSpPr>
          <p:nvPr>
            <p:ph idx="1"/>
          </p:nvPr>
        </p:nvSpPr>
        <p:spPr>
          <a:xfrm>
            <a:off x="680321" y="2144486"/>
            <a:ext cx="9613861" cy="4463143"/>
          </a:xfrm>
        </p:spPr>
        <p:txBody>
          <a:bodyPr>
            <a:normAutofit fontScale="92500" lnSpcReduction="20000"/>
          </a:bodyPr>
          <a:lstStyle/>
          <a:p>
            <a:r>
              <a:rPr lang="en-US" dirty="0"/>
              <a:t>The mid-19</a:t>
            </a:r>
            <a:r>
              <a:rPr lang="en-US" baseline="30000" dirty="0"/>
              <a:t>th</a:t>
            </a:r>
            <a:r>
              <a:rPr lang="en-US" dirty="0"/>
              <a:t> century was marked by an expanding movement to solve problems and correct inequalities in American society. This </a:t>
            </a:r>
            <a:r>
              <a:rPr lang="en-US" i="1" u="sng" dirty="0"/>
              <a:t>reform movement was set against a religious backdrop.</a:t>
            </a:r>
          </a:p>
          <a:p>
            <a:r>
              <a:rPr lang="en-US" b="1" dirty="0">
                <a:solidFill>
                  <a:srgbClr val="000000"/>
                </a:solidFill>
              </a:rPr>
              <a:t>The Second Great Awakening:</a:t>
            </a:r>
            <a:r>
              <a:rPr lang="en-US" b="1" dirty="0" smtClean="0">
                <a:solidFill>
                  <a:srgbClr val="000000"/>
                </a:solidFill>
              </a:rPr>
              <a:t> </a:t>
            </a:r>
          </a:p>
          <a:p>
            <a:pPr lvl="1"/>
            <a:r>
              <a:rPr lang="en-US" b="1" dirty="0" smtClean="0"/>
              <a:t>Appeared in the first few decades after the Revolution. Some historians point to </a:t>
            </a:r>
            <a:r>
              <a:rPr lang="en-US" b="1" dirty="0" smtClean="0">
                <a:solidFill>
                  <a:schemeClr val="bg1"/>
                </a:solidFill>
              </a:rPr>
              <a:t>migration, individualism, dropping church attendance, widespread alcoholism, and the break-up of families and communities </a:t>
            </a:r>
            <a:r>
              <a:rPr lang="en-US" b="1" dirty="0" smtClean="0"/>
              <a:t>to explain this explosion of religious conversion.</a:t>
            </a:r>
          </a:p>
          <a:p>
            <a:pPr lvl="1"/>
            <a:r>
              <a:rPr lang="en-US" dirty="0" smtClean="0"/>
              <a:t>emphasized </a:t>
            </a:r>
            <a:r>
              <a:rPr lang="en-US" dirty="0"/>
              <a:t>individual responsibility to seek religious salvation and to improve one’s self as well as society (1800 – 1 in 15 belongs to a church, by 1850 – 1 in 6 was a member)</a:t>
            </a:r>
          </a:p>
          <a:p>
            <a:pPr lvl="1"/>
            <a:r>
              <a:rPr lang="en-US" b="1" dirty="0">
                <a:solidFill>
                  <a:srgbClr val="000000"/>
                </a:solidFill>
              </a:rPr>
              <a:t>Revivalism</a:t>
            </a:r>
            <a:r>
              <a:rPr lang="en-US" dirty="0"/>
              <a:t> (Evangelical Christianity): Bible study, reflection, testifying, preaching, emotional </a:t>
            </a:r>
            <a:r>
              <a:rPr lang="en-US" dirty="0" smtClean="0"/>
              <a:t>sermons</a:t>
            </a:r>
          </a:p>
          <a:p>
            <a:pPr lvl="1"/>
            <a:r>
              <a:rPr lang="en-US" b="1" dirty="0" smtClean="0">
                <a:solidFill>
                  <a:srgbClr val="000000"/>
                </a:solidFill>
              </a:rPr>
              <a:t>African </a:t>
            </a:r>
            <a:r>
              <a:rPr lang="en-US" b="1" dirty="0">
                <a:solidFill>
                  <a:srgbClr val="000000"/>
                </a:solidFill>
              </a:rPr>
              <a:t>American Churches </a:t>
            </a:r>
            <a:r>
              <a:rPr lang="en-US" dirty="0"/>
              <a:t>(Baptist, Methodist, Episcopal) – Interpreted sermons and Bible stories differently, emphasizing others they identified with more. Churches</a:t>
            </a:r>
            <a:r>
              <a:rPr lang="en-US" dirty="0" smtClean="0"/>
              <a:t> were also </a:t>
            </a:r>
            <a:r>
              <a:rPr lang="en-US" dirty="0"/>
              <a:t>political, </a:t>
            </a:r>
            <a:r>
              <a:rPr lang="en-US" dirty="0" smtClean="0"/>
              <a:t>cultural, </a:t>
            </a:r>
            <a:r>
              <a:rPr lang="en-US" dirty="0"/>
              <a:t>and social service organizations which provided to the black community what the white community denied them</a:t>
            </a:r>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14943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BF7B78D5-A28A-4577-B476-936C7D888D2A}"/>
              </a:ext>
            </a:extLst>
          </p:cNvPr>
          <p:cNvSpPr>
            <a:spLocks noGrp="1"/>
          </p:cNvSpPr>
          <p:nvPr>
            <p:ph type="title"/>
          </p:nvPr>
        </p:nvSpPr>
        <p:spPr/>
        <p:txBody>
          <a:bodyPr/>
          <a:lstStyle/>
          <a:p>
            <a:pPr algn="ctr"/>
            <a:r>
              <a:rPr lang="en-US" dirty="0"/>
              <a:t>Reforming American Society</a:t>
            </a:r>
          </a:p>
        </p:txBody>
      </p:sp>
      <p:sp>
        <p:nvSpPr>
          <p:cNvPr id="3" name="Conten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FFC8D5CC-2E5F-44E8-AB80-B9E53DB534AF}"/>
              </a:ext>
            </a:extLst>
          </p:cNvPr>
          <p:cNvSpPr>
            <a:spLocks noGrp="1"/>
          </p:cNvSpPr>
          <p:nvPr>
            <p:ph idx="1"/>
          </p:nvPr>
        </p:nvSpPr>
        <p:spPr>
          <a:xfrm>
            <a:off x="576944" y="2209799"/>
            <a:ext cx="5363192" cy="4452257"/>
          </a:xfrm>
        </p:spPr>
        <p:txBody>
          <a:bodyPr>
            <a:normAutofit fontScale="92500" lnSpcReduction="20000"/>
          </a:bodyPr>
          <a:lstStyle/>
          <a:p>
            <a:r>
              <a:rPr lang="en-US" dirty="0"/>
              <a:t>Against this backdrop of religious revival,</a:t>
            </a:r>
            <a:r>
              <a:rPr lang="en-US" dirty="0" smtClean="0"/>
              <a:t> “progressive” social </a:t>
            </a:r>
            <a:r>
              <a:rPr lang="en-US" dirty="0"/>
              <a:t>movements developed and gained in strength:</a:t>
            </a:r>
          </a:p>
          <a:p>
            <a:r>
              <a:rPr lang="en-US" b="1" dirty="0">
                <a:solidFill>
                  <a:srgbClr val="000000"/>
                </a:solidFill>
              </a:rPr>
              <a:t>The Abolitionist Cause: </a:t>
            </a:r>
            <a:r>
              <a:rPr lang="en-US" dirty="0"/>
              <a:t>those who supported an end to slavery (over 100 anti-slavery societies by 1820)</a:t>
            </a:r>
          </a:p>
          <a:p>
            <a:r>
              <a:rPr lang="en-US" b="1" dirty="0">
                <a:solidFill>
                  <a:srgbClr val="000000"/>
                </a:solidFill>
              </a:rPr>
              <a:t>The Women’s Rights Movement </a:t>
            </a:r>
            <a:r>
              <a:rPr lang="en-US" dirty="0"/>
              <a:t>(first-wave feminism): Because of the active role women were already playing in society </a:t>
            </a:r>
            <a:r>
              <a:rPr lang="en-US" dirty="0" smtClean="0"/>
              <a:t>(</a:t>
            </a:r>
            <a:r>
              <a:rPr lang="en-US" dirty="0" smtClean="0">
                <a:solidFill>
                  <a:srgbClr val="000000"/>
                </a:solidFill>
              </a:rPr>
              <a:t>missionary and prayer societies, abolition</a:t>
            </a:r>
            <a:r>
              <a:rPr lang="en-US" dirty="0">
                <a:solidFill>
                  <a:srgbClr val="000000"/>
                </a:solidFill>
              </a:rPr>
              <a:t>, temperance, prison and hospital reform</a:t>
            </a:r>
            <a:r>
              <a:rPr lang="en-US" dirty="0"/>
              <a:t>), many women began to question their social status and demand equal rights (education and the vote)</a:t>
            </a:r>
          </a:p>
        </p:txBody>
      </p:sp>
      <p:pic>
        <p:nvPicPr>
          <p:cNvPr id="4" name="Picture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66472A57-5395-4DD3-8CCF-E9706778AB7E}"/>
              </a:ext>
            </a:extLst>
          </p:cNvPr>
          <p:cNvPicPr>
            <a:picLocks noChangeAspect="1"/>
          </p:cNvPicPr>
          <p:nvPr/>
        </p:nvPicPr>
        <p:blipFill>
          <a:blip r:embed="rId2"/>
          <a:stretch>
            <a:fillRect/>
          </a:stretch>
        </p:blipFill>
        <p:spPr>
          <a:xfrm>
            <a:off x="6189518" y="1995920"/>
            <a:ext cx="5715000" cy="2105025"/>
          </a:xfrm>
          <a:prstGeom prst="rect">
            <a:avLst/>
          </a:prstGeom>
        </p:spPr>
      </p:pic>
      <p:pic>
        <p:nvPicPr>
          <p:cNvPr id="5" name="Picture 4">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9CF758F0-2213-436B-82B0-604D26E790BF}"/>
              </a:ext>
            </a:extLst>
          </p:cNvPr>
          <p:cNvPicPr>
            <a:picLocks noChangeAspect="1"/>
          </p:cNvPicPr>
          <p:nvPr/>
        </p:nvPicPr>
        <p:blipFill>
          <a:blip r:embed="rId3"/>
          <a:stretch>
            <a:fillRect/>
          </a:stretch>
        </p:blipFill>
        <p:spPr>
          <a:xfrm>
            <a:off x="6413355" y="4201403"/>
            <a:ext cx="1914525" cy="2390775"/>
          </a:xfrm>
          <a:prstGeom prst="rect">
            <a:avLst/>
          </a:prstGeom>
        </p:spPr>
      </p:pic>
      <p:pic>
        <p:nvPicPr>
          <p:cNvPr id="6" name="Picture 5">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C44D77CD-4411-4646-A3AA-23DF89B8FDFD}"/>
              </a:ext>
            </a:extLst>
          </p:cNvPr>
          <p:cNvPicPr>
            <a:picLocks noChangeAspect="1"/>
          </p:cNvPicPr>
          <p:nvPr/>
        </p:nvPicPr>
        <p:blipFill>
          <a:blip r:embed="rId4"/>
          <a:stretch>
            <a:fillRect/>
          </a:stretch>
        </p:blipFill>
        <p:spPr>
          <a:xfrm>
            <a:off x="8478981" y="4201403"/>
            <a:ext cx="3075709" cy="2390775"/>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76202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2B7AFBA6-F0F1-461C-8A91-39097F63A55A}"/>
              </a:ext>
            </a:extLst>
          </p:cNvPr>
          <p:cNvSpPr>
            <a:spLocks noGrp="1"/>
          </p:cNvSpPr>
          <p:nvPr>
            <p:ph type="title"/>
          </p:nvPr>
        </p:nvSpPr>
        <p:spPr/>
        <p:txBody>
          <a:bodyPr/>
          <a:lstStyle/>
          <a:p>
            <a:pPr algn="ctr"/>
            <a:r>
              <a:rPr lang="en-US" dirty="0"/>
              <a:t>Resistance and Rebellion Intensifies</a:t>
            </a:r>
            <a:br>
              <a:rPr lang="en-US" dirty="0"/>
            </a:br>
            <a:r>
              <a:rPr lang="en-US" dirty="0"/>
              <a:t>(1830s – 1850s)</a:t>
            </a:r>
          </a:p>
        </p:txBody>
      </p:sp>
      <p:sp>
        <p:nvSpPr>
          <p:cNvPr id="3" name="Conten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76133960-B3FD-47AB-BDEA-A473742F5E01}"/>
              </a:ext>
            </a:extLst>
          </p:cNvPr>
          <p:cNvSpPr>
            <a:spLocks noGrp="1"/>
          </p:cNvSpPr>
          <p:nvPr>
            <p:ph idx="1"/>
          </p:nvPr>
        </p:nvSpPr>
        <p:spPr>
          <a:xfrm>
            <a:off x="680321" y="2079172"/>
            <a:ext cx="7331565" cy="4637314"/>
          </a:xfrm>
        </p:spPr>
        <p:txBody>
          <a:bodyPr>
            <a:normAutofit fontScale="92500" lnSpcReduction="10000"/>
          </a:bodyPr>
          <a:lstStyle/>
          <a:p>
            <a:r>
              <a:rPr lang="en-US" b="1" dirty="0"/>
              <a:t>There were literally hundreds of rebellions involving 10 or more slaves during the 19</a:t>
            </a:r>
            <a:r>
              <a:rPr lang="en-US" b="1" baseline="30000" dirty="0"/>
              <a:t>th</a:t>
            </a:r>
            <a:r>
              <a:rPr lang="en-US" b="1" dirty="0"/>
              <a:t> century.</a:t>
            </a:r>
          </a:p>
          <a:p>
            <a:pPr lvl="1"/>
            <a:r>
              <a:rPr lang="en-US" b="1" dirty="0">
                <a:solidFill>
                  <a:srgbClr val="000000"/>
                </a:solidFill>
              </a:rPr>
              <a:t>Nat Turner’s Rebellion (1831): </a:t>
            </a:r>
            <a:r>
              <a:rPr lang="en-US" b="1" dirty="0"/>
              <a:t>A group of 70 African Americans, both enslaved and free, attacked 15 homes in Southampton, Virginia and killed about 60 whites (mostly slave owners and their families).</a:t>
            </a:r>
          </a:p>
          <a:p>
            <a:pPr lvl="1"/>
            <a:r>
              <a:rPr lang="en-US" b="1" dirty="0">
                <a:solidFill>
                  <a:srgbClr val="000000"/>
                </a:solidFill>
              </a:rPr>
              <a:t>John Brown’s Rebellion (1859): </a:t>
            </a:r>
            <a:r>
              <a:rPr lang="en-US" b="1" dirty="0"/>
              <a:t>Brown led a raid on the federal armory at Harper’s Ferry, Virginia, intending to arm as many slaves as possible.</a:t>
            </a:r>
          </a:p>
          <a:p>
            <a:r>
              <a:rPr lang="en-US" b="1" dirty="0"/>
              <a:t>Nonviolent Resistance took several forms; some wrote and spoke publicly, others carried out secret resistance activities.</a:t>
            </a:r>
          </a:p>
          <a:p>
            <a:pPr lvl="1"/>
            <a:r>
              <a:rPr lang="en-US" b="1" dirty="0">
                <a:solidFill>
                  <a:srgbClr val="000000"/>
                </a:solidFill>
              </a:rPr>
              <a:t>The Underground Railroad (most active during the 1840s, 1850s): </a:t>
            </a:r>
            <a:r>
              <a:rPr lang="en-US" b="1" dirty="0"/>
              <a:t>Between 1800 and 1865, approximately 100,000 slaves are believed to escaped to freedom in Canada and Mexico. Harriet Tubman herself personally helped at least 300 slaves escape to freedom.</a:t>
            </a:r>
          </a:p>
        </p:txBody>
      </p:sp>
      <p:pic>
        <p:nvPicPr>
          <p:cNvPr id="4" name="Picture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2B6682A-3043-4EEF-835D-786C9F5B541C}"/>
              </a:ext>
            </a:extLst>
          </p:cNvPr>
          <p:cNvPicPr>
            <a:picLocks noChangeAspect="1"/>
          </p:cNvPicPr>
          <p:nvPr/>
        </p:nvPicPr>
        <p:blipFill>
          <a:blip r:embed="rId2"/>
          <a:stretch>
            <a:fillRect/>
          </a:stretch>
        </p:blipFill>
        <p:spPr>
          <a:xfrm>
            <a:off x="8926569" y="4299216"/>
            <a:ext cx="1972719" cy="2364318"/>
          </a:xfrm>
          <a:prstGeom prst="rect">
            <a:avLst/>
          </a:prstGeom>
        </p:spPr>
      </p:pic>
      <p:pic>
        <p:nvPicPr>
          <p:cNvPr id="5" name="Picture 4">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ADDC10CD-F92D-4FF3-B099-3E021203C988}"/>
              </a:ext>
            </a:extLst>
          </p:cNvPr>
          <p:cNvPicPr>
            <a:picLocks noChangeAspect="1"/>
          </p:cNvPicPr>
          <p:nvPr/>
        </p:nvPicPr>
        <p:blipFill>
          <a:blip r:embed="rId3"/>
          <a:stretch>
            <a:fillRect/>
          </a:stretch>
        </p:blipFill>
        <p:spPr>
          <a:xfrm>
            <a:off x="10058401" y="1987850"/>
            <a:ext cx="1651670" cy="2311366"/>
          </a:xfrm>
          <a:prstGeom prst="rect">
            <a:avLst/>
          </a:prstGeom>
        </p:spPr>
      </p:pic>
      <p:pic>
        <p:nvPicPr>
          <p:cNvPr id="6" name="Picture 5">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046DF094-6FD0-4EB2-9E12-D350E39FF2B0}"/>
              </a:ext>
            </a:extLst>
          </p:cNvPr>
          <p:cNvPicPr>
            <a:picLocks noChangeAspect="1"/>
          </p:cNvPicPr>
          <p:nvPr/>
        </p:nvPicPr>
        <p:blipFill>
          <a:blip r:embed="rId4"/>
          <a:stretch>
            <a:fillRect/>
          </a:stretch>
        </p:blipFill>
        <p:spPr>
          <a:xfrm>
            <a:off x="8102331" y="1973420"/>
            <a:ext cx="1896048" cy="2311366"/>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01457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88C15EB2-3F83-409E-BEB5-9AB843101593}"/>
              </a:ext>
            </a:extLst>
          </p:cNvPr>
          <p:cNvSpPr>
            <a:spLocks noGrp="1"/>
          </p:cNvSpPr>
          <p:nvPr>
            <p:ph type="title"/>
          </p:nvPr>
        </p:nvSpPr>
        <p:spPr>
          <a:xfrm>
            <a:off x="1" y="654838"/>
            <a:ext cx="8188036" cy="1080938"/>
          </a:xfrm>
        </p:spPr>
        <p:txBody>
          <a:bodyPr>
            <a:noAutofit/>
          </a:bodyPr>
          <a:lstStyle/>
          <a:p>
            <a:pPr algn="ctr"/>
            <a:r>
              <a:rPr lang="en-US" sz="2400" dirty="0"/>
              <a:t>In the midst of rebellion and cries for change, the government continued to “compromise” and to sweep the slavery issue aside….until they could do so no longer.</a:t>
            </a:r>
          </a:p>
        </p:txBody>
      </p:sp>
      <p:sp>
        <p:nvSpPr>
          <p:cNvPr id="3" name="Content Placeholder 2">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59FC113D-8CFD-4BC8-A670-C1E7940A1BD0}"/>
              </a:ext>
            </a:extLst>
          </p:cNvPr>
          <p:cNvSpPr>
            <a:spLocks noGrp="1"/>
          </p:cNvSpPr>
          <p:nvPr>
            <p:ph idx="1"/>
          </p:nvPr>
        </p:nvSpPr>
        <p:spPr>
          <a:xfrm>
            <a:off x="507139" y="2090057"/>
            <a:ext cx="10534934" cy="4767943"/>
          </a:xfrm>
        </p:spPr>
        <p:txBody>
          <a:bodyPr>
            <a:noAutofit/>
          </a:bodyPr>
          <a:lstStyle/>
          <a:p>
            <a:r>
              <a:rPr lang="en-US" sz="1600" b="1" dirty="0">
                <a:solidFill>
                  <a:srgbClr val="000000"/>
                </a:solidFill>
              </a:rPr>
              <a:t>The Compromise of 1850: </a:t>
            </a:r>
            <a:r>
              <a:rPr lang="en-US" sz="1600" b="1" dirty="0"/>
              <a:t>California admitted as a free state, popular sovereignty (the right to vote for or against slavery) for New Mexico and Utah territories, harsher fugitive slave law (fine of $1000 and/or up to 6 months imprisonment for harboring a fugitive slave</a:t>
            </a:r>
            <a:r>
              <a:rPr lang="en-US" sz="1600" b="1" dirty="0" smtClean="0"/>
              <a:t>)</a:t>
            </a:r>
          </a:p>
          <a:p>
            <a:r>
              <a:rPr lang="en-US" sz="1600" b="1" dirty="0">
                <a:solidFill>
                  <a:srgbClr val="000000"/>
                </a:solidFill>
              </a:rPr>
              <a:t>Dred Scott vs. Sandford (1857): </a:t>
            </a:r>
            <a:r>
              <a:rPr lang="en-US" sz="1600" b="1" dirty="0"/>
              <a:t>held that African Americans were not and could never be citizens</a:t>
            </a:r>
          </a:p>
          <a:p>
            <a:r>
              <a:rPr lang="en-US" sz="1600" b="1" dirty="0">
                <a:solidFill>
                  <a:srgbClr val="000000"/>
                </a:solidFill>
              </a:rPr>
              <a:t>Kansas-Nebraska Act (1854): </a:t>
            </a:r>
            <a:r>
              <a:rPr lang="en-US" sz="1600" b="1" dirty="0"/>
              <a:t>Congressional decision that allowed for popular sovereignty in Kansas and Nebraska territories, in defiance of the Missouri Compromise</a:t>
            </a:r>
          </a:p>
          <a:p>
            <a:r>
              <a:rPr lang="en-US" sz="1600" b="1" dirty="0">
                <a:solidFill>
                  <a:srgbClr val="000000"/>
                </a:solidFill>
              </a:rPr>
              <a:t>Bleeding Kansas: </a:t>
            </a:r>
            <a:r>
              <a:rPr lang="en-US" sz="1600" b="1" dirty="0"/>
              <a:t>A crooked election gave Kansas a pro-slavery government, leading to violent struggles between pro and anti-slavery groups</a:t>
            </a:r>
          </a:p>
          <a:p>
            <a:r>
              <a:rPr lang="en-US" sz="1600" b="1" dirty="0">
                <a:solidFill>
                  <a:srgbClr val="000000"/>
                </a:solidFill>
              </a:rPr>
              <a:t>Violence in the Senate: </a:t>
            </a:r>
            <a:r>
              <a:rPr lang="en-US" sz="1600" b="1" dirty="0"/>
              <a:t>Congressman Preston Brooks savagely beat Senator Charles Sumner with a cane after Sumner had spent two days verbally attacking Brooks’ uncle, Senator Andrew Butler, for his pro-slavery beliefs</a:t>
            </a:r>
          </a:p>
          <a:p>
            <a:r>
              <a:rPr lang="en-US" sz="1600" b="1" dirty="0">
                <a:solidFill>
                  <a:srgbClr val="000000"/>
                </a:solidFill>
              </a:rPr>
              <a:t>Old Political Parties Split Over Slavery and A New Party Forms: </a:t>
            </a:r>
            <a:r>
              <a:rPr lang="en-US" sz="1600" b="1" dirty="0"/>
              <a:t>Anti-slavery Whigs,</a:t>
            </a:r>
            <a:r>
              <a:rPr lang="en-US" sz="1600" b="1" dirty="0" smtClean="0"/>
              <a:t> Free</a:t>
            </a:r>
            <a:r>
              <a:rPr lang="en-US" sz="1600" b="1" dirty="0"/>
              <a:t>-</a:t>
            </a:r>
            <a:r>
              <a:rPr lang="en-US" sz="1600" b="1" dirty="0" err="1" smtClean="0"/>
              <a:t>soilers</a:t>
            </a:r>
            <a:r>
              <a:rPr lang="en-US" sz="1600" b="1" dirty="0" smtClean="0"/>
              <a:t>, </a:t>
            </a:r>
            <a:r>
              <a:rPr lang="en-US" sz="1600" b="1" dirty="0"/>
              <a:t>and radical abolitionists joined the new </a:t>
            </a:r>
            <a:r>
              <a:rPr lang="en-US" sz="1600" b="1" dirty="0">
                <a:solidFill>
                  <a:schemeClr val="bg1"/>
                </a:solidFill>
              </a:rPr>
              <a:t>Republican Party. </a:t>
            </a:r>
            <a:r>
              <a:rPr lang="en-US" sz="1600" b="1" dirty="0"/>
              <a:t>Pro-slavery </a:t>
            </a:r>
            <a:r>
              <a:rPr lang="en-US" sz="1600" b="1" dirty="0" smtClean="0"/>
              <a:t>Whigs </a:t>
            </a:r>
            <a:r>
              <a:rPr lang="en-US" sz="1600" b="1" dirty="0"/>
              <a:t>joined the </a:t>
            </a:r>
            <a:r>
              <a:rPr lang="en-US" sz="1600" b="1" dirty="0">
                <a:solidFill>
                  <a:schemeClr val="bg1"/>
                </a:solidFill>
              </a:rPr>
              <a:t>Democrats.</a:t>
            </a:r>
            <a:endParaRPr lang="en-US" sz="1600" b="1" dirty="0"/>
          </a:p>
          <a:p>
            <a:r>
              <a:rPr lang="en-US" sz="1600" b="1" dirty="0"/>
              <a:t>The election of President Buchanan in 1856 helped to temporarily avert Southern secession, </a:t>
            </a:r>
            <a:r>
              <a:rPr lang="en-US" sz="1600" b="1" u="sng" dirty="0"/>
              <a:t>but when Abraham Lincoln, a man whose anti-slavery views were well known, was elected in 1860, southern states began to secede from the Union almost immediately.</a:t>
            </a:r>
          </a:p>
          <a:p>
            <a:endParaRPr lang="en-US" sz="1600" dirty="0"/>
          </a:p>
          <a:p>
            <a:endParaRPr lang="en-US" sz="1600" dirty="0"/>
          </a:p>
        </p:txBody>
      </p:sp>
      <p:pic>
        <p:nvPicPr>
          <p:cNvPr id="4" name="Picture 3">
            <a:extLst>
              <a:ext uri="{FF2B5EF4-FFF2-40B4-BE49-F238E27FC236}">
                <a16:creationId xmlns:mc="http://schemas.openxmlformats.org/markup-compatibility/2006" xmlns:mv="urn:schemas-microsoft-com:mac:vml" xmlns:a16="http://schemas.microsoft.com/office/drawing/2014/main" xmlns:p="http://schemas.openxmlformats.org/presentationml/2006/main" xmlns:r="http://schemas.openxmlformats.org/officeDocument/2006/relationships" xmlns:a="http://schemas.openxmlformats.org/drawingml/2006/main" xmlns="" id="{3AC3477A-91D7-4DF9-9DA4-1D35531FF815}"/>
              </a:ext>
            </a:extLst>
          </p:cNvPr>
          <p:cNvPicPr>
            <a:picLocks noChangeAspect="1"/>
          </p:cNvPicPr>
          <p:nvPr/>
        </p:nvPicPr>
        <p:blipFill>
          <a:blip r:embed="rId2"/>
          <a:stretch>
            <a:fillRect/>
          </a:stretch>
        </p:blipFill>
        <p:spPr>
          <a:xfrm>
            <a:off x="8562109" y="0"/>
            <a:ext cx="3006438" cy="2090057"/>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74498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Introduction: </a:t>
            </a:r>
            <a:br>
              <a:rPr lang="en-US" dirty="0" smtClean="0"/>
            </a:br>
            <a:r>
              <a:rPr lang="en-US" dirty="0" smtClean="0"/>
              <a:t>“The Civil War”</a:t>
            </a:r>
            <a:endParaRPr lang="en-US" dirty="0"/>
          </a:p>
        </p:txBody>
      </p:sp>
      <p:pic>
        <p:nvPicPr>
          <p:cNvPr id="25602" name="Picture 2"/>
          <p:cNvPicPr>
            <a:picLocks noChangeAspect="1" noChangeArrowheads="1"/>
          </p:cNvPicPr>
          <p:nvPr/>
        </p:nvPicPr>
        <p:blipFill>
          <a:blip r:embed="rId2"/>
          <a:srcRect/>
          <a:stretch>
            <a:fillRect/>
          </a:stretch>
        </p:blipFill>
        <p:spPr bwMode="auto">
          <a:xfrm>
            <a:off x="2670044" y="2453150"/>
            <a:ext cx="6292646" cy="35065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446</TotalTime>
  <Words>870</Words>
  <Application>Microsoft Macintosh PowerPoint</Application>
  <PresentationFormat>Custom</PresentationFormat>
  <Paragraphs>31</Paragraphs>
  <Slides>7</Slides>
  <Notes>0</Notes>
  <HiddenSlides>0</HiddenSlides>
  <MMClips>0</MMClips>
  <ScaleCrop>false</ScaleCrop>
  <HeadingPairs>
    <vt:vector size="4" baseType="variant">
      <vt:variant>
        <vt:lpstr>Design Template</vt:lpstr>
      </vt:variant>
      <vt:variant>
        <vt:i4>1</vt:i4>
      </vt:variant>
      <vt:variant>
        <vt:lpstr>Slide Titles</vt:lpstr>
      </vt:variant>
      <vt:variant>
        <vt:i4>7</vt:i4>
      </vt:variant>
    </vt:vector>
  </HeadingPairs>
  <TitlesOfParts>
    <vt:vector size="8" baseType="lpstr">
      <vt:lpstr>Berlin</vt:lpstr>
      <vt:lpstr>The Civil War Part 1</vt:lpstr>
      <vt:lpstr>Question of the Day:  In what ways did the Civil War change America forever?</vt:lpstr>
      <vt:lpstr>Reforming American Society</vt:lpstr>
      <vt:lpstr>Reforming American Society</vt:lpstr>
      <vt:lpstr>Resistance and Rebellion Intensifies (1830s – 1850s)</vt:lpstr>
      <vt:lpstr>In the midst of rebellion and cries for change, the government continued to “compromise” and to sweep the slavery issue aside….until they could do so no longer.</vt:lpstr>
      <vt:lpstr>Introduction:  “The Civil War”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Civil War</dc:title>
  <dc:creator>Elena Hynes</dc:creator>
  <cp:lastModifiedBy>Elena Hynes</cp:lastModifiedBy>
  <cp:revision>32</cp:revision>
  <dcterms:created xsi:type="dcterms:W3CDTF">2018-09-18T14:38:23Z</dcterms:created>
  <dcterms:modified xsi:type="dcterms:W3CDTF">2018-09-18T16:44:56Z</dcterms:modified>
</cp:coreProperties>
</file>