
<file path=[Content_Types].xml><?xml version="1.0" encoding="utf-8"?>
<Types xmlns="http://schemas.openxmlformats.org/package/2006/content-types">
  <Default Extension="rels" ContentType="application/vnd.openxmlformats-package.relationships+xml"/>
  <Override PartName="/ppt/slideLayouts/slideLayout1.xml" ContentType="application/vnd.openxmlformats-officedocument.presentationml.slideLayout+xml"/>
  <Default Extension="png" ContentType="image/png"/>
  <Default Extension="jpeg" ContentType="image/jpeg"/>
  <Default Extension="xml" ContentType="application/xml"/>
  <Override PartName="/ppt/slideLayouts/slideLayout16.xml" ContentType="application/vnd.openxmlformats-officedocument.presentationml.slideLayout+xml"/>
  <Override PartName="/ppt/tableStyles.xml" ContentType="application/vnd.openxmlformats-officedocument.presentationml.tableStyles+xml"/>
  <Override PartName="/ppt/slideLayouts/slideLayout8.xml" ContentType="application/vnd.openxmlformats-officedocument.presentationml.slideLayout+xml"/>
  <Override PartName="/ppt/slides/slide7.xml" ContentType="application/vnd.openxmlformats-officedocument.presentationml.slide+xml"/>
  <Override PartName="/ppt/slideLayouts/slideLayout14.xml" ContentType="application/vnd.openxmlformats-officedocument.presentationml.slideLayout+xml"/>
  <Override PartName="/ppt/slideLayouts/slideLayout6.xml" ContentType="application/vnd.openxmlformats-officedocument.presentationml.slideLayout+xml"/>
  <Override PartName="/ppt/slides/slide5.xml" ContentType="application/vnd.openxmlformats-officedocument.presentationml.slide+xml"/>
  <Override PartName="/ppt/slideLayouts/slideLayout12.xml" ContentType="application/vnd.openxmlformats-officedocument.presentationml.slide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3.xml" ContentType="application/vnd.openxmlformats-officedocument.presentationml.slide+xml"/>
  <Override PartName="/ppt/slideLayouts/slideLayout10.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slideLayouts/slideLayout2.xml" ContentType="application/vnd.openxmlformats-officedocument.presentationml.slideLayout+xml"/>
  <Override PartName="/ppt/slides/slide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Override PartName="/ppt/slideLayouts/slideLayout9.xml" ContentType="application/vnd.openxmlformats-officedocument.presentationml.slideLayout+xml"/>
  <Override PartName="/ppt/slideLayouts/slideLayout15.xml" ContentType="application/vnd.openxmlformats-officedocument.presentationml.slideLayout+xml"/>
  <Override PartName="/ppt/slides/slide8.xml" ContentType="application/vnd.openxmlformats-officedocument.presentationml.slide+xml"/>
  <Override PartName="/ppt/presentation.xml" ContentType="application/vnd.openxmlformats-officedocument.presentationml.presentation.main+xml"/>
  <Override PartName="/ppt/slideLayouts/slideLayout7.xml" ContentType="application/vnd.openxmlformats-officedocument.presentationml.slideLayout+xml"/>
  <Override PartName="/ppt/slides/slide6.xml" ContentType="application/vnd.openxmlformats-officedocument.presentationml.slide+xml"/>
  <Override PartName="/ppt/slideLayouts/slideLayout13.xml" ContentType="application/vnd.openxmlformats-officedocument.presentationml.slideLayout+xml"/>
  <Override PartName="/ppt/slideLayouts/slideLayout5.xml" ContentType="application/vnd.openxmlformats-officedocument.presentationml.slideLayout+xml"/>
  <Override PartName="/ppt/slides/slide4.xml" ContentType="application/vnd.openxmlformats-officedocument.presentationml.slide+xml"/>
  <Override PartName="/ppt/slideLayouts/slideLayout11.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slideLayouts/slideLayout3.xml" ContentType="application/vnd.openxmlformats-officedocument.presentationml.slideLayout+xml"/>
  <Override PartName="/ppt/slides/slide2.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677" r:id="rId1"/>
  </p:sldMasterIdLst>
  <p:sldIdLst>
    <p:sldId id="256" r:id="rId2"/>
    <p:sldId id="284" r:id="rId3"/>
    <p:sldId id="285" r:id="rId4"/>
    <p:sldId id="286" r:id="rId5"/>
    <p:sldId id="290" r:id="rId6"/>
    <p:sldId id="287" r:id="rId7"/>
    <p:sldId id="288" r:id="rId8"/>
    <p:sldId id="289"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a="http://schemas.openxmlformats.org/drawingml/2006/main" xmlns:r="http://schemas.openxmlformats.org/officeDocument/2006/relationships" xmlns:p="http://schemas.openxmlformats.org/presentationml/2006/main" xmlns:p15="http://schemas.microsoft.com/office/powerpoint/2012/main" xmlns:mv="urn:schemas-microsoft-com:mac:vml" xmlns:mc="http://schemas.openxmlformats.org/markup-compatibility/2006"/>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p:extLst>
    <p:ext uri="{E76CE94A-603C-4142-B9EB-6D1370010A27}">
      <p14:discardImageEditData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0"/>
    </p:ext>
    <p:ext uri="{D31A062A-798A-4329-ABDD-BBA856620510}">
      <p14:defaultImageDpi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2767"/>
    </p:ext>
    <p:ext uri="{FD5EFAAD-0ECE-453E-9831-46B23BE46B34}">
      <p15:chartTrackingRefBased xmlns="" xmlns:a="http://schemas.openxmlformats.org/drawingml/2006/main" xmlns:r="http://schemas.openxmlformats.org/officeDocument/2006/relationships" xmlns:p="http://schemas.openxmlformats.org/presentationml/2006/main" xmlns:p15="http://schemas.microsoft.com/office/powerpoint/2012/main" xmlns:mv="urn:schemas-microsoft-com:mac:vml" xmlns:mc="http://schemas.openxmlformats.org/markup-compatibility/2006"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94660"/>
  </p:normalViewPr>
  <p:slideViewPr>
    <p:cSldViewPr snapToGrid="0">
      <p:cViewPr varScale="1">
        <p:scale>
          <a:sx n="87" d="100"/>
          <a:sy n="87" d="100"/>
        </p:scale>
        <p:origin x="-128" y="-224"/>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11" Type="http://schemas.openxmlformats.org/officeDocument/2006/relationships/presProps" Target="presProps.xml"/><Relationship Id="rId12" Type="http://schemas.openxmlformats.org/officeDocument/2006/relationships/viewProps" Target="viewProps.xml"/><Relationship Id="rId13" Type="http://schemas.openxmlformats.org/officeDocument/2006/relationships/theme" Target="theme/theme1.xml"/><Relationship Id="rId14"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printerSettings" Target="printerSettings/printerSettings1.bin"/></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E280BF-FFE7-4DDF-A139-3A31153B986F}" type="datetimeFigureOut">
              <a:rPr lang="en-US" smtClean="0"/>
              <a:pPr/>
              <a:t>5/2/17</a:t>
            </a:fld>
            <a:endParaRPr lang="en-US"/>
          </a:p>
        </p:txBody>
      </p:sp>
      <p:sp>
        <p:nvSpPr>
          <p:cNvPr id="5" name="Footer Placeholder 4"/>
          <p:cNvSpPr>
            <a:spLocks noGrp="1"/>
          </p:cNvSpPr>
          <p:nvPr>
            <p:ph type="ftr" sz="quarter" idx="11"/>
          </p:nvPr>
        </p:nvSpPr>
        <p:spPr/>
        <p:txBody>
          <a:bodyPr/>
          <a:lstStyle/>
          <a:p>
            <a:endParaRPr 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F13DBA64-D0A2-4E19-B53A-469E85E91B7E}" type="slidenum">
              <a:rPr lang="en-US" smtClean="0"/>
              <a:pPr/>
              <a:t>‹#›</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320305719"/>
      </p:ext>
    </p:extLst>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7E280BF-FFE7-4DDF-A139-3A31153B986F}" type="datetimeFigureOut">
              <a:rPr lang="en-US" smtClean="0"/>
              <a:pPr/>
              <a:t>5/2/17</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F13DBA64-D0A2-4E19-B53A-469E85E91B7E}" type="slidenum">
              <a:rPr lang="en-US" smtClean="0"/>
              <a:pPr/>
              <a:t>‹#›</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95808458"/>
      </p:ext>
    </p:extLst>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7E280BF-FFE7-4DDF-A139-3A31153B986F}" type="datetimeFigureOut">
              <a:rPr lang="en-US" smtClean="0"/>
              <a:pPr/>
              <a:t>5/2/17</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F13DBA64-D0A2-4E19-B53A-469E85E91B7E}" type="slidenum">
              <a:rPr lang="en-US" smtClean="0"/>
              <a:pPr/>
              <a:t>‹#›</a:t>
            </a:fld>
            <a:endParaRPr 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551648861"/>
      </p:ext>
    </p:extLst>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C7E280BF-FFE7-4DDF-A139-3A31153B986F}" type="datetimeFigureOut">
              <a:rPr lang="en-US" smtClean="0"/>
              <a:pPr/>
              <a:t>5/2/17</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F13DBA64-D0A2-4E19-B53A-469E85E91B7E}" type="slidenum">
              <a:rPr lang="en-US" smtClean="0"/>
              <a:pPr/>
              <a:t>‹#›</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894634874"/>
      </p:ext>
    </p:extLst>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C7E280BF-FFE7-4DDF-A139-3A31153B986F}" type="datetimeFigureOut">
              <a:rPr lang="en-US" smtClean="0"/>
              <a:pPr/>
              <a:t>5/2/17</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F13DBA64-D0A2-4E19-B53A-469E85E91B7E}" type="slidenum">
              <a:rPr lang="en-US" smtClean="0"/>
              <a:pPr/>
              <a:t>‹#›</a:t>
            </a:fld>
            <a:endParaRPr 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173815493"/>
      </p:ext>
    </p:extLst>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C7E280BF-FFE7-4DDF-A139-3A31153B986F}" type="datetimeFigureOut">
              <a:rPr lang="en-US" smtClean="0"/>
              <a:pPr/>
              <a:t>5/2/17</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F13DBA64-D0A2-4E19-B53A-469E85E91B7E}" type="slidenum">
              <a:rPr lang="en-US" smtClean="0"/>
              <a:pPr/>
              <a:t>‹#›</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14749624"/>
      </p:ext>
    </p:extLst>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E280BF-FFE7-4DDF-A139-3A31153B986F}" type="datetimeFigureOut">
              <a:rPr lang="en-US" smtClean="0"/>
              <a:pPr/>
              <a:t>5/2/17</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F13DBA64-D0A2-4E19-B53A-469E85E91B7E}" type="slidenum">
              <a:rPr lang="en-US" smtClean="0"/>
              <a:pPr/>
              <a:t>‹#›</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930035839"/>
      </p:ext>
    </p:extLst>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E280BF-FFE7-4DDF-A139-3A31153B986F}" type="datetimeFigureOut">
              <a:rPr lang="en-US" smtClean="0"/>
              <a:pPr/>
              <a:t>5/2/17</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F13DBA64-D0A2-4E19-B53A-469E85E91B7E}" type="slidenum">
              <a:rPr lang="en-US" smtClean="0"/>
              <a:pPr/>
              <a:t>‹#›</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227263142"/>
      </p:ext>
    </p:extLst>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E280BF-FFE7-4DDF-A139-3A31153B986F}" type="datetimeFigureOut">
              <a:rPr lang="en-US" smtClean="0"/>
              <a:pPr/>
              <a:t>5/2/17</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F13DBA64-D0A2-4E19-B53A-469E85E91B7E}" type="slidenum">
              <a:rPr lang="en-US" smtClean="0"/>
              <a:pPr/>
              <a:t>‹#›</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24536440"/>
      </p:ext>
    </p:extLst>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7E280BF-FFE7-4DDF-A139-3A31153B986F}" type="datetimeFigureOut">
              <a:rPr lang="en-US" smtClean="0"/>
              <a:pPr/>
              <a:t>5/2/17</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F13DBA64-D0A2-4E19-B53A-469E85E91B7E}" type="slidenum">
              <a:rPr lang="en-US" smtClean="0"/>
              <a:pPr/>
              <a:t>‹#›</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550883014"/>
      </p:ext>
    </p:extLst>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E280BF-FFE7-4DDF-A139-3A31153B986F}" type="datetimeFigureOut">
              <a:rPr lang="en-US" smtClean="0"/>
              <a:pPr/>
              <a:t>5/2/17</a:t>
            </a:fld>
            <a:endParaRPr lang="en-US"/>
          </a:p>
        </p:txBody>
      </p:sp>
      <p:sp>
        <p:nvSpPr>
          <p:cNvPr id="6" name="Footer Placeholder 5"/>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F13DBA64-D0A2-4E19-B53A-469E85E91B7E}" type="slidenum">
              <a:rPr lang="en-US" smtClean="0"/>
              <a:pPr/>
              <a:t>‹#›</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374911142"/>
      </p:ext>
    </p:extLst>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E280BF-FFE7-4DDF-A139-3A31153B986F}" type="datetimeFigureOut">
              <a:rPr lang="en-US" smtClean="0"/>
              <a:pPr/>
              <a:t>5/2/17</a:t>
            </a:fld>
            <a:endParaRPr lang="en-US"/>
          </a:p>
        </p:txBody>
      </p:sp>
      <p:sp>
        <p:nvSpPr>
          <p:cNvPr id="8" name="Footer Placeholder 7"/>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F13DBA64-D0A2-4E19-B53A-469E85E91B7E}" type="slidenum">
              <a:rPr lang="en-US" smtClean="0"/>
              <a:pPr/>
              <a:t>‹#›</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207670427"/>
      </p:ext>
    </p:extLst>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E280BF-FFE7-4DDF-A139-3A31153B986F}" type="datetimeFigureOut">
              <a:rPr lang="en-US" smtClean="0"/>
              <a:pPr/>
              <a:t>5/2/17</a:t>
            </a:fld>
            <a:endParaRPr lang="en-US"/>
          </a:p>
        </p:txBody>
      </p:sp>
      <p:sp>
        <p:nvSpPr>
          <p:cNvPr id="4" name="Footer Placeholder 3"/>
          <p:cNvSpPr>
            <a:spLocks noGrp="1"/>
          </p:cNvSpPr>
          <p:nvPr>
            <p:ph type="ftr" sz="quarter" idx="11"/>
          </p:nvPr>
        </p:nvSpPr>
        <p:spPr/>
        <p:txBody>
          <a:bodyPr/>
          <a:lstStyle/>
          <a:p>
            <a:endParaRPr 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F13DBA64-D0A2-4E19-B53A-469E85E91B7E}" type="slidenum">
              <a:rPr lang="en-US" smtClean="0"/>
              <a:pPr/>
              <a:t>‹#›</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895413706"/>
      </p:ext>
    </p:extLst>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E280BF-FFE7-4DDF-A139-3A31153B986F}" type="datetimeFigureOut">
              <a:rPr lang="en-US" smtClean="0"/>
              <a:pPr/>
              <a:t>5/2/17</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F13DBA64-D0A2-4E19-B53A-469E85E91B7E}" type="slidenum">
              <a:rPr lang="en-US" smtClean="0"/>
              <a:pPr/>
              <a:t>‹#›</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010434814"/>
      </p:ext>
    </p:extLst>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C7E280BF-FFE7-4DDF-A139-3A31153B986F}" type="datetimeFigureOut">
              <a:rPr lang="en-US" smtClean="0"/>
              <a:pPr/>
              <a:t>5/2/17</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F13DBA64-D0A2-4E19-B53A-469E85E91B7E}" type="slidenum">
              <a:rPr lang="en-US" smtClean="0"/>
              <a:pPr/>
              <a:t>‹#›</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626200800"/>
      </p:ext>
    </p:extLst>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C7E280BF-FFE7-4DDF-A139-3A31153B986F}" type="datetimeFigureOut">
              <a:rPr lang="en-US" smtClean="0"/>
              <a:pPr/>
              <a:t>5/2/17</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F13DBA64-D0A2-4E19-B53A-469E85E91B7E}" type="slidenum">
              <a:rPr lang="en-US" smtClean="0"/>
              <a:pPr/>
              <a:t>‹#›</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22534923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2">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157"/>
            <a:ext cx="2356674" cy="6853096"/>
            <a:chOff x="6627813" y="195610"/>
            <a:chExt cx="1952625" cy="5678141"/>
          </a:xfrm>
        </p:grpSpPr>
        <p:sp>
          <p:nvSpPr>
            <p:cNvPr id="11" name="Freeform 27"/>
            <p:cNvSpPr/>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C7E280BF-FFE7-4DDF-A139-3A31153B986F}" type="datetimeFigureOut">
              <a:rPr lang="en-US" smtClean="0"/>
              <a:pPr/>
              <a:t>5/2/17</a:t>
            </a:fld>
            <a:endParaRPr 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F13DBA64-D0A2-4E19-B53A-469E85E91B7E}" type="slidenum">
              <a:rPr lang="en-US" smtClean="0"/>
              <a:pPr/>
              <a:t>‹#›</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156208846"/>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hyperlink" Target="https://www.youtube.com/watch?v=KIHCdjpFPrw" TargetMode="External"/><Relationship Id="rId3"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youth4justice.org/wp-content/uploads/2014/09/Dont-Shoot-to-Kill-Summary-September-2014.pdf" TargetMode="External"/><Relationship Id="rId3" Type="http://schemas.openxmlformats.org/officeDocument/2006/relationships/hyperlink" Target="https://talkpoverty.org/basics/"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hyperlink" Target="https://www.youtube.com/watch?v=yEqW_IF67pw" TargetMode="External"/><Relationship Id="rId3"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2025333" y="1432560"/>
            <a:ext cx="8915399" cy="2262781"/>
          </a:xfrm>
        </p:spPr>
        <p:txBody>
          <a:bodyPr/>
          <a:lstStyle/>
          <a:p>
            <a:pPr algn="ctr"/>
            <a:r>
              <a:rPr lang="en-US" b="1" dirty="0"/>
              <a:t>The Civil Rights </a:t>
            </a:r>
            <a:r>
              <a:rPr lang="en-US" b="1" dirty="0" smtClean="0"/>
              <a:t>Movement (Part 3)</a:t>
            </a:r>
            <a:endParaRPr lang="en-US" b="1" dirty="0"/>
          </a:p>
        </p:txBody>
      </p:sp>
      <p:sp>
        <p:nvSpPr>
          <p:cNvPr id="3" name="Subtitle 2"/>
          <p:cNvSpPr>
            <a:spLocks noGrp="1"/>
          </p:cNvSpPr>
          <p:nvPr>
            <p:ph type="subTitle" idx="1"/>
          </p:nvPr>
        </p:nvSpPr>
        <p:spPr>
          <a:xfrm>
            <a:off x="2025332" y="3695341"/>
            <a:ext cx="8915399" cy="1126283"/>
          </a:xfrm>
        </p:spPr>
        <p:txBody>
          <a:bodyPr>
            <a:normAutofit/>
          </a:bodyPr>
          <a:lstStyle/>
          <a:p>
            <a:pPr algn="ctr"/>
            <a:r>
              <a:rPr lang="en-US" sz="2400" b="1" dirty="0" smtClean="0"/>
              <a:t>Latino Americans </a:t>
            </a:r>
            <a:r>
              <a:rPr lang="en-US" sz="2400" b="1" dirty="0"/>
              <a:t>continue to seek equality in American Society</a:t>
            </a: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535704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Subtitle 2"/>
          <p:cNvSpPr txBox="1">
            <a:spLocks/>
          </p:cNvSpPr>
          <p:nvPr/>
        </p:nvSpPr>
        <p:spPr>
          <a:xfrm>
            <a:off x="1962150" y="2222202"/>
            <a:ext cx="8077200" cy="463579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600" b="1" dirty="0">
                <a:solidFill>
                  <a:prstClr val="black">
                    <a:lumMod val="95000"/>
                    <a:lumOff val="5000"/>
                  </a:prstClr>
                </a:solidFill>
                <a:ea typeface="Verdana" pitchFamily="34" charset="0"/>
                <a:cs typeface="Verdana" pitchFamily="34" charset="0"/>
              </a:rPr>
              <a:t>    Latinos of Varied Origins</a:t>
            </a:r>
          </a:p>
          <a:p>
            <a:pPr marL="800100" lvl="1" indent="-182880">
              <a:buFont typeface="Arial" pitchFamily="34" charset="0"/>
              <a:buChar char="•"/>
            </a:pPr>
            <a:r>
              <a:rPr lang="en-US" sz="1500" b="1" dirty="0">
                <a:solidFill>
                  <a:prstClr val="black"/>
                </a:solidFill>
                <a:ea typeface="Verdana" pitchFamily="34" charset="0"/>
                <a:cs typeface="Verdana" pitchFamily="34" charset="0"/>
              </a:rPr>
              <a:t>1960s Latino population grows from </a:t>
            </a:r>
            <a:r>
              <a:rPr lang="en-US" sz="1500" b="1" dirty="0">
                <a:solidFill>
                  <a:srgbClr val="FF0000"/>
                </a:solidFill>
                <a:ea typeface="Verdana" pitchFamily="34" charset="0"/>
                <a:cs typeface="Verdana" pitchFamily="34" charset="0"/>
              </a:rPr>
              <a:t>3 million to 9 million</a:t>
            </a:r>
          </a:p>
          <a:p>
            <a:pPr marL="617220" lvl="1" indent="0">
              <a:buNone/>
            </a:pPr>
            <a:endParaRPr lang="en-US" sz="1500" b="1" dirty="0">
              <a:solidFill>
                <a:prstClr val="black"/>
              </a:solidFill>
              <a:ea typeface="Verdana" pitchFamily="34" charset="0"/>
              <a:cs typeface="Verdana" pitchFamily="34" charset="0"/>
            </a:endParaRPr>
          </a:p>
          <a:p>
            <a:pPr marL="800100" lvl="1" indent="-182880">
              <a:buFont typeface="Arial" pitchFamily="34" charset="0"/>
              <a:buChar char="•"/>
            </a:pPr>
            <a:r>
              <a:rPr lang="en-US" sz="1500" b="1" dirty="0">
                <a:solidFill>
                  <a:srgbClr val="FF0000"/>
                </a:solidFill>
                <a:ea typeface="Verdana" pitchFamily="34" charset="0"/>
                <a:cs typeface="Verdana" pitchFamily="34" charset="0"/>
              </a:rPr>
              <a:t>Mexican Americans largest group</a:t>
            </a:r>
            <a:r>
              <a:rPr lang="en-US" sz="1500" b="1" dirty="0">
                <a:solidFill>
                  <a:prstClr val="black"/>
                </a:solidFill>
                <a:ea typeface="Verdana" pitchFamily="34" charset="0"/>
                <a:cs typeface="Verdana" pitchFamily="34" charset="0"/>
              </a:rPr>
              <a:t>, mostly in Southwest, California</a:t>
            </a:r>
          </a:p>
          <a:p>
            <a:pPr marL="617220" lvl="1" indent="0">
              <a:buNone/>
            </a:pPr>
            <a:endParaRPr lang="en-US" sz="1500" b="1" dirty="0">
              <a:solidFill>
                <a:prstClr val="black"/>
              </a:solidFill>
              <a:ea typeface="Verdana" pitchFamily="34" charset="0"/>
              <a:cs typeface="Verdana" pitchFamily="34" charset="0"/>
            </a:endParaRPr>
          </a:p>
          <a:p>
            <a:pPr marL="800100" lvl="1" indent="-182880">
              <a:buFont typeface="Arial" pitchFamily="34" charset="0"/>
              <a:buChar char="•"/>
            </a:pPr>
            <a:r>
              <a:rPr lang="en-US" sz="1500" b="1" dirty="0">
                <a:solidFill>
                  <a:prstClr val="black"/>
                </a:solidFill>
                <a:ea typeface="Verdana" pitchFamily="34" charset="0"/>
                <a:cs typeface="Verdana" pitchFamily="34" charset="0"/>
              </a:rPr>
              <a:t>By1960, almost 900,000 Puerto Ricans living in U.S., mostly in NYC</a:t>
            </a:r>
          </a:p>
          <a:p>
            <a:pPr marL="617220" lvl="1" indent="0">
              <a:buNone/>
            </a:pPr>
            <a:endParaRPr lang="en-US" sz="1500" b="1" dirty="0">
              <a:solidFill>
                <a:prstClr val="black"/>
              </a:solidFill>
              <a:ea typeface="Verdana" pitchFamily="34" charset="0"/>
              <a:cs typeface="Verdana" pitchFamily="34" charset="0"/>
            </a:endParaRPr>
          </a:p>
          <a:p>
            <a:pPr marL="800100" lvl="1" indent="-182880">
              <a:buFont typeface="Arial" pitchFamily="34" charset="0"/>
              <a:buChar char="•"/>
            </a:pPr>
            <a:r>
              <a:rPr lang="en-US" sz="1500" b="1" dirty="0">
                <a:solidFill>
                  <a:prstClr val="black"/>
                </a:solidFill>
                <a:ea typeface="Verdana" pitchFamily="34" charset="0"/>
                <a:cs typeface="Verdana" pitchFamily="34" charset="0"/>
              </a:rPr>
              <a:t>Cubans flee communism, form communities in NYC, Miami, NJ</a:t>
            </a:r>
          </a:p>
          <a:p>
            <a:pPr marL="617220" lvl="1" indent="0">
              <a:buNone/>
            </a:pPr>
            <a:endParaRPr lang="en-US" sz="1500" b="1" dirty="0">
              <a:solidFill>
                <a:prstClr val="black"/>
              </a:solidFill>
              <a:ea typeface="Verdana" pitchFamily="34" charset="0"/>
              <a:cs typeface="Verdana" pitchFamily="34" charset="0"/>
            </a:endParaRPr>
          </a:p>
          <a:p>
            <a:pPr marL="800100" lvl="1" indent="-182880">
              <a:buFont typeface="Arial" pitchFamily="34" charset="0"/>
              <a:buChar char="•"/>
            </a:pPr>
            <a:r>
              <a:rPr lang="en-US" sz="1500" b="1" dirty="0">
                <a:solidFill>
                  <a:prstClr val="black"/>
                </a:solidFill>
                <a:ea typeface="Verdana" pitchFamily="34" charset="0"/>
                <a:cs typeface="Verdana" pitchFamily="34" charset="0"/>
              </a:rPr>
              <a:t>Central Americans, Colombians come to escape civil war, poverty</a:t>
            </a:r>
          </a:p>
          <a:p>
            <a:pPr marL="617220" lvl="1" indent="0">
              <a:buNone/>
            </a:pPr>
            <a:endParaRPr lang="en-US" sz="1500" b="1" dirty="0">
              <a:solidFill>
                <a:prstClr val="black"/>
              </a:solidFill>
              <a:ea typeface="Verdana" pitchFamily="34" charset="0"/>
              <a:cs typeface="Verdana" pitchFamily="34" charset="0"/>
            </a:endParaRPr>
          </a:p>
          <a:p>
            <a:pPr marL="800100" lvl="1" indent="-182880">
              <a:buFont typeface="Arial" pitchFamily="34" charset="0"/>
              <a:buChar char="•"/>
            </a:pPr>
            <a:r>
              <a:rPr lang="en-US" sz="1500" b="1" dirty="0">
                <a:solidFill>
                  <a:prstClr val="black"/>
                </a:solidFill>
                <a:ea typeface="Verdana" pitchFamily="34" charset="0"/>
                <a:cs typeface="Verdana" pitchFamily="34" charset="0"/>
              </a:rPr>
              <a:t>Many Latinos encounter prejudice, discrimination in jobs, housing</a:t>
            </a:r>
          </a:p>
          <a:p>
            <a:pPr marL="800100" lvl="1" indent="-182880">
              <a:buFont typeface="Arial" pitchFamily="34" charset="0"/>
              <a:buChar char="•"/>
            </a:pPr>
            <a:endParaRPr lang="en-US" sz="1500" b="1" dirty="0">
              <a:solidFill>
                <a:prstClr val="black"/>
              </a:solidFill>
              <a:ea typeface="Verdana" pitchFamily="34" charset="0"/>
              <a:cs typeface="Verdana" pitchFamily="34" charset="0"/>
            </a:endParaRPr>
          </a:p>
          <a:p>
            <a:pPr marL="800100" lvl="1" indent="-182880">
              <a:buFont typeface="Arial" pitchFamily="34" charset="0"/>
              <a:buChar char="•"/>
            </a:pPr>
            <a:r>
              <a:rPr lang="en-US" sz="1500" b="1" dirty="0">
                <a:solidFill>
                  <a:prstClr val="black"/>
                </a:solidFill>
                <a:ea typeface="Verdana" pitchFamily="34" charset="0"/>
                <a:cs typeface="Verdana" pitchFamily="34" charset="0"/>
              </a:rPr>
              <a:t>Many live in </a:t>
            </a:r>
            <a:r>
              <a:rPr lang="en-US" sz="1500" b="1" dirty="0">
                <a:solidFill>
                  <a:srgbClr val="FF0000"/>
                </a:solidFill>
                <a:ea typeface="Verdana" pitchFamily="34" charset="0"/>
                <a:cs typeface="Verdana" pitchFamily="34" charset="0"/>
              </a:rPr>
              <a:t>segregated communities, jobless rate and poverty rate nearly 50% higher than white Americans</a:t>
            </a:r>
          </a:p>
          <a:p>
            <a:pPr marL="617220" lvl="1" indent="0">
              <a:buNone/>
            </a:pPr>
            <a:endParaRPr lang="en-US" sz="1500" dirty="0">
              <a:solidFill>
                <a:prstClr val="black"/>
              </a:solidFill>
              <a:ea typeface="Verdana" pitchFamily="34" charset="0"/>
              <a:cs typeface="Verdana" pitchFamily="34" charset="0"/>
            </a:endParaRPr>
          </a:p>
        </p:txBody>
      </p:sp>
      <p:sp>
        <p:nvSpPr>
          <p:cNvPr id="6" name="Subtitle 2"/>
          <p:cNvSpPr txBox="1">
            <a:spLocks/>
          </p:cNvSpPr>
          <p:nvPr/>
        </p:nvSpPr>
        <p:spPr>
          <a:xfrm>
            <a:off x="1971675" y="1781684"/>
            <a:ext cx="8229600" cy="364319"/>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b="1" dirty="0">
                <a:solidFill>
                  <a:srgbClr val="2284A9"/>
                </a:solidFill>
                <a:ea typeface="Verdana" pitchFamily="34" charset="0"/>
                <a:cs typeface="Verdana" pitchFamily="34" charset="0"/>
              </a:rPr>
              <a:t>The Latino Presence Grows</a:t>
            </a:r>
            <a:endParaRPr lang="en-IN" sz="1800" b="1" dirty="0">
              <a:solidFill>
                <a:srgbClr val="2284A9"/>
              </a:solidFill>
              <a:ea typeface="Verdana" pitchFamily="34" charset="0"/>
              <a:cs typeface="Verdana" pitchFamily="34" charset="0"/>
            </a:endParaRPr>
          </a:p>
        </p:txBody>
      </p:sp>
      <p:sp>
        <p:nvSpPr>
          <p:cNvPr id="9" name="Subtitle 2"/>
          <p:cNvSpPr txBox="1">
            <a:spLocks/>
          </p:cNvSpPr>
          <p:nvPr/>
        </p:nvSpPr>
        <p:spPr>
          <a:xfrm>
            <a:off x="1981200" y="1307803"/>
            <a:ext cx="8229600" cy="3810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200" b="1" dirty="0">
                <a:solidFill>
                  <a:srgbClr val="AE4935"/>
                </a:solidFill>
                <a:ea typeface="Verdana" pitchFamily="34" charset="0"/>
                <a:cs typeface="Verdana" pitchFamily="34" charset="0"/>
              </a:rPr>
              <a:t>Latinos and Native Americans Seek Equality</a:t>
            </a: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7992603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Subtitle 2"/>
          <p:cNvSpPr txBox="1">
            <a:spLocks/>
          </p:cNvSpPr>
          <p:nvPr/>
        </p:nvSpPr>
        <p:spPr>
          <a:xfrm>
            <a:off x="1626870" y="335323"/>
            <a:ext cx="8229600" cy="364319"/>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IN" sz="1800" b="1" dirty="0">
                <a:solidFill>
                  <a:srgbClr val="2284A9"/>
                </a:solidFill>
                <a:ea typeface="Verdana" pitchFamily="34" charset="0"/>
                <a:cs typeface="Verdana" pitchFamily="34" charset="0"/>
              </a:rPr>
              <a:t>Latinos Fight for Change</a:t>
            </a:r>
            <a:endParaRPr lang="en-US" sz="1400" b="1" i="1" dirty="0">
              <a:solidFill>
                <a:srgbClr val="2284A9"/>
              </a:solidFill>
              <a:ea typeface="Verdana" pitchFamily="34" charset="0"/>
              <a:cs typeface="Verdana" pitchFamily="34" charset="0"/>
            </a:endParaRPr>
          </a:p>
        </p:txBody>
      </p:sp>
      <p:sp>
        <p:nvSpPr>
          <p:cNvPr id="6" name="Subtitle 2"/>
          <p:cNvSpPr txBox="1">
            <a:spLocks/>
          </p:cNvSpPr>
          <p:nvPr/>
        </p:nvSpPr>
        <p:spPr>
          <a:xfrm>
            <a:off x="1396365" y="699642"/>
            <a:ext cx="7492454" cy="3811398"/>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600" b="1" dirty="0">
                <a:solidFill>
                  <a:prstClr val="black">
                    <a:lumMod val="95000"/>
                    <a:lumOff val="5000"/>
                  </a:prstClr>
                </a:solidFill>
                <a:ea typeface="Verdana" pitchFamily="34" charset="0"/>
                <a:cs typeface="Verdana" pitchFamily="34" charset="0"/>
              </a:rPr>
              <a:t>    The Farm Worker Movement</a:t>
            </a:r>
          </a:p>
          <a:p>
            <a:pPr marL="800100" lvl="1" indent="-182880">
              <a:buClr>
                <a:schemeClr val="tx1"/>
              </a:buClr>
              <a:buFont typeface="Arial" pitchFamily="34" charset="0"/>
              <a:buChar char="•"/>
            </a:pPr>
            <a:r>
              <a:rPr lang="en-US" sz="1500" b="1" dirty="0">
                <a:solidFill>
                  <a:schemeClr val="accent6">
                    <a:lumMod val="75000"/>
                  </a:schemeClr>
                </a:solidFill>
                <a:ea typeface="Verdana" pitchFamily="34" charset="0"/>
                <a:cs typeface="Verdana" pitchFamily="34" charset="0"/>
              </a:rPr>
              <a:t>César Chávez</a:t>
            </a:r>
            <a:r>
              <a:rPr lang="en-US" sz="1500" b="1" dirty="0">
                <a:solidFill>
                  <a:prstClr val="black"/>
                </a:solidFill>
                <a:ea typeface="Verdana" pitchFamily="34" charset="0"/>
                <a:cs typeface="Verdana" pitchFamily="34" charset="0"/>
              </a:rPr>
              <a:t> and </a:t>
            </a:r>
            <a:r>
              <a:rPr lang="en-US" sz="1500" b="1" dirty="0">
                <a:solidFill>
                  <a:schemeClr val="accent6">
                    <a:lumMod val="75000"/>
                  </a:schemeClr>
                </a:solidFill>
                <a:ea typeface="Verdana" pitchFamily="34" charset="0"/>
                <a:cs typeface="Verdana" pitchFamily="34" charset="0"/>
              </a:rPr>
              <a:t>Dolores Huerta </a:t>
            </a:r>
            <a:r>
              <a:rPr lang="en-US" sz="1500" b="1" dirty="0">
                <a:solidFill>
                  <a:prstClr val="black"/>
                </a:solidFill>
                <a:ea typeface="Verdana" pitchFamily="34" charset="0"/>
                <a:cs typeface="Verdana" pitchFamily="34" charset="0"/>
              </a:rPr>
              <a:t>form </a:t>
            </a:r>
            <a:r>
              <a:rPr lang="en-US" sz="1500" b="1" dirty="0">
                <a:solidFill>
                  <a:schemeClr val="accent6">
                    <a:lumMod val="75000"/>
                  </a:schemeClr>
                </a:solidFill>
                <a:ea typeface="Verdana" pitchFamily="34" charset="0"/>
                <a:cs typeface="Verdana" pitchFamily="34" charset="0"/>
              </a:rPr>
              <a:t>United Farm Workers Organizing Committee</a:t>
            </a:r>
          </a:p>
          <a:p>
            <a:pPr marL="800100" lvl="1" indent="-182880">
              <a:buFont typeface="Arial" pitchFamily="34" charset="0"/>
              <a:buChar char="•"/>
            </a:pPr>
            <a:r>
              <a:rPr lang="en-US" sz="1500" b="1" dirty="0">
                <a:solidFill>
                  <a:prstClr val="black"/>
                </a:solidFill>
                <a:ea typeface="Verdana" pitchFamily="34" charset="0"/>
                <a:cs typeface="Verdana" pitchFamily="34" charset="0"/>
              </a:rPr>
              <a:t>Farm workers in the southwest U.S. faced poor working conditions</a:t>
            </a:r>
          </a:p>
          <a:p>
            <a:pPr marL="800100" lvl="1" indent="-182880">
              <a:buFont typeface="Arial" pitchFamily="34" charset="0"/>
              <a:buChar char="•"/>
            </a:pPr>
            <a:r>
              <a:rPr lang="en-US" sz="1500" b="1" dirty="0">
                <a:solidFill>
                  <a:prstClr val="black"/>
                </a:solidFill>
                <a:ea typeface="Verdana" pitchFamily="34" charset="0"/>
                <a:cs typeface="Verdana" pitchFamily="34" charset="0"/>
              </a:rPr>
              <a:t>1965: grape growers do not recognize union; Chávez sets up boycott, even goes on a hunger strike</a:t>
            </a:r>
          </a:p>
          <a:p>
            <a:pPr marL="800100" lvl="1" indent="-182880">
              <a:buFont typeface="Arial" pitchFamily="34" charset="0"/>
              <a:buChar char="•"/>
            </a:pPr>
            <a:r>
              <a:rPr lang="en-US" sz="1500" b="1" dirty="0">
                <a:solidFill>
                  <a:prstClr val="black"/>
                </a:solidFill>
                <a:ea typeface="Verdana" pitchFamily="34" charset="0"/>
                <a:cs typeface="Verdana" pitchFamily="34" charset="0"/>
              </a:rPr>
              <a:t>1970: Huerta negotiates contract</a:t>
            </a:r>
          </a:p>
          <a:p>
            <a:pPr marL="800100" lvl="1" indent="-182880">
              <a:buFont typeface="Arial" pitchFamily="34" charset="0"/>
              <a:buChar char="•"/>
            </a:pPr>
            <a:endParaRPr lang="en-US" sz="1500" b="1" dirty="0">
              <a:solidFill>
                <a:prstClr val="black"/>
              </a:solidFill>
              <a:ea typeface="Verdana" pitchFamily="34" charset="0"/>
              <a:cs typeface="Verdana" pitchFamily="34" charset="0"/>
            </a:endParaRPr>
          </a:p>
          <a:p>
            <a:pPr marL="800100" lvl="1" indent="-182880">
              <a:buFont typeface="Arial" pitchFamily="34" charset="0"/>
              <a:buChar char="•"/>
            </a:pPr>
            <a:r>
              <a:rPr lang="en-US" sz="1500" b="1" dirty="0">
                <a:solidFill>
                  <a:prstClr val="black"/>
                </a:solidFill>
                <a:ea typeface="Verdana" pitchFamily="34" charset="0"/>
                <a:cs typeface="Verdana" pitchFamily="34" charset="0"/>
              </a:rPr>
              <a:t>“Chicano! The Struggle in the Fields” (PBS doc)</a:t>
            </a:r>
          </a:p>
          <a:p>
            <a:pPr marL="617220" lvl="1" indent="0">
              <a:buNone/>
            </a:pPr>
            <a:r>
              <a:rPr lang="en-US" sz="1500" b="1" dirty="0">
                <a:solidFill>
                  <a:prstClr val="black"/>
                </a:solidFill>
                <a:ea typeface="Verdana" pitchFamily="34" charset="0"/>
                <a:cs typeface="Verdana" pitchFamily="34" charset="0"/>
                <a:hlinkClick r:id="rId2"/>
              </a:rPr>
              <a:t>https://www.youtube.com/watch?v=KIHCdjpFPrw</a:t>
            </a:r>
            <a:endParaRPr lang="en-US" sz="1500" b="1" dirty="0">
              <a:solidFill>
                <a:prstClr val="black"/>
              </a:solidFill>
              <a:ea typeface="Verdana" pitchFamily="34" charset="0"/>
              <a:cs typeface="Verdana" pitchFamily="34" charset="0"/>
            </a:endParaRPr>
          </a:p>
          <a:p>
            <a:pPr marL="617220" lvl="1" indent="0">
              <a:buNone/>
            </a:pPr>
            <a:endParaRPr lang="en-US" sz="1500" b="1" dirty="0">
              <a:solidFill>
                <a:prstClr val="black"/>
              </a:solidFill>
              <a:ea typeface="Verdana" pitchFamily="34" charset="0"/>
              <a:cs typeface="Verdana" pitchFamily="34" charset="0"/>
            </a:endParaRPr>
          </a:p>
          <a:p>
            <a:pPr marL="800100" lvl="1" indent="-182880">
              <a:buFont typeface="Arial" pitchFamily="34" charset="0"/>
              <a:buChar char="•"/>
            </a:pPr>
            <a:r>
              <a:rPr lang="en-US" sz="1400" b="1" dirty="0">
                <a:solidFill>
                  <a:prstClr val="black"/>
                </a:solidFill>
              </a:rPr>
              <a:t>What challenges did the Filipino farm workers face in Delano, California?</a:t>
            </a:r>
          </a:p>
          <a:p>
            <a:pPr marL="800100" lvl="1" indent="-182880">
              <a:buFont typeface="Arial" pitchFamily="34" charset="0"/>
              <a:buChar char="•"/>
            </a:pPr>
            <a:r>
              <a:rPr lang="en-US" sz="1400" b="1" dirty="0">
                <a:solidFill>
                  <a:prstClr val="black"/>
                </a:solidFill>
              </a:rPr>
              <a:t>Describe a few characteristics of the conflict between the workers and the growers</a:t>
            </a:r>
            <a:endParaRPr lang="en-US" sz="1400" b="1" dirty="0">
              <a:solidFill>
                <a:srgbClr val="C00000"/>
              </a:solidFill>
              <a:ea typeface="Verdana" pitchFamily="34" charset="0"/>
              <a:cs typeface="Verdana" pitchFamily="34" charset="0"/>
            </a:endParaRPr>
          </a:p>
          <a:p>
            <a:pPr marL="800100" lvl="1" indent="-182880">
              <a:buFont typeface="Arial" pitchFamily="34" charset="0"/>
              <a:buChar char="•"/>
            </a:pPr>
            <a:r>
              <a:rPr lang="en-US" sz="1400" b="1" dirty="0">
                <a:solidFill>
                  <a:prstClr val="black"/>
                </a:solidFill>
              </a:rPr>
              <a:t>Describe Bobby Kennedy’s response to the Delano Strike</a:t>
            </a:r>
          </a:p>
          <a:p>
            <a:pPr marL="800100" lvl="1" indent="-182880">
              <a:buFont typeface="Arial" pitchFamily="34" charset="0"/>
              <a:buChar char="•"/>
            </a:pPr>
            <a:r>
              <a:rPr lang="en-US" sz="1400" b="1" dirty="0">
                <a:solidFill>
                  <a:prstClr val="black"/>
                </a:solidFill>
              </a:rPr>
              <a:t>What role did the arts play in the Farm Worker Movement?</a:t>
            </a:r>
          </a:p>
          <a:p>
            <a:pPr marL="800100" lvl="1" indent="-182880">
              <a:buFont typeface="Arial" pitchFamily="34" charset="0"/>
              <a:buChar char="•"/>
            </a:pPr>
            <a:endParaRPr lang="en-US" sz="1400" dirty="0">
              <a:solidFill>
                <a:prstClr val="black"/>
              </a:solidFill>
            </a:endParaRPr>
          </a:p>
          <a:p>
            <a:pPr marL="800100" lvl="1" indent="-182880">
              <a:buFont typeface="Arial" pitchFamily="34" charset="0"/>
              <a:buChar char="•"/>
            </a:pPr>
            <a:endParaRPr lang="en-US" sz="1400" dirty="0">
              <a:solidFill>
                <a:prstClr val="black"/>
              </a:solidFill>
            </a:endParaRPr>
          </a:p>
          <a:p>
            <a:pPr marL="800100" lvl="1" indent="-182880">
              <a:buFont typeface="Arial" pitchFamily="34" charset="0"/>
              <a:buChar char="•"/>
            </a:pPr>
            <a:endParaRPr lang="en-US" sz="1400" dirty="0">
              <a:solidFill>
                <a:prstClr val="black"/>
              </a:solidFill>
            </a:endParaRPr>
          </a:p>
        </p:txBody>
      </p:sp>
      <p:sp>
        <p:nvSpPr>
          <p:cNvPr id="7" name="Subtitle 2"/>
          <p:cNvSpPr txBox="1">
            <a:spLocks/>
          </p:cNvSpPr>
          <p:nvPr/>
        </p:nvSpPr>
        <p:spPr>
          <a:xfrm>
            <a:off x="1396365" y="4648201"/>
            <a:ext cx="9330690" cy="1996436"/>
          </a:xfrm>
          <a:prstGeom prst="rect">
            <a:avLst/>
          </a:prstGeom>
          <a:ln>
            <a:solidFill>
              <a:schemeClr val="bg1"/>
            </a:solidFill>
          </a:ln>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600" b="1" dirty="0">
                <a:solidFill>
                  <a:schemeClr val="accent2">
                    <a:lumMod val="75000"/>
                  </a:schemeClr>
                </a:solidFill>
                <a:ea typeface="Verdana" pitchFamily="34" charset="0"/>
                <a:cs typeface="Verdana" pitchFamily="34" charset="0"/>
              </a:rPr>
              <a:t>    Cultural Pride</a:t>
            </a:r>
            <a:endParaRPr lang="en-US" sz="1500" b="1" dirty="0">
              <a:solidFill>
                <a:schemeClr val="accent2">
                  <a:lumMod val="75000"/>
                </a:schemeClr>
              </a:solidFill>
              <a:ea typeface="Verdana" pitchFamily="34" charset="0"/>
              <a:cs typeface="Verdana" pitchFamily="34" charset="0"/>
            </a:endParaRPr>
          </a:p>
          <a:p>
            <a:pPr marL="800100" lvl="1" indent="-182880">
              <a:buClr>
                <a:prstClr val="black"/>
              </a:buClr>
              <a:buFont typeface="Arial" pitchFamily="34" charset="0"/>
              <a:buChar char="•"/>
            </a:pPr>
            <a:r>
              <a:rPr lang="en-US" sz="1500" b="1" dirty="0">
                <a:solidFill>
                  <a:prstClr val="black"/>
                </a:solidFill>
                <a:ea typeface="Verdana" pitchFamily="34" charset="0"/>
                <a:cs typeface="Verdana" pitchFamily="34" charset="0"/>
              </a:rPr>
              <a:t>Puerto Ricans, Chicanos demand cultural recognition, better schools</a:t>
            </a:r>
          </a:p>
          <a:p>
            <a:pPr marL="800100" lvl="1" indent="-182880">
              <a:buClr>
                <a:prstClr val="black"/>
              </a:buClr>
              <a:buFont typeface="Arial" pitchFamily="34" charset="0"/>
              <a:buChar char="•"/>
            </a:pPr>
            <a:r>
              <a:rPr lang="en-US" sz="1500" b="1" dirty="0">
                <a:solidFill>
                  <a:prstClr val="black"/>
                </a:solidFill>
                <a:ea typeface="Verdana" pitchFamily="34" charset="0"/>
                <a:cs typeface="Verdana" pitchFamily="34" charset="0"/>
              </a:rPr>
              <a:t>1968 Bilingual Education Act funds bilingual, cultural heritage programs </a:t>
            </a:r>
          </a:p>
          <a:p>
            <a:pPr marL="800100" lvl="1" indent="-182880">
              <a:buClr>
                <a:prstClr val="black"/>
              </a:buClr>
              <a:buFont typeface="Arial" pitchFamily="34" charset="0"/>
              <a:buChar char="•"/>
            </a:pPr>
            <a:r>
              <a:rPr lang="en-US" sz="1500" b="1" dirty="0">
                <a:solidFill>
                  <a:prstClr val="black"/>
                </a:solidFill>
                <a:ea typeface="Verdana" pitchFamily="34" charset="0"/>
                <a:cs typeface="Verdana" pitchFamily="34" charset="0"/>
              </a:rPr>
              <a:t>Movement spreads to higher education, students demand and win the establishment of Chicano Studies programs</a:t>
            </a:r>
          </a:p>
        </p:txBody>
      </p:sp>
      <p:pic>
        <p:nvPicPr>
          <p:cNvPr id="2" name="Picture 1"/>
          <p:cNvPicPr>
            <a:picLocks noChangeAspect="1"/>
          </p:cNvPicPr>
          <p:nvPr/>
        </p:nvPicPr>
        <p:blipFill>
          <a:blip r:embed="rId3"/>
          <a:stretch>
            <a:fillRect/>
          </a:stretch>
        </p:blipFill>
        <p:spPr>
          <a:xfrm>
            <a:off x="8888819" y="1758315"/>
            <a:ext cx="3048000" cy="2752725"/>
          </a:xfrm>
          <a:prstGeom prst="rect">
            <a:avLst/>
          </a:prstGeom>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2666501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867516" y="0"/>
            <a:ext cx="8911687" cy="990600"/>
          </a:xfrm>
        </p:spPr>
        <p:txBody>
          <a:bodyPr>
            <a:noAutofit/>
          </a:bodyPr>
          <a:lstStyle/>
          <a:p>
            <a:pPr algn="ctr"/>
            <a:r>
              <a:rPr lang="en-US" sz="2000" b="1" dirty="0"/>
              <a:t>Young Citizens for Community Action</a:t>
            </a:r>
            <a:br>
              <a:rPr lang="en-US" sz="2000" b="1" dirty="0"/>
            </a:br>
            <a:r>
              <a:rPr lang="en-US" sz="2000" b="1" dirty="0"/>
              <a:t>(YCCA)</a:t>
            </a:r>
            <a:br>
              <a:rPr lang="en-US" sz="2000" b="1" dirty="0"/>
            </a:br>
            <a:r>
              <a:rPr lang="en-US" sz="2000" b="1" dirty="0"/>
              <a:t>to the </a:t>
            </a:r>
            <a:br>
              <a:rPr lang="en-US" sz="2000" b="1" dirty="0"/>
            </a:br>
            <a:r>
              <a:rPr lang="en-US" sz="2000" b="1" dirty="0"/>
              <a:t>Brown Berets</a:t>
            </a:r>
          </a:p>
        </p:txBody>
      </p:sp>
      <p:sp>
        <p:nvSpPr>
          <p:cNvPr id="3" name="Content Placeholder 2"/>
          <p:cNvSpPr>
            <a:spLocks noGrp="1"/>
          </p:cNvSpPr>
          <p:nvPr>
            <p:ph idx="1"/>
          </p:nvPr>
        </p:nvSpPr>
        <p:spPr>
          <a:xfrm>
            <a:off x="1312413" y="1274487"/>
            <a:ext cx="9886678" cy="5583513"/>
          </a:xfrm>
        </p:spPr>
        <p:txBody>
          <a:bodyPr>
            <a:normAutofit fontScale="92500" lnSpcReduction="10000"/>
          </a:bodyPr>
          <a:lstStyle/>
          <a:p>
            <a:r>
              <a:rPr lang="en-US" b="1" dirty="0"/>
              <a:t>Militant organization formed in 1967; youth from the barrios of Los Angeles</a:t>
            </a:r>
          </a:p>
          <a:p>
            <a:r>
              <a:rPr lang="en-US" b="1" dirty="0"/>
              <a:t>Modeled after the Black Panther Party: Focused on combatting police brutality and racism primarily, but also demanded education, employment and housing equality</a:t>
            </a:r>
          </a:p>
          <a:p>
            <a:pPr lvl="1"/>
            <a:r>
              <a:rPr lang="en-US" b="1" dirty="0"/>
              <a:t>Los Angeles police presence and persecution in Chicano communities begins to increase starting in the 1920s, as the influx of immigrants increased and poor working conditions began to lead to union activity (Red Squad Units form)</a:t>
            </a:r>
          </a:p>
          <a:p>
            <a:pPr lvl="1"/>
            <a:r>
              <a:rPr lang="en-US" b="1" dirty="0"/>
              <a:t>1930s, study of criminology emerges and local scholars begin to link Chicanos with criminality</a:t>
            </a:r>
          </a:p>
          <a:p>
            <a:r>
              <a:rPr lang="en-US" b="1" dirty="0"/>
              <a:t>Membership spread from California to Colorado, Michigan, Minnesota, new Mexico, Texas and Washington (29 chapters form by 1969)</a:t>
            </a:r>
          </a:p>
          <a:p>
            <a:r>
              <a:rPr lang="en-US" b="1" dirty="0"/>
              <a:t>March 1 – 8, 1968 East Los Angeles Walkouts: Largest mobilization of Chicano youth in L.A. history</a:t>
            </a:r>
          </a:p>
          <a:p>
            <a:pPr lvl="1"/>
            <a:r>
              <a:rPr lang="en-US" b="1" dirty="0"/>
              <a:t>1967: Chicano students across the southwest U.S. featured a 60% dropout rate; those who graduated averaged an 8</a:t>
            </a:r>
            <a:r>
              <a:rPr lang="en-US" b="1" baseline="30000" dirty="0"/>
              <a:t>th</a:t>
            </a:r>
            <a:r>
              <a:rPr lang="en-US" b="1" dirty="0"/>
              <a:t> grade reading level; massive prejudice from fellow students, teachers, administrators; culturally non-inclusive curriculum</a:t>
            </a:r>
          </a:p>
          <a:p>
            <a:pPr lvl="1"/>
            <a:r>
              <a:rPr lang="en-US" b="1" dirty="0"/>
              <a:t>Protestors presented list of 39 demands to Los Angeles Country Board of Education; Board agreed with vast majority of grievances (funneling of students into Industrial Arts Programs, little focus on Chicano culture or issues, lack of instruction in Spanish) yet claimed they were unable to spearhead change due to lack of funding</a:t>
            </a:r>
          </a:p>
          <a:p>
            <a:pPr lvl="1"/>
            <a:r>
              <a:rPr lang="en-US" b="1" dirty="0"/>
              <a:t>Walkouts empowered and unified the East L.A community, awakening the political consciousness of Latino youth across L.A.</a:t>
            </a:r>
            <a:endParaRPr lang="en-US" b="1" dirty="0" smtClean="0"/>
          </a:p>
          <a:p>
            <a:endParaRPr lang="en-US" dirty="0" smtClean="0"/>
          </a:p>
          <a:p>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7358187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070744" y="624110"/>
            <a:ext cx="8911687" cy="1280890"/>
          </a:xfrm>
        </p:spPr>
        <p:txBody>
          <a:bodyPr/>
          <a:lstStyle/>
          <a:p>
            <a:r>
              <a:rPr lang="en-US" b="1" dirty="0" smtClean="0"/>
              <a:t>Unfinished Work</a:t>
            </a:r>
            <a:endParaRPr lang="en-US" b="1" dirty="0"/>
          </a:p>
        </p:txBody>
      </p:sp>
      <p:sp>
        <p:nvSpPr>
          <p:cNvPr id="3" name="Content Placeholder 2"/>
          <p:cNvSpPr>
            <a:spLocks noGrp="1"/>
          </p:cNvSpPr>
          <p:nvPr>
            <p:ph idx="1"/>
          </p:nvPr>
        </p:nvSpPr>
        <p:spPr>
          <a:xfrm>
            <a:off x="2589212" y="2133600"/>
            <a:ext cx="8263515" cy="4216400"/>
          </a:xfrm>
        </p:spPr>
        <p:txBody>
          <a:bodyPr/>
          <a:lstStyle/>
          <a:p>
            <a:pPr marL="0" indent="0">
              <a:buNone/>
            </a:pPr>
            <a:endParaRPr lang="en-US" b="1" dirty="0" smtClean="0"/>
          </a:p>
          <a:p>
            <a:r>
              <a:rPr lang="en-US" b="1" dirty="0" smtClean="0"/>
              <a:t>Between 2000 and 2014, lethal force by police resulted in the deaths of at least 589 people, according to a report from the </a:t>
            </a:r>
            <a:r>
              <a:rPr lang="en-US" b="1" dirty="0" smtClean="0">
                <a:hlinkClick r:id="rId2"/>
              </a:rPr>
              <a:t>Los Angeles Youth Justice Coalition</a:t>
            </a:r>
            <a:r>
              <a:rPr lang="en-US" b="1" dirty="0" smtClean="0"/>
              <a:t>. </a:t>
            </a:r>
          </a:p>
          <a:p>
            <a:r>
              <a:rPr lang="en-US" b="1" dirty="0" smtClean="0"/>
              <a:t>Between 2007 and 2014, 53.5% of those killed were Latino, and 28% black. About half of those killed were under the age of 30.</a:t>
            </a:r>
          </a:p>
          <a:p>
            <a:r>
              <a:rPr lang="en-US" b="1" dirty="0" smtClean="0">
                <a:hlinkClick r:id="rId3"/>
              </a:rPr>
              <a:t>https://talkpoverty.org/basics/</a:t>
            </a:r>
            <a:r>
              <a:rPr lang="en-US" b="1" dirty="0" smtClean="0"/>
              <a:t>  - Compare current statistics</a:t>
            </a:r>
          </a:p>
          <a:p>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2083981" y="276447"/>
            <a:ext cx="8761228" cy="6400799"/>
          </a:xfrm>
          <a:prstGeom prst="rect">
            <a:avLst/>
          </a:prstGeom>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1006150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915631" y="3700130"/>
            <a:ext cx="3810000" cy="2857500"/>
          </a:xfrm>
          <a:prstGeom prst="rect">
            <a:avLst/>
          </a:prstGeom>
        </p:spPr>
      </p:pic>
      <p:pic>
        <p:nvPicPr>
          <p:cNvPr id="5" name="Picture 4"/>
          <p:cNvPicPr>
            <a:picLocks noChangeAspect="1"/>
          </p:cNvPicPr>
          <p:nvPr/>
        </p:nvPicPr>
        <p:blipFill>
          <a:blip r:embed="rId3"/>
          <a:stretch>
            <a:fillRect/>
          </a:stretch>
        </p:blipFill>
        <p:spPr>
          <a:xfrm>
            <a:off x="1619785" y="442137"/>
            <a:ext cx="4483303" cy="2991736"/>
          </a:xfrm>
          <a:prstGeom prst="rect">
            <a:avLst/>
          </a:prstGeom>
        </p:spPr>
      </p:pic>
      <p:pic>
        <p:nvPicPr>
          <p:cNvPr id="6" name="Picture 5"/>
          <p:cNvPicPr>
            <a:picLocks noChangeAspect="1"/>
          </p:cNvPicPr>
          <p:nvPr/>
        </p:nvPicPr>
        <p:blipFill>
          <a:blip r:embed="rId4"/>
          <a:stretch>
            <a:fillRect/>
          </a:stretch>
        </p:blipFill>
        <p:spPr>
          <a:xfrm>
            <a:off x="6613451" y="3700130"/>
            <a:ext cx="4848447" cy="2857500"/>
          </a:xfrm>
          <a:prstGeom prst="rect">
            <a:avLst/>
          </a:prstGeom>
        </p:spPr>
      </p:pic>
      <p:pic>
        <p:nvPicPr>
          <p:cNvPr id="7" name="Picture 6"/>
          <p:cNvPicPr>
            <a:picLocks noChangeAspect="1"/>
          </p:cNvPicPr>
          <p:nvPr/>
        </p:nvPicPr>
        <p:blipFill>
          <a:blip r:embed="rId5"/>
          <a:stretch>
            <a:fillRect/>
          </a:stretch>
        </p:blipFill>
        <p:spPr>
          <a:xfrm>
            <a:off x="6656424" y="442137"/>
            <a:ext cx="4762500" cy="3124200"/>
          </a:xfrm>
          <a:prstGeom prst="rect">
            <a:avLst/>
          </a:prstGeom>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437036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Subtitle 2"/>
          <p:cNvSpPr txBox="1">
            <a:spLocks/>
          </p:cNvSpPr>
          <p:nvPr/>
        </p:nvSpPr>
        <p:spPr>
          <a:xfrm>
            <a:off x="1348155" y="652065"/>
            <a:ext cx="5643725" cy="5918856"/>
          </a:xfrm>
          <a:prstGeom prst="rect">
            <a:avLst/>
          </a:prstGeom>
        </p:spPr>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600" b="1" dirty="0">
                <a:solidFill>
                  <a:prstClr val="black">
                    <a:lumMod val="95000"/>
                    <a:lumOff val="5000"/>
                  </a:prstClr>
                </a:solidFill>
                <a:ea typeface="Verdana" pitchFamily="34" charset="0"/>
                <a:cs typeface="Verdana" pitchFamily="34" charset="0"/>
              </a:rPr>
              <a:t>    </a:t>
            </a:r>
            <a:r>
              <a:rPr lang="en-US" sz="2000" b="1" dirty="0">
                <a:solidFill>
                  <a:prstClr val="black">
                    <a:lumMod val="95000"/>
                    <a:lumOff val="5000"/>
                  </a:prstClr>
                </a:solidFill>
                <a:ea typeface="Verdana" pitchFamily="34" charset="0"/>
                <a:cs typeface="Verdana" pitchFamily="34" charset="0"/>
              </a:rPr>
              <a:t>Political Power</a:t>
            </a:r>
          </a:p>
          <a:p>
            <a:pPr marL="800100" lvl="1" indent="-182880">
              <a:buFont typeface="Arial" pitchFamily="34" charset="0"/>
              <a:buChar char="•"/>
            </a:pPr>
            <a:r>
              <a:rPr lang="en-US" sz="2000" b="1" dirty="0">
                <a:solidFill>
                  <a:prstClr val="black"/>
                </a:solidFill>
                <a:ea typeface="Verdana" pitchFamily="34" charset="0"/>
                <a:cs typeface="Verdana" pitchFamily="34" charset="0"/>
              </a:rPr>
              <a:t>Founded by Jose Angel Gutierrez, 1970</a:t>
            </a:r>
          </a:p>
          <a:p>
            <a:pPr marL="800100" lvl="1" indent="-182880">
              <a:buFont typeface="Arial" pitchFamily="34" charset="0"/>
              <a:buChar char="•"/>
            </a:pPr>
            <a:r>
              <a:rPr lang="en-US" sz="2000" b="1" dirty="0">
                <a:solidFill>
                  <a:prstClr val="black"/>
                </a:solidFill>
                <a:ea typeface="Verdana" pitchFamily="34" charset="0"/>
                <a:cs typeface="Verdana" pitchFamily="34" charset="0"/>
              </a:rPr>
              <a:t>Organize community support, grassroots initiatives, help elect Latino candidates from major parties</a:t>
            </a:r>
          </a:p>
          <a:p>
            <a:pPr marL="800100" lvl="1" indent="-182880">
              <a:buClr>
                <a:schemeClr val="tx1"/>
              </a:buClr>
              <a:buFont typeface="Arial" pitchFamily="34" charset="0"/>
              <a:buChar char="•"/>
            </a:pPr>
            <a:r>
              <a:rPr lang="en-US" sz="2000" b="1" dirty="0">
                <a:solidFill>
                  <a:schemeClr val="accent6">
                    <a:lumMod val="75000"/>
                  </a:schemeClr>
                </a:solidFill>
                <a:ea typeface="Verdana" pitchFamily="34" charset="0"/>
                <a:cs typeface="Verdana" pitchFamily="34" charset="0"/>
              </a:rPr>
              <a:t>La Raza </a:t>
            </a:r>
            <a:r>
              <a:rPr lang="en-US" sz="2000" b="1" dirty="0" err="1">
                <a:solidFill>
                  <a:schemeClr val="accent6">
                    <a:lumMod val="75000"/>
                  </a:schemeClr>
                </a:solidFill>
                <a:ea typeface="Verdana" pitchFamily="34" charset="0"/>
                <a:cs typeface="Verdana" pitchFamily="34" charset="0"/>
              </a:rPr>
              <a:t>Unida</a:t>
            </a:r>
            <a:r>
              <a:rPr lang="en-US" sz="2000" b="1" dirty="0">
                <a:solidFill>
                  <a:schemeClr val="accent6">
                    <a:lumMod val="75000"/>
                  </a:schemeClr>
                </a:solidFill>
                <a:ea typeface="Verdana" pitchFamily="34" charset="0"/>
                <a:cs typeface="Verdana" pitchFamily="34" charset="0"/>
              </a:rPr>
              <a:t> </a:t>
            </a:r>
            <a:r>
              <a:rPr lang="en-US" sz="2000" b="1" dirty="0">
                <a:solidFill>
                  <a:prstClr val="black"/>
                </a:solidFill>
                <a:ea typeface="Verdana" pitchFamily="34" charset="0"/>
                <a:cs typeface="Verdana" pitchFamily="34" charset="0"/>
              </a:rPr>
              <a:t>worked on independent, Latino political movement first in Texas, then, spreading to most of the American southwest</a:t>
            </a:r>
          </a:p>
          <a:p>
            <a:pPr marL="1143000" lvl="4" indent="0">
              <a:buNone/>
            </a:pPr>
            <a:r>
              <a:rPr lang="en-US" b="1" dirty="0">
                <a:solidFill>
                  <a:prstClr val="black">
                    <a:lumMod val="95000"/>
                    <a:lumOff val="5000"/>
                  </a:prstClr>
                </a:solidFill>
                <a:ea typeface="Verdana" pitchFamily="34" charset="0"/>
                <a:cs typeface="Verdana" pitchFamily="34" charset="0"/>
              </a:rPr>
              <a:t>             — </a:t>
            </a:r>
            <a:r>
              <a:rPr lang="en-US" b="1" dirty="0">
                <a:solidFill>
                  <a:prstClr val="black"/>
                </a:solidFill>
              </a:rPr>
              <a:t>ran Latino candidates, very successful in southwest Texas winning local races for mayor, city councils and school boards, dominating local politics until the late </a:t>
            </a:r>
            <a:r>
              <a:rPr lang="en-US" b="1" dirty="0" smtClean="0">
                <a:solidFill>
                  <a:prstClr val="black"/>
                </a:solidFill>
              </a:rPr>
              <a:t>70s</a:t>
            </a:r>
          </a:p>
          <a:p>
            <a:pPr marL="1143000" lvl="4" indent="0">
              <a:buNone/>
            </a:pPr>
            <a:endParaRPr lang="en-US" b="1" dirty="0" smtClean="0">
              <a:solidFill>
                <a:prstClr val="black"/>
              </a:solidFill>
            </a:endParaRPr>
          </a:p>
          <a:p>
            <a:pPr marL="1143000" lvl="4" indent="0">
              <a:buNone/>
            </a:pPr>
            <a:r>
              <a:rPr lang="en-US" b="1" dirty="0" smtClean="0">
                <a:solidFill>
                  <a:prstClr val="black"/>
                </a:solidFill>
                <a:ea typeface="Verdana" pitchFamily="34" charset="0"/>
                <a:cs typeface="Verdana" pitchFamily="34" charset="0"/>
              </a:rPr>
              <a:t>“Chicano! Fighting for Political Power” (PBS doc)</a:t>
            </a:r>
            <a:endParaRPr lang="en-US" b="1" dirty="0" smtClean="0">
              <a:solidFill>
                <a:prstClr val="black">
                  <a:lumMod val="95000"/>
                  <a:lumOff val="5000"/>
                </a:prstClr>
              </a:solidFill>
            </a:endParaRPr>
          </a:p>
          <a:p>
            <a:pPr marL="1143000" lvl="4" indent="0">
              <a:buNone/>
            </a:pPr>
            <a:endParaRPr lang="en-US" b="1" dirty="0" smtClean="0">
              <a:solidFill>
                <a:prstClr val="black"/>
              </a:solidFill>
            </a:endParaRPr>
          </a:p>
          <a:p>
            <a:pPr marL="1143000" lvl="4" indent="0">
              <a:buNone/>
            </a:pPr>
            <a:r>
              <a:rPr lang="en-US" b="1" dirty="0" smtClean="0">
                <a:solidFill>
                  <a:prstClr val="black"/>
                </a:solidFill>
                <a:hlinkClick r:id="rId2"/>
              </a:rPr>
              <a:t>https://www.youtube.com/watch?v=yEqW_IF67pw</a:t>
            </a:r>
            <a:endParaRPr lang="en-US" b="1" dirty="0" smtClean="0">
              <a:solidFill>
                <a:prstClr val="black"/>
              </a:solidFill>
            </a:endParaRPr>
          </a:p>
          <a:p>
            <a:pPr marL="1143000" lvl="4" indent="0">
              <a:buNone/>
            </a:pPr>
            <a:endParaRPr lang="en-US" b="1" dirty="0" smtClean="0">
              <a:solidFill>
                <a:prstClr val="black"/>
              </a:solidFill>
            </a:endParaRPr>
          </a:p>
          <a:p>
            <a:pPr marL="617220" lvl="1" indent="0">
              <a:buNone/>
            </a:pPr>
            <a:endParaRPr lang="en-US" sz="2000" b="1" dirty="0" smtClean="0">
              <a:solidFill>
                <a:prstClr val="black"/>
              </a:solidFill>
            </a:endParaRPr>
          </a:p>
          <a:p>
            <a:pPr marL="617220" lvl="1" indent="0">
              <a:buNone/>
            </a:pPr>
            <a:r>
              <a:rPr lang="en-US" sz="2000" b="1" dirty="0" smtClean="0">
                <a:solidFill>
                  <a:prstClr val="black"/>
                </a:solidFill>
              </a:rPr>
              <a:t>What similarities and differences do you see between the African American and Latino civil rights movements?</a:t>
            </a:r>
          </a:p>
          <a:p>
            <a:pPr marL="617220" lvl="1" indent="0">
              <a:buNone/>
            </a:pPr>
            <a:endParaRPr lang="en-US" sz="2000" b="1" dirty="0" smtClean="0">
              <a:solidFill>
                <a:prstClr val="black"/>
              </a:solidFill>
            </a:endParaRPr>
          </a:p>
          <a:p>
            <a:pPr marL="617220" lvl="1" indent="0">
              <a:buNone/>
            </a:pPr>
            <a:r>
              <a:rPr lang="en-US" sz="2000" b="1" dirty="0" smtClean="0">
                <a:solidFill>
                  <a:prstClr val="black"/>
                </a:solidFill>
              </a:rPr>
              <a:t>Describe the action taken by the students at the Crystal City High School and the results.</a:t>
            </a:r>
          </a:p>
          <a:p>
            <a:pPr marL="617220" lvl="1" indent="0">
              <a:buNone/>
            </a:pPr>
            <a:endParaRPr lang="en-US" sz="2000" b="1" dirty="0" smtClean="0">
              <a:solidFill>
                <a:prstClr val="black"/>
              </a:solidFill>
            </a:endParaRPr>
          </a:p>
          <a:p>
            <a:pPr marL="617220" lvl="1" indent="0">
              <a:buNone/>
            </a:pPr>
            <a:r>
              <a:rPr lang="en-US" sz="2000" b="1" dirty="0" smtClean="0">
                <a:solidFill>
                  <a:prstClr val="black"/>
                </a:solidFill>
              </a:rPr>
              <a:t>What led to the ideological split between members of La </a:t>
            </a:r>
            <a:r>
              <a:rPr lang="en-US" sz="2000" b="1" dirty="0" err="1" smtClean="0">
                <a:solidFill>
                  <a:prstClr val="black"/>
                </a:solidFill>
              </a:rPr>
              <a:t>Raza</a:t>
            </a:r>
            <a:r>
              <a:rPr lang="en-US" sz="2000" b="1" dirty="0" smtClean="0">
                <a:solidFill>
                  <a:prstClr val="black"/>
                </a:solidFill>
              </a:rPr>
              <a:t> </a:t>
            </a:r>
            <a:r>
              <a:rPr lang="en-US" sz="2000" b="1" dirty="0" err="1" smtClean="0">
                <a:solidFill>
                  <a:prstClr val="black"/>
                </a:solidFill>
              </a:rPr>
              <a:t>Unida</a:t>
            </a:r>
            <a:r>
              <a:rPr lang="en-US" sz="2000" b="1" dirty="0" smtClean="0">
                <a:solidFill>
                  <a:prstClr val="black"/>
                </a:solidFill>
              </a:rPr>
              <a:t>?</a:t>
            </a:r>
            <a:endParaRPr lang="en-US" b="1" dirty="0" smtClean="0">
              <a:solidFill>
                <a:prstClr val="black"/>
              </a:solidFill>
            </a:endParaRPr>
          </a:p>
          <a:p>
            <a:pPr marL="1143000" lvl="4" indent="0">
              <a:buNone/>
            </a:pPr>
            <a:endParaRPr lang="en-US" b="1" dirty="0" smtClean="0">
              <a:solidFill>
                <a:prstClr val="black">
                  <a:lumMod val="95000"/>
                  <a:lumOff val="5000"/>
                </a:prstClr>
              </a:solidFill>
            </a:endParaRPr>
          </a:p>
          <a:p>
            <a:pPr marL="1143000" lvl="4" indent="0">
              <a:buNone/>
            </a:pPr>
            <a:endParaRPr lang="en-US" b="1" dirty="0" smtClean="0">
              <a:solidFill>
                <a:prstClr val="black"/>
              </a:solidFill>
            </a:endParaRPr>
          </a:p>
          <a:p>
            <a:pPr marL="0" indent="0">
              <a:buNone/>
            </a:pPr>
            <a:endParaRPr lang="en-US" sz="1400" b="1" dirty="0">
              <a:solidFill>
                <a:srgbClr val="C00000"/>
              </a:solidFill>
              <a:ea typeface="Verdana" pitchFamily="34" charset="0"/>
              <a:cs typeface="Verdana" pitchFamily="34" charset="0"/>
            </a:endParaRPr>
          </a:p>
        </p:txBody>
      </p:sp>
      <p:sp>
        <p:nvSpPr>
          <p:cNvPr id="6" name="Subtitle 2"/>
          <p:cNvSpPr txBox="1">
            <a:spLocks/>
          </p:cNvSpPr>
          <p:nvPr/>
        </p:nvSpPr>
        <p:spPr>
          <a:xfrm>
            <a:off x="1940885" y="0"/>
            <a:ext cx="8229600" cy="65206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b="1" dirty="0">
                <a:solidFill>
                  <a:srgbClr val="2284A9"/>
                </a:solidFill>
                <a:ea typeface="Verdana" pitchFamily="34" charset="0"/>
                <a:cs typeface="Verdana" pitchFamily="34" charset="0"/>
              </a:rPr>
              <a:t>Latinos Fight for Change </a:t>
            </a:r>
            <a:r>
              <a:rPr lang="en-IN" b="1" i="1" dirty="0">
                <a:solidFill>
                  <a:srgbClr val="2284A9"/>
                </a:solidFill>
                <a:ea typeface="Verdana" pitchFamily="34" charset="0"/>
                <a:cs typeface="Verdana" pitchFamily="34" charset="0"/>
              </a:rPr>
              <a:t>{continued</a:t>
            </a:r>
            <a:r>
              <a:rPr lang="en-IN" sz="1400" b="1" i="1" dirty="0">
                <a:solidFill>
                  <a:srgbClr val="2284A9"/>
                </a:solidFill>
                <a:ea typeface="Verdana" pitchFamily="34" charset="0"/>
                <a:cs typeface="Verdana" pitchFamily="34" charset="0"/>
              </a:rPr>
              <a:t>}</a:t>
            </a:r>
            <a:endParaRPr lang="en-US" sz="1400" b="1" i="1" dirty="0">
              <a:solidFill>
                <a:srgbClr val="2284A9"/>
              </a:solidFill>
              <a:ea typeface="Verdana" pitchFamily="34" charset="0"/>
              <a:cs typeface="Verdana" pitchFamily="34" charset="0"/>
            </a:endParaRPr>
          </a:p>
          <a:p>
            <a:pPr marL="0" indent="0">
              <a:buNone/>
            </a:pPr>
            <a:endParaRPr lang="en-US" sz="1800" b="1" dirty="0">
              <a:solidFill>
                <a:srgbClr val="2284A9"/>
              </a:solidFill>
              <a:ea typeface="Verdana" pitchFamily="34" charset="0"/>
              <a:cs typeface="Verdana" pitchFamily="34" charset="0"/>
            </a:endParaRPr>
          </a:p>
        </p:txBody>
      </p:sp>
      <p:pic>
        <p:nvPicPr>
          <p:cNvPr id="2" name="Picture 1"/>
          <p:cNvPicPr>
            <a:picLocks noChangeAspect="1"/>
          </p:cNvPicPr>
          <p:nvPr/>
        </p:nvPicPr>
        <p:blipFill>
          <a:blip r:embed="rId3"/>
          <a:stretch>
            <a:fillRect/>
          </a:stretch>
        </p:blipFill>
        <p:spPr>
          <a:xfrm>
            <a:off x="7832795" y="897209"/>
            <a:ext cx="3238500" cy="4752975"/>
          </a:xfrm>
          <a:prstGeom prst="rect">
            <a:avLst/>
          </a:prstGeom>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272279018"/>
      </p:ext>
    </p:extLst>
  </p:cSld>
  <p:clrMapOvr>
    <a:masterClrMapping/>
  </p:clrMapOvr>
  <p:timing>
    <p:tnLst>
      <p:par>
        <p:cTn id="1" dur="indefinite" restart="never" nodeType="tmRoot"/>
      </p:par>
    </p:tn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2E5369"/>
      </a:dk2>
      <a:lt2>
        <a:srgbClr val="CFE2E7"/>
      </a:lt2>
      <a:accent1>
        <a:srgbClr val="353535"/>
      </a:accent1>
      <a:accent2>
        <a:srgbClr val="31B4E6"/>
      </a:accent2>
      <a:accent3>
        <a:srgbClr val="265991"/>
      </a:accent3>
      <a:accent4>
        <a:srgbClr val="7E40CC"/>
      </a:accent4>
      <a:accent5>
        <a:srgbClr val="B927E9"/>
      </a:accent5>
      <a:accent6>
        <a:srgbClr val="E833BF"/>
      </a:accent6>
      <a:hlink>
        <a:srgbClr val="2DA0F1"/>
      </a:hlink>
      <a:folHlink>
        <a:srgbClr val="7ED1E6"/>
      </a:folHlink>
    </a:clrScheme>
    <a:fontScheme name="Wisp">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 xmlns:a="http://schemas.openxmlformats.org/drawingml/2006/main" xmlns:thm15="http://schemas.microsoft.com/office/thememl/2012/main" name="Wisp" id="{7CB32D59-10C0-40DD-B7BD-2E94284A981C}" vid="{4F34B87B-9C7A-41AE-A6CB-48536223DFFD}"/>
    </a:ext>
  </a:extLst>
</a:theme>
</file>

<file path=docProps/app.xml><?xml version="1.0" encoding="utf-8"?>
<Properties xmlns="http://schemas.openxmlformats.org/officeDocument/2006/extended-properties" xmlns:vt="http://schemas.openxmlformats.org/officeDocument/2006/docPropsVTypes">
  <Template>Wisp</Template>
  <TotalTime>792</TotalTime>
  <Words>780</Words>
  <Application>Microsoft Macintosh PowerPoint</Application>
  <PresentationFormat>Custom</PresentationFormat>
  <Paragraphs>70</Paragraphs>
  <Slides>8</Slides>
  <Notes>0</Notes>
  <HiddenSlides>0</HiddenSlides>
  <MMClips>0</MMClips>
  <ScaleCrop>false</ScaleCrop>
  <HeadingPairs>
    <vt:vector size="4" baseType="variant">
      <vt:variant>
        <vt:lpstr>Design Template</vt:lpstr>
      </vt:variant>
      <vt:variant>
        <vt:i4>1</vt:i4>
      </vt:variant>
      <vt:variant>
        <vt:lpstr>Slide Titles</vt:lpstr>
      </vt:variant>
      <vt:variant>
        <vt:i4>8</vt:i4>
      </vt:variant>
    </vt:vector>
  </HeadingPairs>
  <TitlesOfParts>
    <vt:vector size="9" baseType="lpstr">
      <vt:lpstr>Wisp</vt:lpstr>
      <vt:lpstr>The Civil Rights Movement (Part 3)</vt:lpstr>
      <vt:lpstr>Slide 2</vt:lpstr>
      <vt:lpstr>Slide 3</vt:lpstr>
      <vt:lpstr>Young Citizens for Community Action (YCCA) to the  Brown Berets</vt:lpstr>
      <vt:lpstr>Unfinished Work</vt:lpstr>
      <vt:lpstr>Slide 6</vt:lpstr>
      <vt:lpstr>Slide 7</vt:lpstr>
      <vt:lpstr>Slide 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Civil Rights Movement</dc:title>
  <dc:creator>Elena Hynes</dc:creator>
  <cp:lastModifiedBy>Elena Hynes</cp:lastModifiedBy>
  <cp:revision>51</cp:revision>
  <dcterms:created xsi:type="dcterms:W3CDTF">2017-05-02T15:49:58Z</dcterms:created>
  <dcterms:modified xsi:type="dcterms:W3CDTF">2017-05-02T15:50:50Z</dcterms:modified>
</cp:coreProperties>
</file>