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7" r:id="rId1"/>
  </p:sldMasterIdLst>
  <p:notesMasterIdLst>
    <p:notesMasterId r:id="rId12"/>
  </p:notesMasterIdLst>
  <p:sldIdLst>
    <p:sldId id="256" r:id="rId2"/>
    <p:sldId id="284" r:id="rId3"/>
    <p:sldId id="285" r:id="rId4"/>
    <p:sldId id="270" r:id="rId5"/>
    <p:sldId id="272" r:id="rId6"/>
    <p:sldId id="294" r:id="rId7"/>
    <p:sldId id="293" r:id="rId8"/>
    <p:sldId id="292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4681-6B3A-4374-80B1-7E304ADC75C7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5DE1-6AFB-4516-91E4-3D3DA2230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226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5DE1-6AFB-4516-91E4-3D3DA22309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91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030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8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164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463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381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74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003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72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53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088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49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76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54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043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620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534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80BF-FFE7-4DDF-A139-3A31153B986F}" type="datetimeFigureOut">
              <a:rPr lang="en-US" smtClean="0"/>
              <a:pPr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3DBA64-D0A2-4E19-B53A-469E85E91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20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8zLQLUpNGsc&amp;t=1057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xfwGLxRJU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333" y="1432560"/>
            <a:ext cx="8915399" cy="2262781"/>
          </a:xfrm>
        </p:spPr>
        <p:txBody>
          <a:bodyPr/>
          <a:lstStyle/>
          <a:p>
            <a:pPr algn="ctr"/>
            <a:r>
              <a:rPr lang="en-US" b="1" dirty="0"/>
              <a:t>The Civil Rights </a:t>
            </a:r>
            <a:r>
              <a:rPr lang="en-US" b="1" dirty="0" smtClean="0"/>
              <a:t>Movement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332" y="3695341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African Americans and Latino Americans continue to seek equality in American</a:t>
            </a:r>
            <a:r>
              <a:rPr lang="en-US" sz="2400" b="1" dirty="0" smtClean="0"/>
              <a:t> society</a:t>
            </a:r>
            <a:endParaRPr lang="en-US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5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26143" y="0"/>
            <a:ext cx="8864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Civil Rights</a:t>
            </a:r>
            <a:r>
              <a:rPr lang="en-US" altLang="en-US" sz="3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&amp; Equality Gains </a:t>
            </a:r>
            <a:r>
              <a:rPr lang="en-US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After 1968</a:t>
            </a: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901703" y="810277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117270" y="1190593"/>
            <a:ext cx="850921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</a:rPr>
              <a:t>•	</a:t>
            </a: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Civil Rights Act of 1968 </a:t>
            </a:r>
            <a:r>
              <a:rPr lang="en-US" altLang="en-US" sz="2000" b="1" dirty="0">
                <a:latin typeface="Arial" panose="020B0604020202020204" pitchFamily="34" charset="0"/>
              </a:rPr>
              <a:t>prohibited discrimination in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housing</a:t>
            </a:r>
          </a:p>
          <a:p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 dirty="0" smtClean="0">
                <a:latin typeface="Arial" panose="020B0604020202020204" pitchFamily="34" charset="0"/>
              </a:rPr>
              <a:t>Many more </a:t>
            </a:r>
            <a:r>
              <a:rPr lang="en-US" altLang="en-US" sz="20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schools and colleges became racially integrated</a:t>
            </a:r>
          </a:p>
          <a:p>
            <a:pPr>
              <a:buFontTx/>
              <a:buChar char="•"/>
            </a:pPr>
            <a:endParaRPr lang="en-US" altLang="en-US" sz="2000" b="1" dirty="0" smtClean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Greater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promotion of pride </a:t>
            </a:r>
            <a:r>
              <a:rPr lang="en-US" altLang="en-US" sz="2000" b="1" dirty="0">
                <a:latin typeface="Arial" panose="020B0604020202020204" pitchFamily="34" charset="0"/>
              </a:rPr>
              <a:t>in racial identity led to </a:t>
            </a: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Black Studies programs</a:t>
            </a:r>
            <a:r>
              <a:rPr lang="en-US" altLang="en-US" sz="2000" b="1" dirty="0">
                <a:latin typeface="Arial" panose="020B0604020202020204" pitchFamily="34" charset="0"/>
              </a:rPr>
              <a:t> at more and more colleges; black intellectual movement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intensified</a:t>
            </a:r>
          </a:p>
          <a:p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More </a:t>
            </a: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African-American participation in mainstream media</a:t>
            </a:r>
            <a:r>
              <a:rPr lang="en-US" altLang="en-US" sz="2000" b="1" dirty="0">
                <a:latin typeface="Arial" panose="020B0604020202020204" pitchFamily="34" charset="0"/>
              </a:rPr>
              <a:t>, movies,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and television </a:t>
            </a:r>
            <a:r>
              <a:rPr lang="en-US" altLang="en-US" sz="2000" b="1" dirty="0">
                <a:latin typeface="Arial" panose="020B0604020202020204" pitchFamily="34" charset="0"/>
              </a:rPr>
              <a:t>by the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70s</a:t>
            </a:r>
          </a:p>
          <a:p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Dramatically increased voter registration; </a:t>
            </a: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number of black voters</a:t>
            </a:r>
            <a:r>
              <a:rPr lang="en-US" altLang="en-US" sz="20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u="sng" dirty="0" smtClean="0">
                <a:solidFill>
                  <a:srgbClr val="660066"/>
                </a:solidFill>
                <a:latin typeface="Arial" panose="020B0604020202020204" pitchFamily="34" charset="0"/>
              </a:rPr>
              <a:t>tripled</a:t>
            </a:r>
            <a:r>
              <a:rPr lang="en-US" altLang="en-US" sz="20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after </a:t>
            </a:r>
            <a:r>
              <a:rPr lang="en-US" altLang="en-US" sz="20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1965</a:t>
            </a:r>
          </a:p>
          <a:p>
            <a:pPr>
              <a:buFontTx/>
              <a:buChar char="•"/>
            </a:pPr>
            <a:endParaRPr lang="en-US" altLang="en-US" sz="2000" b="1" dirty="0" smtClean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 dirty="0">
                <a:solidFill>
                  <a:srgbClr val="660066"/>
                </a:solidFill>
                <a:latin typeface="Arial" panose="020B0604020202020204" pitchFamily="34" charset="0"/>
              </a:rPr>
              <a:t>More black elected officials</a:t>
            </a:r>
            <a:r>
              <a:rPr lang="en-US" altLang="en-US" sz="2000" b="1" dirty="0">
                <a:latin typeface="Arial" panose="020B0604020202020204" pitchFamily="34" charset="0"/>
              </a:rPr>
              <a:t> and appointees appeared at all levels of government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57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976745" y="1623633"/>
            <a:ext cx="9160634" cy="501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   </a:t>
            </a:r>
            <a:r>
              <a:rPr lang="en-US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600" b="1" dirty="0" smtClean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Font typeface="Arial" pitchFamily="34" charset="0"/>
              <a:buChar char="•"/>
            </a:pPr>
            <a:r>
              <a:rPr lang="en-US" sz="1600" b="1" dirty="0">
                <a:ea typeface="Verdana" pitchFamily="34" charset="0"/>
                <a:cs typeface="Verdana" pitchFamily="34" charset="0"/>
              </a:rPr>
              <a:t>During the1960s,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 the Latino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population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 in the U.S. grew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from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3 million to 9 million</a:t>
            </a:r>
          </a:p>
          <a:p>
            <a:pPr marL="617220" lvl="1" indent="0">
              <a:buNone/>
            </a:pPr>
            <a:endParaRPr lang="en-US" sz="1600" b="1" dirty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Font typeface="Arial" pitchFamily="34" charset="0"/>
              <a:buChar char="•"/>
            </a:pP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Mexican </a:t>
            </a:r>
            <a:r>
              <a:rPr lang="en-US" sz="16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Americans, or Chicanos, represented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the largest group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, mostly in the Southwest U.S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.  Puerto Ricans and Cubans represented large proportions of the population as well.</a:t>
            </a:r>
          </a:p>
          <a:p>
            <a:pPr marL="800100" lvl="1" indent="-182880">
              <a:buNone/>
            </a:pPr>
            <a:endParaRPr lang="en-US" sz="1600" b="1" dirty="0" smtClean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Font typeface="Arial" pitchFamily="34" charset="0"/>
              <a:buChar char="•"/>
            </a:pPr>
            <a:r>
              <a:rPr lang="en-US" sz="1600" b="1" dirty="0">
                <a:ea typeface="Verdana" pitchFamily="34" charset="0"/>
                <a:cs typeface="Verdana" pitchFamily="34" charset="0"/>
              </a:rPr>
              <a:t>Central Americans and South Americans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 from various countries emigrated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to the U.S. to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escape civil war and poverty</a:t>
            </a:r>
          </a:p>
          <a:p>
            <a:pPr marL="617220" lvl="1" indent="0">
              <a:buNone/>
            </a:pPr>
            <a:endParaRPr lang="en-US" sz="1600" b="1" dirty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Font typeface="Arial" pitchFamily="34" charset="0"/>
              <a:buChar char="•"/>
            </a:pPr>
            <a:r>
              <a:rPr lang="en-US" sz="1600" b="1" dirty="0">
                <a:ea typeface="Verdana" pitchFamily="34" charset="0"/>
                <a:cs typeface="Verdana" pitchFamily="34" charset="0"/>
              </a:rPr>
              <a:t>Many Latinos encountered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prejudice and discrimination in jobs and housing</a:t>
            </a:r>
          </a:p>
          <a:p>
            <a:pPr marL="800100" lvl="1" indent="-182880">
              <a:buFont typeface="Arial" pitchFamily="34" charset="0"/>
              <a:buChar char="•"/>
            </a:pPr>
            <a:endParaRPr lang="en-US" sz="1600" b="1" dirty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Font typeface="Arial" pitchFamily="34" charset="0"/>
              <a:buChar char="•"/>
            </a:pPr>
            <a:r>
              <a:rPr lang="en-US" sz="1600" b="1" dirty="0">
                <a:ea typeface="Verdana" pitchFamily="34" charset="0"/>
                <a:cs typeface="Verdana" pitchFamily="34" charset="0"/>
              </a:rPr>
              <a:t>Many lived in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segregated communities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where the </a:t>
            </a:r>
            <a:r>
              <a:rPr lang="en-US" sz="16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jobless rate and poverty rate was nearly 50% higher than for white Americans</a:t>
            </a:r>
          </a:p>
          <a:p>
            <a:pPr marL="617220" lvl="1" indent="0">
              <a:buNone/>
            </a:pPr>
            <a:endParaRPr lang="en-US" sz="15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6272" y="993324"/>
            <a:ext cx="8229600" cy="364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The Latino Presence Grows in the U.S</a:t>
            </a:r>
            <a:endParaRPr lang="en-IN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81200" y="504844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Latino Americans Seek Equality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9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84020" y="198162"/>
            <a:ext cx="8229600" cy="364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Latinos Fight for Change</a:t>
            </a:r>
            <a:endParaRPr lang="en-US" sz="28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67172" y="905155"/>
            <a:ext cx="7340054" cy="5635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The Farm Worker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Movement – 1965 – 1970</a:t>
            </a: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The California farming industry employed literally hundreds of thousands of underpaid, poorly treated Chicano farm workers – many of whom made only </a:t>
            </a:r>
            <a:r>
              <a:rPr lang="en-US" sz="20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$2 per day and lived and worked in substandard conditions</a:t>
            </a:r>
          </a:p>
          <a:p>
            <a:pPr marL="800100" lvl="1" indent="-182880">
              <a:buClr>
                <a:schemeClr val="tx1"/>
              </a:buClr>
              <a:buNone/>
            </a:pPr>
            <a:endParaRPr lang="en-US" sz="2000" b="1" dirty="0" smtClean="0">
              <a:solidFill>
                <a:srgbClr val="660066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César </a:t>
            </a:r>
            <a:r>
              <a:rPr lang="en-US" sz="20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Chávez </a:t>
            </a: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and </a:t>
            </a:r>
            <a:r>
              <a:rPr lang="en-US" sz="20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Dolores Huerta </a:t>
            </a: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formed the </a:t>
            </a:r>
            <a:r>
              <a:rPr lang="en-US" sz="2000" b="1" dirty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United Farm Workers Organizing </a:t>
            </a:r>
            <a:r>
              <a:rPr lang="en-US" sz="20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Committee</a:t>
            </a:r>
          </a:p>
          <a:p>
            <a:pPr marL="800100" lvl="1" indent="-182880">
              <a:buClr>
                <a:schemeClr val="tx1"/>
              </a:buClr>
            </a:pPr>
            <a:endParaRPr lang="en-US" sz="2000" b="1" dirty="0" smtClean="0">
              <a:solidFill>
                <a:srgbClr val="660066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California </a:t>
            </a: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grape growers refused to recognize unions; UFW set up</a:t>
            </a: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an </a:t>
            </a:r>
            <a:r>
              <a:rPr lang="en-US" sz="20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incredibly successful worker’s strike and boycott</a:t>
            </a: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; </a:t>
            </a:r>
            <a:r>
              <a:rPr lang="en-US" sz="2000" b="1" dirty="0">
                <a:ea typeface="Verdana" pitchFamily="34" charset="0"/>
                <a:cs typeface="Verdana" pitchFamily="34" charset="0"/>
              </a:rPr>
              <a:t>Chávez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himself employed a hunger strike for several weeks in </a:t>
            </a: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protest</a:t>
            </a:r>
          </a:p>
          <a:p>
            <a:pPr marL="800100" lvl="1" indent="-182880">
              <a:buClr>
                <a:schemeClr val="tx1"/>
              </a:buClr>
              <a:buNone/>
            </a:pPr>
            <a:endParaRPr lang="en-US" sz="20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The farm worker movement was </a:t>
            </a:r>
            <a:r>
              <a:rPr lang="en-US" sz="2000" b="1" dirty="0" smtClean="0">
                <a:solidFill>
                  <a:srgbClr val="660066"/>
                </a:solidFill>
                <a:ea typeface="Verdana" pitchFamily="34" charset="0"/>
                <a:cs typeface="Verdana" pitchFamily="34" charset="0"/>
              </a:rPr>
              <a:t>strongly influenced by the early 60s African American civil rights movement</a:t>
            </a: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religious imagery and nonviolent tactics were major themes</a:t>
            </a:r>
          </a:p>
          <a:p>
            <a:pPr marL="800100" lvl="1" indent="-182880">
              <a:buClr>
                <a:schemeClr val="tx1"/>
              </a:buClr>
            </a:pPr>
            <a:endParaRPr lang="en-US" sz="20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Direct support from attorney general Robert F. Kennedy ensured that the UFW movement met less opposition from local law enforcement</a:t>
            </a:r>
          </a:p>
          <a:p>
            <a:pPr marL="800100" lvl="1" indent="-182880">
              <a:buClr>
                <a:schemeClr val="tx1"/>
              </a:buClr>
            </a:pPr>
            <a:endParaRPr lang="en-US" sz="20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</a:pPr>
            <a:r>
              <a:rPr lang="en-US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1970</a:t>
            </a:r>
            <a:r>
              <a:rPr lang="en-US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Huerta successfully negotiated fair labor contract standards on behalf of the UFW union</a:t>
            </a:r>
            <a:endParaRPr lang="en-US" sz="20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800100" lvl="1" indent="-182880"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419" y="1286013"/>
            <a:ext cx="3048000" cy="27527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66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085" y="624110"/>
            <a:ext cx="8911687" cy="1280890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Challenges and Changes </a:t>
            </a:r>
            <a:b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in the Movement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045" y="2456268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Disagreements among civil rights groups, the tragic deaths of several civil rights leaders and supporters, widespread urban neglect, riots, and the rise of </a:t>
            </a:r>
            <a:r>
              <a:rPr lang="en-US" altLang="en-US" sz="3600" dirty="0" smtClean="0">
                <a:latin typeface="Arial" panose="020B0604020202020204" pitchFamily="34" charset="0"/>
              </a:rPr>
              <a:t>“black and brown </a:t>
            </a:r>
            <a:r>
              <a:rPr lang="en-US" altLang="en-US" sz="3600" dirty="0">
                <a:latin typeface="Arial" panose="020B0604020202020204" pitchFamily="34" charset="0"/>
              </a:rPr>
              <a:t>power” and black nationalism </a:t>
            </a:r>
            <a:r>
              <a:rPr lang="en-US" altLang="en-US" sz="3600" dirty="0" smtClean="0">
                <a:latin typeface="Arial" panose="020B0604020202020204" pitchFamily="34" charset="0"/>
              </a:rPr>
              <a:t>created </a:t>
            </a:r>
            <a:r>
              <a:rPr lang="en-US" altLang="en-US" sz="3600" dirty="0">
                <a:latin typeface="Arial" panose="020B0604020202020204" pitchFamily="34" charset="0"/>
              </a:rPr>
              <a:t>a </a:t>
            </a:r>
            <a:r>
              <a:rPr lang="en-US" altLang="en-US" sz="3600" dirty="0">
                <a:solidFill>
                  <a:srgbClr val="660066"/>
                </a:solidFill>
                <a:latin typeface="Arial" panose="020B0604020202020204" pitchFamily="34" charset="0"/>
              </a:rPr>
              <a:t>more militant period in the fight for civil </a:t>
            </a:r>
            <a:r>
              <a:rPr lang="en-US" altLang="en-US" sz="3600" dirty="0" smtClean="0">
                <a:solidFill>
                  <a:srgbClr val="660066"/>
                </a:solidFill>
                <a:latin typeface="Arial" panose="020B0604020202020204" pitchFamily="34" charset="0"/>
              </a:rPr>
              <a:t>rights in the later part of the 1960s.</a:t>
            </a:r>
            <a:endParaRPr lang="en-US" altLang="en-US" sz="36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83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0"/>
            <a:ext cx="12079458" cy="94895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b="1" dirty="0">
                <a:solidFill>
                  <a:schemeClr val="accent2"/>
                </a:solidFill>
                <a:latin typeface="Arial" panose="020B0604020202020204" pitchFamily="34" charset="0"/>
              </a:rPr>
              <a:t>New Leaders Voiced Disagreement With the Goals and Strategies of the Movement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911" y="603115"/>
            <a:ext cx="9953369" cy="3521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900" b="1" dirty="0">
                <a:solidFill>
                  <a:srgbClr val="660066"/>
                </a:solidFill>
                <a:latin typeface="Arial" panose="020B0604020202020204" pitchFamily="34" charset="0"/>
              </a:rPr>
              <a:t>Black Power</a:t>
            </a:r>
          </a:p>
          <a:p>
            <a:r>
              <a:rPr lang="en-US" altLang="en-US" sz="2545" b="1" dirty="0">
                <a:latin typeface="Arial" panose="020B0604020202020204" pitchFamily="34" charset="0"/>
              </a:rPr>
              <a:t>New leaders were characterized by a philosophical shift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away from integration and non-violence</a:t>
            </a:r>
            <a:r>
              <a:rPr lang="en-US" altLang="en-US" sz="2545" b="1" dirty="0">
                <a:latin typeface="Arial" panose="020B0604020202020204" pitchFamily="34" charset="0"/>
              </a:rPr>
              <a:t>, toward African American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self-sufficiency, self-determination,</a:t>
            </a:r>
            <a:r>
              <a:rPr lang="en-US" altLang="en-US" sz="2545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and self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545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defense.</a:t>
            </a:r>
          </a:p>
          <a:p>
            <a:r>
              <a:rPr lang="en-US" altLang="en-US" sz="2545" b="1" dirty="0" smtClean="0">
                <a:latin typeface="Arial" panose="020B0604020202020204" pitchFamily="34" charset="0"/>
              </a:rPr>
              <a:t>Some </a:t>
            </a:r>
            <a:r>
              <a:rPr lang="en-US" altLang="en-US" sz="2545" b="1" dirty="0">
                <a:latin typeface="Arial" panose="020B0604020202020204" pitchFamily="34" charset="0"/>
              </a:rPr>
              <a:t>advocated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racial separatism</a:t>
            </a:r>
            <a:r>
              <a:rPr lang="en-US" altLang="en-US" sz="2545" b="1" dirty="0">
                <a:latin typeface="Arial" panose="020B0604020202020204" pitchFamily="34" charset="0"/>
              </a:rPr>
              <a:t>,</a:t>
            </a:r>
            <a:r>
              <a:rPr lang="en-US" altLang="en-US" sz="2545" b="1" dirty="0" smtClean="0">
                <a:latin typeface="Arial" panose="020B0604020202020204" pitchFamily="34" charset="0"/>
              </a:rPr>
              <a:t> believing </a:t>
            </a:r>
            <a:r>
              <a:rPr lang="en-US" altLang="en-US" sz="2545" b="1" dirty="0">
                <a:latin typeface="Arial" panose="020B0604020202020204" pitchFamily="34" charset="0"/>
              </a:rPr>
              <a:t>that integration would never help achieve equality because the white power structure actively oppressed and disadvantaged the black population</a:t>
            </a:r>
          </a:p>
          <a:p>
            <a:r>
              <a:rPr lang="en-US" altLang="en-US" sz="2545" b="1" dirty="0">
                <a:latin typeface="Arial" panose="020B0604020202020204" pitchFamily="34" charset="0"/>
              </a:rPr>
              <a:t>Civil rights groups like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CORE</a:t>
            </a:r>
            <a:r>
              <a:rPr lang="en-US" altLang="en-US" sz="2545" b="1" dirty="0">
                <a:latin typeface="Arial" panose="020B0604020202020204" pitchFamily="34" charset="0"/>
              </a:rPr>
              <a:t> and the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SNCC</a:t>
            </a:r>
            <a:r>
              <a:rPr lang="en-US" altLang="en-US" sz="2545" b="1" dirty="0">
                <a:latin typeface="Arial" panose="020B0604020202020204" pitchFamily="34" charset="0"/>
              </a:rPr>
              <a:t> became more militant with younger leadership; only the </a:t>
            </a:r>
            <a:r>
              <a:rPr lang="en-US" altLang="en-US" sz="2545" b="1" dirty="0">
                <a:solidFill>
                  <a:srgbClr val="660066"/>
                </a:solidFill>
                <a:latin typeface="Arial" panose="020B0604020202020204" pitchFamily="34" charset="0"/>
              </a:rPr>
              <a:t>SCLC</a:t>
            </a:r>
            <a:r>
              <a:rPr lang="en-US" altLang="en-US" sz="2545" b="1" dirty="0">
                <a:latin typeface="Arial" panose="020B0604020202020204" pitchFamily="34" charset="0"/>
              </a:rPr>
              <a:t> continued to pursue traditional tactics of non-violence</a:t>
            </a:r>
            <a:endParaRPr lang="en-US" sz="2545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519D49-2D47-47D2-AFE9-F054A19F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78" y="3891064"/>
            <a:ext cx="6541575" cy="29669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20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B36C843-503B-4F30-A595-746BA277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03" y="0"/>
            <a:ext cx="11035200" cy="78265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Black </a:t>
            </a:r>
            <a:r>
              <a:rPr lang="en-US" b="1" dirty="0" smtClean="0"/>
              <a:t>Power and Separatism: </a:t>
            </a:r>
            <a:r>
              <a:rPr lang="en-US" b="1" dirty="0"/>
              <a:t>The Nation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C0E9D65-FE89-4780-BAFF-70854029D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2725" y="598727"/>
            <a:ext cx="5187364" cy="4964445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Nation of Islam</a:t>
            </a:r>
            <a:r>
              <a:rPr lang="en-US" altLang="en-US" b="1" dirty="0">
                <a:latin typeface="Arial" panose="020B0604020202020204" pitchFamily="34" charset="0"/>
              </a:rPr>
              <a:t>: African American Muslims who advocated black separation from white society and the greatest amount of control of their own communities as </a:t>
            </a:r>
            <a:r>
              <a:rPr lang="en-US" altLang="en-US" b="1" dirty="0" smtClean="0">
                <a:latin typeface="Arial" panose="020B0604020202020204" pitchFamily="34" charset="0"/>
              </a:rPr>
              <a:t>possible. Led by their own “messenger” or prophet, Elijah Mohammed.</a:t>
            </a:r>
          </a:p>
          <a:p>
            <a:r>
              <a:rPr lang="en-US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Malcolm X</a:t>
            </a:r>
            <a:r>
              <a:rPr lang="en-US" altLang="en-US" b="1" dirty="0">
                <a:latin typeface="Arial" panose="020B0604020202020204" pitchFamily="34" charset="0"/>
              </a:rPr>
              <a:t>—controversial spokesman for the Nation of Islam. A truly gifted and powerful public speaker, his speeches </a:t>
            </a:r>
            <a:r>
              <a:rPr lang="en-US" altLang="en-US" b="1" dirty="0" smtClean="0">
                <a:latin typeface="Arial" panose="020B0604020202020204" pitchFamily="34" charset="0"/>
              </a:rPr>
              <a:t>gained </a:t>
            </a:r>
            <a:r>
              <a:rPr lang="en-US" altLang="en-US" b="1" dirty="0">
                <a:latin typeface="Arial" panose="020B0604020202020204" pitchFamily="34" charset="0"/>
              </a:rPr>
              <a:t>the same kind of unprecedented publicity as Dr. King’s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His rhetoric </a:t>
            </a:r>
            <a:r>
              <a:rPr lang="en-US" altLang="en-US" b="1" dirty="0" smtClean="0">
                <a:latin typeface="Arial" panose="020B0604020202020204" pitchFamily="34" charset="0"/>
              </a:rPr>
              <a:t>frightened </a:t>
            </a:r>
            <a:r>
              <a:rPr lang="en-US" altLang="en-US" b="1" dirty="0">
                <a:latin typeface="Arial" panose="020B0604020202020204" pitchFamily="34" charset="0"/>
              </a:rPr>
              <a:t>the white community, and </a:t>
            </a:r>
            <a:r>
              <a:rPr lang="en-US" altLang="en-US" b="1" dirty="0" smtClean="0">
                <a:latin typeface="Arial" panose="020B0604020202020204" pitchFamily="34" charset="0"/>
              </a:rPr>
              <a:t>alienated </a:t>
            </a:r>
            <a:r>
              <a:rPr lang="en-US" altLang="en-US" b="1" dirty="0">
                <a:latin typeface="Arial" panose="020B0604020202020204" pitchFamily="34" charset="0"/>
              </a:rPr>
              <a:t>many white liberals from the movement</a:t>
            </a:r>
          </a:p>
          <a:p>
            <a:endParaRPr lang="en-US" altLang="en-US" b="1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AD07423-D07D-4D26-8EFE-8EC95BEF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0895" y="525097"/>
            <a:ext cx="4522253" cy="4565738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The Ballot or the Bullet? </a:t>
            </a:r>
            <a:r>
              <a:rPr lang="en-US" altLang="en-US" b="1" dirty="0">
                <a:latin typeface="Arial" panose="020B0604020202020204" pitchFamily="34" charset="0"/>
                <a:hlinkClick r:id="rId2"/>
              </a:rPr>
              <a:t>https://www.youtube.com/watch?v=8zLQLUpNGsc&amp;t=1057s</a:t>
            </a:r>
            <a:endParaRPr lang="en-US" altLang="en-US" b="1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Pilgrimage to Mecca</a:t>
            </a:r>
            <a:r>
              <a:rPr lang="en-US" altLang="en-US" b="1" dirty="0" smtClean="0">
                <a:latin typeface="Arial" panose="020B0604020202020204" pitchFamily="34" charset="0"/>
              </a:rPr>
              <a:t> changed </a:t>
            </a:r>
            <a:r>
              <a:rPr lang="en-US" altLang="en-US" b="1" dirty="0">
                <a:latin typeface="Arial" panose="020B0604020202020204" pitchFamily="34" charset="0"/>
              </a:rPr>
              <a:t>Malcolm X’s attitude toward both whites and his concept of racial separation</a:t>
            </a:r>
          </a:p>
          <a:p>
            <a:pPr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While he </a:t>
            </a:r>
            <a:r>
              <a:rPr lang="en-US" altLang="en-US" b="1" dirty="0" smtClean="0">
                <a:latin typeface="Arial" panose="020B0604020202020204" pitchFamily="34" charset="0"/>
              </a:rPr>
              <a:t>split </a:t>
            </a:r>
            <a:r>
              <a:rPr lang="en-US" altLang="en-US" b="1" dirty="0">
                <a:latin typeface="Arial" panose="020B0604020202020204" pitchFamily="34" charset="0"/>
              </a:rPr>
              <a:t>with the Nation of Islam for personal reasons, he continued to champion Pan-Africanism, black self-determination, and armed self-defense in the black community</a:t>
            </a:r>
          </a:p>
          <a:p>
            <a:pPr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Malcolm X was assassinated in 1965 while giving a speech in New York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1DB9BB-CBE5-4E08-AF55-872D29BD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89" y="5127991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B84A6E-57AF-45DA-81EC-031857C24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64" y="4533089"/>
            <a:ext cx="4776498" cy="2352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99B0FE-A6E7-4AEA-A967-BD0FF531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646" y="4941652"/>
            <a:ext cx="3165959" cy="19435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9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9209A3D-17AF-4BE8-8ABC-DBDAC013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1687" cy="670118"/>
          </a:xfrm>
        </p:spPr>
        <p:txBody>
          <a:bodyPr/>
          <a:lstStyle/>
          <a:p>
            <a:pPr algn="ctr"/>
            <a:r>
              <a:rPr lang="en-US" b="1" dirty="0"/>
              <a:t>Black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AED93E-9422-45A5-9CAD-CECD2E847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3883" y="670118"/>
            <a:ext cx="5773796" cy="576959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1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The Black </a:t>
            </a:r>
            <a:r>
              <a:rPr lang="en-US" altLang="en-US" sz="2100" b="1" dirty="0">
                <a:solidFill>
                  <a:srgbClr val="660066"/>
                </a:solidFill>
                <a:latin typeface="Arial" panose="020B0604020202020204" pitchFamily="34" charset="0"/>
              </a:rPr>
              <a:t>Panthers</a:t>
            </a:r>
            <a:r>
              <a:rPr lang="en-US" altLang="en-US" sz="2100" b="1" dirty="0">
                <a:solidFill>
                  <a:srgbClr val="008000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100" b="1" dirty="0">
                <a:latin typeface="Arial" panose="020B0604020202020204" pitchFamily="34" charset="0"/>
              </a:rPr>
              <a:t> led by </a:t>
            </a:r>
            <a:r>
              <a:rPr lang="en-US" altLang="en-US" sz="2100" b="1" dirty="0" smtClean="0">
                <a:latin typeface="Arial" panose="020B0604020202020204" pitchFamily="34" charset="0"/>
              </a:rPr>
              <a:t>founders </a:t>
            </a:r>
            <a:r>
              <a:rPr lang="en-US" altLang="en-US" sz="2100" b="1" dirty="0">
                <a:latin typeface="Arial" panose="020B0604020202020204" pitchFamily="34" charset="0"/>
              </a:rPr>
              <a:t>Huey Newton and Bobby Seale, </a:t>
            </a:r>
            <a:r>
              <a:rPr lang="en-US" altLang="en-US" sz="2100" b="1" dirty="0">
                <a:solidFill>
                  <a:srgbClr val="660066"/>
                </a:solidFill>
                <a:latin typeface="Arial" panose="020B0604020202020204" pitchFamily="34" charset="0"/>
              </a:rPr>
              <a:t>fought against police brutality and economic hardship in the black community</a:t>
            </a:r>
          </a:p>
          <a:p>
            <a:r>
              <a:rPr lang="en-US" altLang="en-US" sz="2100" b="1" dirty="0">
                <a:latin typeface="Arial" panose="020B0604020202020204" pitchFamily="34" charset="0"/>
              </a:rPr>
              <a:t>Preached the ideas of Mao Zedong and favored a</a:t>
            </a:r>
            <a:r>
              <a:rPr lang="en-US" altLang="en-US" sz="2100" b="1" dirty="0" smtClean="0">
                <a:latin typeface="Arial" panose="020B0604020202020204" pitchFamily="34" charset="0"/>
              </a:rPr>
              <a:t> socialist/communist-</a:t>
            </a:r>
            <a:r>
              <a:rPr lang="en-US" altLang="en-US" sz="2100" b="1" dirty="0">
                <a:latin typeface="Arial" panose="020B0604020202020204" pitchFamily="34" charset="0"/>
              </a:rPr>
              <a:t>style economic system for individual black communities</a:t>
            </a:r>
          </a:p>
          <a:p>
            <a:r>
              <a:rPr lang="en-US" altLang="en-US" sz="2100" b="1" dirty="0">
                <a:latin typeface="Arial" panose="020B0604020202020204" pitchFamily="34" charset="0"/>
              </a:rPr>
              <a:t>Provided </a:t>
            </a:r>
            <a:r>
              <a:rPr lang="en-US" altLang="en-US" sz="2100" b="1" dirty="0">
                <a:solidFill>
                  <a:srgbClr val="660066"/>
                </a:solidFill>
                <a:latin typeface="Arial" panose="020B0604020202020204" pitchFamily="34" charset="0"/>
              </a:rPr>
              <a:t>social services in low-income black communities</a:t>
            </a:r>
            <a:r>
              <a:rPr lang="en-US" altLang="en-US" sz="2100" b="1" dirty="0">
                <a:latin typeface="Arial" panose="020B0604020202020204" pitchFamily="34" charset="0"/>
              </a:rPr>
              <a:t>, winning public support (family assistance, legal advocacy, </a:t>
            </a:r>
            <a:r>
              <a:rPr lang="en-US" altLang="en-US" sz="2100" b="1" dirty="0" smtClean="0">
                <a:latin typeface="Arial" panose="020B0604020202020204" pitchFamily="34" charset="0"/>
              </a:rPr>
              <a:t>children and youth recreation and social </a:t>
            </a:r>
            <a:r>
              <a:rPr lang="en-US" altLang="en-US" sz="2100" b="1" dirty="0">
                <a:latin typeface="Arial" panose="020B0604020202020204" pitchFamily="34" charset="0"/>
              </a:rPr>
              <a:t>programs, neighborhood breakfast </a:t>
            </a:r>
            <a:r>
              <a:rPr lang="en-US" altLang="en-US" sz="2100" b="1" dirty="0" smtClean="0">
                <a:latin typeface="Arial" panose="020B0604020202020204" pitchFamily="34" charset="0"/>
              </a:rPr>
              <a:t>programs)</a:t>
            </a:r>
            <a:r>
              <a:rPr lang="en-US" altLang="en-US" sz="2100" b="1" dirty="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2100" b="1" dirty="0">
                <a:latin typeface="Arial" panose="020B0604020202020204" pitchFamily="34" charset="0"/>
              </a:rPr>
              <a:t>One of the few civil rights groups that consistently featured women in leadership positions</a:t>
            </a:r>
            <a:endParaRPr lang="en-US" altLang="en-US" sz="2100" b="1" dirty="0" smtClean="0">
              <a:latin typeface="Arial" panose="020B0604020202020204" pitchFamily="34" charset="0"/>
            </a:endParaRPr>
          </a:p>
          <a:p>
            <a:r>
              <a:rPr lang="en-US" altLang="en-US" sz="2100" b="1" dirty="0" smtClean="0">
                <a:latin typeface="Arial" panose="020B0604020202020204" pitchFamily="34" charset="0"/>
              </a:rPr>
              <a:t>Some </a:t>
            </a:r>
            <a:r>
              <a:rPr lang="en-US" altLang="en-US" sz="2100" b="1" dirty="0">
                <a:latin typeface="Arial" panose="020B0604020202020204" pitchFamily="34" charset="0"/>
              </a:rPr>
              <a:t>like Fred Hampton championed a </a:t>
            </a:r>
            <a:r>
              <a:rPr lang="en-US" altLang="en-US" sz="2100" b="1" dirty="0">
                <a:solidFill>
                  <a:srgbClr val="660066"/>
                </a:solidFill>
                <a:latin typeface="Arial" panose="020B0604020202020204" pitchFamily="34" charset="0"/>
              </a:rPr>
              <a:t>“Rainbow Coalition”</a:t>
            </a:r>
            <a:r>
              <a:rPr lang="en-US" altLang="en-US" sz="21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smtClean="0">
                <a:latin typeface="Arial" panose="020B0604020202020204" pitchFamily="34" charset="0"/>
              </a:rPr>
              <a:t>which would unite oppressed people of all races, genders, and sexual orientations rather than promote separatism</a:t>
            </a:r>
          </a:p>
          <a:p>
            <a:r>
              <a:rPr lang="en-US" altLang="en-US" sz="2100" b="1" dirty="0" smtClean="0">
                <a:latin typeface="Arial" panose="020B0604020202020204" pitchFamily="34" charset="0"/>
              </a:rPr>
              <a:t>Most heavily targeted group by the FBI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1018FB-F746-4E20-BC3D-A335B4A5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340" y="0"/>
            <a:ext cx="3401863" cy="333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4E15528-142E-4F27-870D-4046B44E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79" y="2889160"/>
            <a:ext cx="4243184" cy="39688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62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C36A25-47F7-4EF2-B2BD-C11E2EB4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6727"/>
          </a:xfrm>
        </p:spPr>
        <p:txBody>
          <a:bodyPr/>
          <a:lstStyle/>
          <a:p>
            <a:pPr algn="ctr"/>
            <a:r>
              <a:rPr lang="en-US" b="1" dirty="0"/>
              <a:t>Tumultuous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6BF3649-FC45-4284-9E92-2E8905CEB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420837"/>
            <a:ext cx="8733784" cy="52328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Urban rioting occurred increasingly from 1964 through the end of the decade </a:t>
            </a:r>
            <a:r>
              <a:rPr lang="en-US" sz="2400" b="1" dirty="0"/>
              <a:t>with massive confrontations over police brutality, race-based violence, urban renewal, and lack of access to employment, education, and housing.</a:t>
            </a:r>
          </a:p>
          <a:p>
            <a:pPr lvl="1"/>
            <a:r>
              <a:rPr lang="en-US" sz="2400" b="1" dirty="0"/>
              <a:t>Harlem Riots (1964)</a:t>
            </a:r>
          </a:p>
          <a:p>
            <a:pPr lvl="1"/>
            <a:r>
              <a:rPr lang="en-US" sz="2400" b="1" dirty="0"/>
              <a:t>Philadelphia Riots (1964)</a:t>
            </a:r>
          </a:p>
          <a:p>
            <a:pPr lvl="1"/>
            <a:r>
              <a:rPr lang="en-US" sz="2400" b="1" dirty="0"/>
              <a:t>Watts Riots (1965)</a:t>
            </a:r>
          </a:p>
          <a:p>
            <a:pPr lvl="1"/>
            <a:r>
              <a:rPr lang="en-US" sz="2400" b="1" dirty="0"/>
              <a:t>Newark Riots (1967)</a:t>
            </a:r>
          </a:p>
          <a:p>
            <a:pPr lvl="1"/>
            <a:r>
              <a:rPr lang="en-US" sz="2400" b="1" dirty="0"/>
              <a:t>12</a:t>
            </a:r>
            <a:r>
              <a:rPr lang="en-US" sz="2400" b="1" baseline="30000" dirty="0"/>
              <a:t>th</a:t>
            </a:r>
            <a:r>
              <a:rPr lang="en-US" sz="2400" b="1" dirty="0"/>
              <a:t> St. Riot – Detroit (1967)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989" y="0"/>
            <a:ext cx="8911687" cy="905154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1968—A Turning Point in Civil Rights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113" y="759161"/>
            <a:ext cx="8936481" cy="6098839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2909" b="1" u="sng" dirty="0">
                <a:latin typeface="Arial" panose="020B0604020202020204" pitchFamily="34" charset="0"/>
              </a:rPr>
              <a:t>Dr. King’s Assassination</a:t>
            </a:r>
            <a:endParaRPr lang="en-US" altLang="en-US" sz="2909" u="sng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909" b="1" dirty="0">
                <a:solidFill>
                  <a:srgbClr val="660066"/>
                </a:solidFill>
                <a:latin typeface="Arial" panose="020B0604020202020204" pitchFamily="34" charset="0"/>
              </a:rPr>
              <a:t>King publicly objected to the armed self-defense aspect of the Black Power movement</a:t>
            </a:r>
            <a:r>
              <a:rPr lang="en-US" altLang="en-US" sz="2909" b="1" dirty="0">
                <a:latin typeface="Arial" panose="020B0604020202020204" pitchFamily="34" charset="0"/>
              </a:rPr>
              <a:t>, a deep source of grief to his fellow civil rights leaders and activists who had come to disagree with him over the years of the movement</a:t>
            </a:r>
          </a:p>
          <a:p>
            <a:pPr>
              <a:buFontTx/>
              <a:buChar char="•"/>
            </a:pPr>
            <a:r>
              <a:rPr lang="en-US" altLang="en-US" sz="2909" b="1" dirty="0">
                <a:latin typeface="Arial" panose="020B0604020202020204" pitchFamily="34" charset="0"/>
              </a:rPr>
              <a:t>“I’ve been to the Mountaintop” – Dr. King’s last speech. </a:t>
            </a:r>
            <a:r>
              <a:rPr lang="en-US" altLang="en-US" sz="2909" b="1" dirty="0">
                <a:latin typeface="Arial" panose="020B0604020202020204" pitchFamily="34" charset="0"/>
                <a:hlinkClick r:id="rId2"/>
              </a:rPr>
              <a:t>https://www.youtube.com/watch?v=ixfwGLxRJU8</a:t>
            </a:r>
            <a:r>
              <a:rPr lang="en-US" altLang="en-US" sz="2909" b="1" dirty="0">
                <a:latin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909" b="1" dirty="0">
                <a:latin typeface="Arial" panose="020B0604020202020204" pitchFamily="34" charset="0"/>
              </a:rPr>
              <a:t>Dr. King was shot and killed by white supremacist, James Earl Ray, on April 4, 1968</a:t>
            </a:r>
          </a:p>
          <a:p>
            <a:pPr>
              <a:buFontTx/>
              <a:buChar char="•"/>
            </a:pPr>
            <a:endParaRPr lang="en-US" sz="2909" dirty="0">
              <a:latin typeface="Arial" panose="020B0604020202020204" pitchFamily="34" charset="0"/>
            </a:endParaRPr>
          </a:p>
          <a:p>
            <a:r>
              <a:rPr lang="en-US" altLang="en-US" sz="2909" b="1" u="sng" dirty="0">
                <a:latin typeface="Arial" panose="020B0604020202020204" pitchFamily="34" charset="0"/>
              </a:rPr>
              <a:t>Reactions to King’s Death</a:t>
            </a:r>
            <a:endParaRPr lang="en-US" altLang="en-US" sz="2909" u="sng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909" b="1" dirty="0">
                <a:solidFill>
                  <a:srgbClr val="660066"/>
                </a:solidFill>
                <a:latin typeface="Arial" panose="020B0604020202020204" pitchFamily="34" charset="0"/>
              </a:rPr>
              <a:t>King’s death led to some of the worst urban rioting in U.S. history</a:t>
            </a:r>
          </a:p>
          <a:p>
            <a:pPr marL="0" indent="0">
              <a:buNone/>
            </a:pPr>
            <a:r>
              <a:rPr lang="en-US" altLang="en-US" sz="2909" b="1" dirty="0">
                <a:solidFill>
                  <a:schemeClr val="tx1"/>
                </a:solidFill>
                <a:latin typeface="Arial" panose="020B0604020202020204" pitchFamily="34" charset="0"/>
              </a:rPr>
              <a:t>	- over 100 cities affected, the largest </a:t>
            </a:r>
            <a:r>
              <a:rPr lang="en-US" altLang="en-US" sz="2909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ones </a:t>
            </a:r>
            <a:r>
              <a:rPr lang="en-US" altLang="en-US" sz="2909" b="1" dirty="0">
                <a:solidFill>
                  <a:schemeClr val="tx1"/>
                </a:solidFill>
                <a:latin typeface="Arial" panose="020B0604020202020204" pitchFamily="34" charset="0"/>
              </a:rPr>
              <a:t>were Chicago, Washington, and Baltimore</a:t>
            </a:r>
          </a:p>
          <a:p>
            <a:pPr>
              <a:buFontTx/>
              <a:buChar char="•"/>
            </a:pPr>
            <a:r>
              <a:rPr lang="en-US" altLang="en-US" sz="2909" b="1" dirty="0">
                <a:solidFill>
                  <a:schemeClr val="tx1"/>
                </a:solidFill>
                <a:latin typeface="Arial" panose="020B0604020202020204" pitchFamily="34" charset="0"/>
              </a:rPr>
              <a:t>Robert Kennedy was assassinated two months later by Palestinian nationalist, </a:t>
            </a:r>
            <a:r>
              <a:rPr lang="en-US" altLang="en-US" sz="2909" b="1" dirty="0" err="1">
                <a:solidFill>
                  <a:schemeClr val="tx1"/>
                </a:solidFill>
                <a:latin typeface="Arial" panose="020B0604020202020204" pitchFamily="34" charset="0"/>
              </a:rPr>
              <a:t>Sirhan</a:t>
            </a:r>
            <a:r>
              <a:rPr lang="en-US" altLang="en-US" sz="2909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9" b="1" dirty="0" err="1">
                <a:solidFill>
                  <a:schemeClr val="tx1"/>
                </a:solidFill>
                <a:latin typeface="Arial" panose="020B0604020202020204" pitchFamily="34" charset="0"/>
              </a:rPr>
              <a:t>Sirhan</a:t>
            </a:r>
            <a:r>
              <a:rPr lang="en-US" altLang="en-US" sz="2909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909" b="1" dirty="0">
                <a:solidFill>
                  <a:srgbClr val="660066"/>
                </a:solidFill>
                <a:latin typeface="Arial" panose="020B0604020202020204" pitchFamily="34" charset="0"/>
              </a:rPr>
              <a:t>Black Power movement continued in force into the early 70s as law enforcement (FBI) stepped up their surveillance of, and conflict with black power groups</a:t>
            </a:r>
            <a:r>
              <a:rPr lang="en-US" altLang="en-US" sz="2909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909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COINTELPRO </a:t>
            </a:r>
            <a:r>
              <a:rPr lang="en-US" altLang="en-US" sz="2909" b="1" dirty="0">
                <a:solidFill>
                  <a:srgbClr val="660066"/>
                </a:solidFill>
                <a:latin typeface="Arial" panose="020B0604020202020204" pitchFamily="34" charset="0"/>
              </a:rPr>
              <a:t>– counter-intelligence </a:t>
            </a:r>
            <a:r>
              <a:rPr lang="en-US" altLang="en-US" sz="2909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program</a:t>
            </a:r>
            <a:r>
              <a:rPr lang="en-US" altLang="en-US" sz="2909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The FBI began launching </a:t>
            </a:r>
            <a:r>
              <a:rPr lang="en-US" altLang="en-US" sz="2909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spying and sabotage </a:t>
            </a:r>
            <a:r>
              <a:rPr lang="en-US" altLang="en-US" sz="2909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programs on “dangerously subversive” groups as early as the 1950s such as communist, socialist, and union organizations. By the 1960s and 70s, civil rights groups, anti-war groups, feminist groups, and gay rights organizations were being </a:t>
            </a:r>
            <a:r>
              <a:rPr lang="en-US" altLang="en-US" sz="2909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targeted, threatened, oppressed, defamed, sabotaged, even assassinated</a:t>
            </a:r>
            <a:r>
              <a:rPr lang="en-US" altLang="en-US" sz="2909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by J. Edgar Hoover’s FBI.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60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1104</TotalTime>
  <Words>1159</Words>
  <Application>Microsoft Macintosh PowerPoint</Application>
  <PresentationFormat>Custom</PresentationFormat>
  <Paragraphs>81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The Civil Rights Movement</vt:lpstr>
      <vt:lpstr>Slide 2</vt:lpstr>
      <vt:lpstr>Slide 3</vt:lpstr>
      <vt:lpstr>Challenges and Changes  in the Movement</vt:lpstr>
      <vt:lpstr>New Leaders Voiced Disagreement With the Goals and Strategies of the Movement </vt:lpstr>
      <vt:lpstr>Black Power and Separatism: The Nation of Islam</vt:lpstr>
      <vt:lpstr>Black Power</vt:lpstr>
      <vt:lpstr>Tumultuous Times</vt:lpstr>
      <vt:lpstr>1968—A Turning Point in Civil Rights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Elena Hynes</dc:creator>
  <cp:lastModifiedBy>Elena Hynes</cp:lastModifiedBy>
  <cp:revision>85</cp:revision>
  <dcterms:created xsi:type="dcterms:W3CDTF">2019-05-01T13:44:38Z</dcterms:created>
  <dcterms:modified xsi:type="dcterms:W3CDTF">2019-05-01T17:21:17Z</dcterms:modified>
</cp:coreProperties>
</file>