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702" r:id="rId1"/>
  </p:sldMasterIdLst>
  <p:notesMasterIdLst>
    <p:notesMasterId r:id="rId12"/>
  </p:notesMasterIdLst>
  <p:sldIdLst>
    <p:sldId id="258" r:id="rId2"/>
    <p:sldId id="268" r:id="rId3"/>
    <p:sldId id="267" r:id="rId4"/>
    <p:sldId id="259" r:id="rId5"/>
    <p:sldId id="260" r:id="rId6"/>
    <p:sldId id="261" r:id="rId7"/>
    <p:sldId id="262" r:id="rId8"/>
    <p:sldId id="263" r:id="rId9"/>
    <p:sldId id="264"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767"/>
    </p:ext>
    <p:ext uri="{FD5EFAAD-0ECE-453E-9831-46B23BE46B34}">
      <p15:chartTrackingRefBased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20038" autoAdjust="0"/>
    <p:restoredTop sz="94660"/>
  </p:normalViewPr>
  <p:slideViewPr>
    <p:cSldViewPr snapToGrid="0">
      <p:cViewPr varScale="1">
        <p:scale>
          <a:sx n="83" d="100"/>
          <a:sy n="83" d="100"/>
        </p:scale>
        <p:origin x="-96" y="-56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C12F11-33F5-4C1A-921E-E2051B9A6BC2}" type="datetimeFigureOut">
              <a:rPr lang="en-US" smtClean="0"/>
              <a:pPr/>
              <a:t>8/22/18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023C2B-8B16-4BE5-A958-5D8319DA57EB}"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37428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Rectangle 7">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A0CF9781-1395-4E4C-AA45-4293F62F0F66}"/>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55650" indent="-290513">
              <a:defRPr>
                <a:solidFill>
                  <a:schemeClr val="tx1"/>
                </a:solidFill>
                <a:latin typeface="Tahoma" panose="020B0604030504040204" pitchFamily="34" charset="0"/>
              </a:defRPr>
            </a:lvl2pPr>
            <a:lvl3pPr marL="1163638" indent="-231775">
              <a:defRPr>
                <a:solidFill>
                  <a:schemeClr val="tx1"/>
                </a:solidFill>
                <a:latin typeface="Tahoma" panose="020B0604030504040204" pitchFamily="34" charset="0"/>
              </a:defRPr>
            </a:lvl3pPr>
            <a:lvl4pPr marL="1630363" indent="-231775">
              <a:defRPr>
                <a:solidFill>
                  <a:schemeClr val="tx1"/>
                </a:solidFill>
                <a:latin typeface="Tahoma" panose="020B0604030504040204" pitchFamily="34" charset="0"/>
              </a:defRPr>
            </a:lvl4pPr>
            <a:lvl5pPr marL="2095500" indent="-231775">
              <a:defRPr>
                <a:solidFill>
                  <a:schemeClr val="tx1"/>
                </a:solidFill>
                <a:latin typeface="Tahoma" panose="020B0604030504040204" pitchFamily="34" charset="0"/>
              </a:defRPr>
            </a:lvl5pPr>
            <a:lvl6pPr marL="2552700" indent="-231775" eaLnBrk="0" fontAlgn="base" hangingPunct="0">
              <a:spcBef>
                <a:spcPct val="0"/>
              </a:spcBef>
              <a:spcAft>
                <a:spcPct val="0"/>
              </a:spcAft>
              <a:defRPr>
                <a:solidFill>
                  <a:schemeClr val="tx1"/>
                </a:solidFill>
                <a:latin typeface="Tahoma" panose="020B0604030504040204" pitchFamily="34" charset="0"/>
              </a:defRPr>
            </a:lvl6pPr>
            <a:lvl7pPr marL="3009900" indent="-231775" eaLnBrk="0" fontAlgn="base" hangingPunct="0">
              <a:spcBef>
                <a:spcPct val="0"/>
              </a:spcBef>
              <a:spcAft>
                <a:spcPct val="0"/>
              </a:spcAft>
              <a:defRPr>
                <a:solidFill>
                  <a:schemeClr val="tx1"/>
                </a:solidFill>
                <a:latin typeface="Tahoma" panose="020B0604030504040204" pitchFamily="34" charset="0"/>
              </a:defRPr>
            </a:lvl7pPr>
            <a:lvl8pPr marL="3467100" indent="-231775" eaLnBrk="0" fontAlgn="base" hangingPunct="0">
              <a:spcBef>
                <a:spcPct val="0"/>
              </a:spcBef>
              <a:spcAft>
                <a:spcPct val="0"/>
              </a:spcAft>
              <a:defRPr>
                <a:solidFill>
                  <a:schemeClr val="tx1"/>
                </a:solidFill>
                <a:latin typeface="Tahoma" panose="020B0604030504040204" pitchFamily="34" charset="0"/>
              </a:defRPr>
            </a:lvl8pPr>
            <a:lvl9pPr marL="3924300" indent="-231775" eaLnBrk="0" fontAlgn="base" hangingPunct="0">
              <a:spcBef>
                <a:spcPct val="0"/>
              </a:spcBef>
              <a:spcAft>
                <a:spcPct val="0"/>
              </a:spcAft>
              <a:defRPr>
                <a:solidFill>
                  <a:schemeClr val="tx1"/>
                </a:solidFill>
                <a:latin typeface="Tahoma" panose="020B0604030504040204" pitchFamily="34" charset="0"/>
              </a:defRPr>
            </a:lvl9pPr>
          </a:lstStyle>
          <a:p>
            <a:fld id="{F7402470-DE92-4D2A-B42F-0A587955A8F0}" type="slidenum">
              <a:rPr lang="en-US" altLang="en-US" smtClean="0">
                <a:latin typeface="Arial" panose="020B0604020202020204" pitchFamily="34" charset="0"/>
              </a:rPr>
              <a:pPr/>
              <a:t>1</a:t>
            </a:fld>
            <a:endParaRPr lang="en-US" altLang="en-US">
              <a:latin typeface="Arial" panose="020B0604020202020204" pitchFamily="34" charset="0"/>
            </a:endParaRPr>
          </a:p>
        </p:txBody>
      </p:sp>
      <p:sp>
        <p:nvSpPr>
          <p:cNvPr id="6147" name="Rectangle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C408326C-A9D8-4BB3-8784-7288100C1B4A}"/>
              </a:ext>
            </a:extLst>
          </p:cNvPr>
          <p:cNvSpPr>
            <a:spLocks noGrp="1" noRot="1" noChangeAspect="1" noChangeArrowheads="1" noTextEdit="1"/>
          </p:cNvSpPr>
          <p:nvPr>
            <p:ph type="sldImg"/>
          </p:nvPr>
        </p:nvSpPr>
        <p:spPr>
          <a:ln/>
        </p:spPr>
      </p:sp>
      <p:sp>
        <p:nvSpPr>
          <p:cNvPr id="6148" name="Rectangle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1D3C7CEB-AFA0-4AC1-847A-D5CC7A733DBE}"/>
              </a:ext>
            </a:extLst>
          </p:cNvPr>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94515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0B30B6-5352-4BEC-AA4B-C1668FA72E6F}" type="datetimeFigureOut">
              <a:rPr lang="en-US" smtClean="0"/>
              <a:pPr/>
              <a:t>8/22/18</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AFF77324-71C3-4FDE-BA3C-C5B34D099B80}" type="slidenum">
              <a:rPr lang="en-US" smtClean="0"/>
              <a:pPr/>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32128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0B30B6-5352-4BEC-AA4B-C1668FA72E6F}" type="datetimeFigureOut">
              <a:rPr lang="en-US" smtClean="0"/>
              <a:pPr/>
              <a:t>8/22/18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77324-71C3-4FDE-BA3C-C5B34D099B80}" type="slidenum">
              <a:rPr lang="en-US" smtClean="0"/>
              <a:pPr/>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56862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0B30B6-5352-4BEC-AA4B-C1668FA72E6F}" type="datetimeFigureOut">
              <a:rPr lang="en-US" smtClean="0"/>
              <a:pPr/>
              <a:t>8/22/18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77324-71C3-4FDE-BA3C-C5B34D099B80}" type="slidenum">
              <a:rPr lang="en-US" smtClean="0"/>
              <a:pPr/>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6872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0B30B6-5352-4BEC-AA4B-C1668FA72E6F}" type="datetimeFigureOut">
              <a:rPr lang="en-US" smtClean="0"/>
              <a:pPr/>
              <a:t>8/22/18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77324-71C3-4FDE-BA3C-C5B34D099B80}" type="slidenum">
              <a:rPr lang="en-US" smtClean="0"/>
              <a:pPr/>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35897285"/>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0B30B6-5352-4BEC-AA4B-C1668FA72E6F}" type="datetimeFigureOut">
              <a:rPr lang="en-US" smtClean="0"/>
              <a:pPr/>
              <a:t>8/22/18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77324-71C3-4FDE-BA3C-C5B34D099B80}" type="slidenum">
              <a:rPr lang="en-US" smtClean="0"/>
              <a:pPr/>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70868422"/>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0B30B6-5352-4BEC-AA4B-C1668FA72E6F}" type="datetimeFigureOut">
              <a:rPr lang="en-US" smtClean="0"/>
              <a:pPr/>
              <a:t>8/22/18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F77324-71C3-4FDE-BA3C-C5B34D099B80}" type="slidenum">
              <a:rPr lang="en-US" smtClean="0"/>
              <a:pPr/>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13261414"/>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0B30B6-5352-4BEC-AA4B-C1668FA72E6F}" type="datetimeFigureOut">
              <a:rPr lang="en-US" smtClean="0"/>
              <a:pPr/>
              <a:t>8/22/18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F77324-71C3-4FDE-BA3C-C5B34D099B80}" type="slidenum">
              <a:rPr lang="en-US" smtClean="0"/>
              <a:pPr/>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9909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0B30B6-5352-4BEC-AA4B-C1668FA72E6F}" type="datetimeFigureOut">
              <a:rPr lang="en-US" smtClean="0"/>
              <a:pPr/>
              <a:t>8/22/18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F77324-71C3-4FDE-BA3C-C5B34D099B80}" type="slidenum">
              <a:rPr lang="en-US" smtClean="0"/>
              <a:pPr/>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48348798"/>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0B30B6-5352-4BEC-AA4B-C1668FA72E6F}" type="datetimeFigureOut">
              <a:rPr lang="en-US" smtClean="0"/>
              <a:pPr/>
              <a:t>8/22/18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F77324-71C3-4FDE-BA3C-C5B34D099B8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25827496"/>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0B30B6-5352-4BEC-AA4B-C1668FA72E6F}" type="datetimeFigureOut">
              <a:rPr lang="en-US" smtClean="0"/>
              <a:pPr/>
              <a:t>8/22/18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F77324-71C3-4FDE-BA3C-C5B34D099B80}" type="slidenum">
              <a:rPr lang="en-US" smtClean="0"/>
              <a:pPr/>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7044559"/>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B60B30B6-5352-4BEC-AA4B-C1668FA72E6F}" type="datetimeFigureOut">
              <a:rPr lang="en-US" smtClean="0"/>
              <a:pPr/>
              <a:t>8/22/18</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AFF77324-71C3-4FDE-BA3C-C5B34D099B80}" type="slidenum">
              <a:rPr lang="en-US" smtClean="0"/>
              <a:pPr/>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1170698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B60B30B6-5352-4BEC-AA4B-C1668FA72E6F}" type="datetimeFigureOut">
              <a:rPr lang="en-US" smtClean="0"/>
              <a:pPr/>
              <a:t>8/22/18</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AFF77324-71C3-4FDE-BA3C-C5B34D099B80}" type="slidenum">
              <a:rPr lang="en-US" smtClean="0"/>
              <a:pPr/>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4168922"/>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27E0CECD-7588-4355-871C-8933B66AF758}"/>
              </a:ext>
            </a:extLst>
          </p:cNvPr>
          <p:cNvSpPr>
            <a:spLocks noGrp="1" noChangeArrowheads="1"/>
          </p:cNvSpPr>
          <p:nvPr>
            <p:ph type="ctrTitle"/>
          </p:nvPr>
        </p:nvSpPr>
        <p:spPr/>
        <p:txBody>
          <a:bodyPr/>
          <a:lstStyle/>
          <a:p>
            <a:pPr eaLnBrk="1" hangingPunct="1">
              <a:defRPr/>
            </a:pPr>
            <a:r>
              <a:rPr lang="en-US" sz="4800" dirty="0"/>
              <a:t/>
            </a:r>
            <a:br>
              <a:rPr lang="en-US" sz="4800" dirty="0"/>
            </a:br>
            <a:r>
              <a:rPr lang="en-US" sz="4800" dirty="0"/>
              <a:t>The Americas, West Africa and Europe</a:t>
            </a:r>
          </a:p>
        </p:txBody>
      </p:sp>
      <p:sp>
        <p:nvSpPr>
          <p:cNvPr id="2051" name="Rectangle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5190F372-A8D3-46C6-970F-A74CE6D4D521}"/>
              </a:ext>
            </a:extLst>
          </p:cNvPr>
          <p:cNvSpPr>
            <a:spLocks noGrp="1" noChangeArrowheads="1"/>
          </p:cNvSpPr>
          <p:nvPr>
            <p:ph type="subTitle" idx="1"/>
          </p:nvPr>
        </p:nvSpPr>
        <p:spPr/>
        <p:txBody>
          <a:bodyPr>
            <a:normAutofit/>
          </a:bodyPr>
          <a:lstStyle/>
          <a:p>
            <a:pPr algn="ctr" eaLnBrk="1" hangingPunct="1">
              <a:defRPr/>
            </a:pPr>
            <a:r>
              <a:rPr lang="en-US" sz="3200" b="1" dirty="0">
                <a:solidFill>
                  <a:srgbClr val="00B050"/>
                </a:solidFill>
              </a:rPr>
              <a:t>A Cultural Collision</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5569534"/>
      </p:ext>
    </p:extLst>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E7B68E6F-DD3F-4E0D-A5F9-5CCC4209B9A5}"/>
              </a:ext>
            </a:extLst>
          </p:cNvPr>
          <p:cNvSpPr>
            <a:spLocks noGrp="1"/>
          </p:cNvSpPr>
          <p:nvPr>
            <p:ph type="title"/>
          </p:nvPr>
        </p:nvSpPr>
        <p:spPr/>
        <p:txBody>
          <a:bodyPr/>
          <a:lstStyle/>
          <a:p>
            <a:pPr algn="ctr">
              <a:defRPr/>
            </a:pPr>
            <a:r>
              <a:rPr lang="en-US" dirty="0"/>
              <a:t>Text &amp; Diagram</a:t>
            </a:r>
            <a:br>
              <a:rPr lang="en-US" dirty="0"/>
            </a:br>
            <a:r>
              <a:rPr lang="en-US" dirty="0"/>
              <a:t>Activity</a:t>
            </a:r>
          </a:p>
        </p:txBody>
      </p:sp>
      <p:sp>
        <p:nvSpPr>
          <p:cNvPr id="3" name="Content Placeholder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381DDB64-DC7B-442D-9E53-37FF8BFF4F10}"/>
              </a:ext>
            </a:extLst>
          </p:cNvPr>
          <p:cNvSpPr>
            <a:spLocks noGrp="1"/>
          </p:cNvSpPr>
          <p:nvPr>
            <p:ph idx="1"/>
          </p:nvPr>
        </p:nvSpPr>
        <p:spPr/>
        <p:txBody>
          <a:bodyPr/>
          <a:lstStyle/>
          <a:p>
            <a:pPr>
              <a:defRPr/>
            </a:pPr>
            <a:r>
              <a:rPr lang="en-US" dirty="0"/>
              <a:t>Read the provided text, and then use the Venn Diagram provided to record the </a:t>
            </a:r>
            <a:r>
              <a:rPr lang="en-US" b="1" dirty="0">
                <a:solidFill>
                  <a:srgbClr val="00B050"/>
                </a:solidFill>
              </a:rPr>
              <a:t>similarities and differences</a:t>
            </a:r>
            <a:r>
              <a:rPr lang="en-US" dirty="0"/>
              <a:t> between the three cultures. </a:t>
            </a:r>
          </a:p>
          <a:p>
            <a:pPr>
              <a:defRPr/>
            </a:pPr>
            <a:r>
              <a:rPr lang="en-US" dirty="0"/>
              <a:t>You should record observations related to </a:t>
            </a:r>
            <a:r>
              <a:rPr lang="en-US" u="sng" dirty="0"/>
              <a:t>religion</a:t>
            </a:r>
            <a:r>
              <a:rPr lang="en-US" dirty="0"/>
              <a:t>, </a:t>
            </a:r>
            <a:r>
              <a:rPr lang="en-US" u="sng" dirty="0"/>
              <a:t>culture</a:t>
            </a:r>
            <a:r>
              <a:rPr lang="en-US" dirty="0"/>
              <a:t>, </a:t>
            </a:r>
            <a:r>
              <a:rPr lang="en-US" u="sng" dirty="0"/>
              <a:t>social structure</a:t>
            </a:r>
            <a:r>
              <a:rPr lang="en-US" dirty="0"/>
              <a:t> and </a:t>
            </a:r>
            <a:r>
              <a:rPr lang="en-US" u="sng" dirty="0"/>
              <a:t>economy</a:t>
            </a:r>
            <a:r>
              <a:rPr lang="en-US" dirty="0"/>
              <a:t>.</a:t>
            </a:r>
            <a:r>
              <a:rPr lang="en-US" dirty="0" smtClean="0"/>
              <a:t> </a:t>
            </a:r>
          </a:p>
          <a:p>
            <a:pPr>
              <a:defRPr/>
            </a:pPr>
            <a:r>
              <a:rPr lang="en-US" dirty="0" smtClean="0"/>
              <a:t>Highlight and/or take note of any text that could also help you answer the QOTD</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72556780"/>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AA004C4C-C665-4B6D-8742-5771F342A917}"/>
              </a:ext>
            </a:extLst>
          </p:cNvPr>
          <p:cNvSpPr>
            <a:spLocks noGrp="1"/>
          </p:cNvSpPr>
          <p:nvPr>
            <p:ph type="title"/>
          </p:nvPr>
        </p:nvSpPr>
        <p:spPr/>
        <p:txBody>
          <a:bodyPr/>
          <a:lstStyle/>
          <a:p>
            <a:pPr algn="ctr"/>
            <a:r>
              <a:rPr lang="en-US" dirty="0"/>
              <a:t>How to get the most out of a lecture:</a:t>
            </a:r>
            <a:br>
              <a:rPr lang="en-US" dirty="0"/>
            </a:br>
            <a:r>
              <a:rPr lang="en-US" dirty="0"/>
              <a:t>Tips for efficient note-taking</a:t>
            </a:r>
          </a:p>
        </p:txBody>
      </p:sp>
      <p:sp>
        <p:nvSpPr>
          <p:cNvPr id="3" name="Content Placeholder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40AB24DD-12F5-48BB-A72E-CC1E160BCB5B}"/>
              </a:ext>
            </a:extLst>
          </p:cNvPr>
          <p:cNvSpPr>
            <a:spLocks noGrp="1"/>
          </p:cNvSpPr>
          <p:nvPr>
            <p:ph idx="1"/>
          </p:nvPr>
        </p:nvSpPr>
        <p:spPr/>
        <p:txBody>
          <a:bodyPr>
            <a:normAutofit/>
          </a:bodyPr>
          <a:lstStyle/>
          <a:p>
            <a:r>
              <a:rPr lang="en-US" dirty="0">
                <a:solidFill>
                  <a:srgbClr val="00B050"/>
                </a:solidFill>
              </a:rPr>
              <a:t>DO:</a:t>
            </a:r>
          </a:p>
          <a:p>
            <a:pPr lvl="1"/>
            <a:r>
              <a:rPr lang="en-US" dirty="0"/>
              <a:t>Develop your own system of abbreviations (symbols and shortened versions of commonly used words.</a:t>
            </a:r>
          </a:p>
          <a:p>
            <a:pPr lvl="1"/>
            <a:r>
              <a:rPr lang="en-US" dirty="0"/>
              <a:t>Shorten sentences by using mostly “meaning” words (nouns, verbs, adjectives, adverbs) and largely eliminating “function” words (articles, prepositions, conjunctions, auxiliary verbs).</a:t>
            </a:r>
          </a:p>
          <a:p>
            <a:pPr lvl="1"/>
            <a:r>
              <a:rPr lang="en-US" dirty="0"/>
              <a:t>Ensure that you can still make sense of your notes later.</a:t>
            </a:r>
          </a:p>
          <a:p>
            <a:r>
              <a:rPr lang="en-US" dirty="0">
                <a:solidFill>
                  <a:srgbClr val="FF0000"/>
                </a:solidFill>
              </a:rPr>
              <a:t>DON’T:</a:t>
            </a:r>
          </a:p>
          <a:p>
            <a:pPr lvl="1"/>
            <a:r>
              <a:rPr lang="en-US" dirty="0"/>
              <a:t>Write down every single word on a lecture slide.</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38016828"/>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4876ECC6-AD1A-488B-970E-78DED7C067A0}"/>
              </a:ext>
            </a:extLst>
          </p:cNvPr>
          <p:cNvSpPr>
            <a:spLocks noGrp="1"/>
          </p:cNvSpPr>
          <p:nvPr>
            <p:ph type="title"/>
          </p:nvPr>
        </p:nvSpPr>
        <p:spPr/>
        <p:txBody>
          <a:bodyPr/>
          <a:lstStyle/>
          <a:p>
            <a:pPr algn="ctr"/>
            <a:r>
              <a:rPr lang="en-US" dirty="0"/>
              <a:t>Note-Taking Sample</a:t>
            </a:r>
          </a:p>
        </p:txBody>
      </p:sp>
      <p:sp>
        <p:nvSpPr>
          <p:cNvPr id="4" name="Content Placeholder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E9DE6058-F086-4F22-893A-835C86922253}"/>
              </a:ext>
            </a:extLst>
          </p:cNvPr>
          <p:cNvSpPr>
            <a:spLocks noGrp="1"/>
          </p:cNvSpPr>
          <p:nvPr>
            <p:ph sz="half" idx="1"/>
          </p:nvPr>
        </p:nvSpPr>
        <p:spPr>
          <a:xfrm>
            <a:off x="1239475" y="2010878"/>
            <a:ext cx="4853008" cy="3926544"/>
          </a:xfrm>
        </p:spPr>
        <p:txBody>
          <a:bodyPr>
            <a:normAutofit fontScale="47500" lnSpcReduction="20000"/>
          </a:bodyPr>
          <a:lstStyle/>
          <a:p>
            <a:r>
              <a:rPr lang="en-US" sz="3200" dirty="0"/>
              <a:t>In recent years, a reduction in overall poverty for Americans across all groups has been observed.</a:t>
            </a:r>
          </a:p>
          <a:p>
            <a:r>
              <a:rPr lang="en-US" sz="3200" dirty="0"/>
              <a:t>Despite criticism of the cost of Lyndon Johnson’s Great Society programs, his “War on Poverty” proved to have produced lasting results:</a:t>
            </a:r>
          </a:p>
          <a:p>
            <a:pPr lvl="1"/>
            <a:r>
              <a:rPr lang="en-US" sz="3000" dirty="0"/>
              <a:t>21% poverty in 1964</a:t>
            </a:r>
          </a:p>
          <a:p>
            <a:pPr lvl="1"/>
            <a:r>
              <a:rPr lang="en-US" sz="3000" dirty="0"/>
              <a:t>11% by 1974</a:t>
            </a:r>
          </a:p>
          <a:p>
            <a:pPr lvl="1"/>
            <a:r>
              <a:rPr lang="en-US" sz="3000" dirty="0"/>
              <a:t>Poverty rate has fluctuated mildly since then, never exceeding a high of 15% (2010)</a:t>
            </a:r>
          </a:p>
          <a:p>
            <a:pPr lvl="1"/>
            <a:r>
              <a:rPr lang="en-US" sz="3000" dirty="0"/>
              <a:t>Currently, American poverty rate is 13.5 – 14.3%</a:t>
            </a:r>
          </a:p>
          <a:p>
            <a:pPr lvl="1"/>
            <a:endParaRPr lang="en-US" sz="3000" dirty="0"/>
          </a:p>
          <a:p>
            <a:pPr lvl="1"/>
            <a:r>
              <a:rPr lang="en-US" sz="3000" dirty="0"/>
              <a:t>The reduction in world poverty rates is even more impressive: approx. 9% percent in 2017, way ahead of the projected 15%!!!</a:t>
            </a:r>
          </a:p>
          <a:p>
            <a:endParaRPr lang="en-US" dirty="0"/>
          </a:p>
        </p:txBody>
      </p:sp>
      <p:sp>
        <p:nvSpPr>
          <p:cNvPr id="5" name="Content Placeholder 4">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A8815572-2990-4F1D-AEB4-A25DD84B8623}"/>
              </a:ext>
            </a:extLst>
          </p:cNvPr>
          <p:cNvSpPr>
            <a:spLocks noGrp="1"/>
          </p:cNvSpPr>
          <p:nvPr>
            <p:ph sz="half" idx="2"/>
          </p:nvPr>
        </p:nvSpPr>
        <p:spPr>
          <a:xfrm>
            <a:off x="6413771" y="2017342"/>
            <a:ext cx="4645152" cy="3740907"/>
          </a:xfrm>
        </p:spPr>
        <p:txBody>
          <a:bodyPr>
            <a:noAutofit/>
          </a:bodyPr>
          <a:lstStyle/>
          <a:p>
            <a:r>
              <a:rPr lang="en-US" sz="1300" b="1" dirty="0"/>
              <a:t>Poverty sig. reduced – all Americans</a:t>
            </a:r>
          </a:p>
          <a:p>
            <a:pPr lvl="1"/>
            <a:r>
              <a:rPr lang="en-US" sz="1300" dirty="0"/>
              <a:t>(reference to specific groups and evidence of better quality of life and new economic success)</a:t>
            </a:r>
          </a:p>
          <a:p>
            <a:r>
              <a:rPr lang="en-US" sz="1300" b="1" dirty="0"/>
              <a:t>21% - 1964</a:t>
            </a:r>
          </a:p>
          <a:p>
            <a:r>
              <a:rPr lang="en-US" sz="1300" b="1" dirty="0"/>
              <a:t>11% - 1974</a:t>
            </a:r>
          </a:p>
          <a:p>
            <a:pPr lvl="1"/>
            <a:r>
              <a:rPr lang="en-US" sz="1300" dirty="0"/>
              <a:t>(reference to specific Great Society programs that made the reduction in poverty possible and how)</a:t>
            </a:r>
          </a:p>
          <a:p>
            <a:r>
              <a:rPr lang="en-US" sz="1300" b="1" dirty="0"/>
              <a:t>Fluctuated 11 – 15% since</a:t>
            </a:r>
          </a:p>
          <a:p>
            <a:pPr lvl="1"/>
            <a:r>
              <a:rPr lang="en-US" sz="1300" dirty="0"/>
              <a:t>(reference to specific trends explaining increases and decreases in poverty at certain times)</a:t>
            </a:r>
          </a:p>
          <a:p>
            <a:r>
              <a:rPr lang="en-US" sz="1300" b="1" dirty="0"/>
              <a:t>Current world: 9%</a:t>
            </a:r>
          </a:p>
          <a:p>
            <a:pPr lvl="1"/>
            <a:r>
              <a:rPr lang="en-US" sz="1300" dirty="0"/>
              <a:t>(examples illustrating the reduction in overall world poverty)</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81918619"/>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2" name="Rectangle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ECC50AED-0407-4620-AE55-542CB392392D}"/>
              </a:ext>
            </a:extLst>
          </p:cNvPr>
          <p:cNvSpPr>
            <a:spLocks noGrp="1" noRot="1" noChangeArrowheads="1"/>
          </p:cNvSpPr>
          <p:nvPr>
            <p:ph type="title"/>
          </p:nvPr>
        </p:nvSpPr>
        <p:spPr/>
        <p:txBody>
          <a:bodyPr/>
          <a:lstStyle/>
          <a:p>
            <a:pPr algn="ctr" eaLnBrk="1" hangingPunct="1">
              <a:defRPr/>
            </a:pPr>
            <a:r>
              <a:rPr lang="en-US" b="1" dirty="0">
                <a:solidFill>
                  <a:srgbClr val="00B050"/>
                </a:solidFill>
              </a:rPr>
              <a:t>Pre-contact and the Age of Exploration, 1400-1700</a:t>
            </a:r>
          </a:p>
        </p:txBody>
      </p:sp>
      <p:sp>
        <p:nvSpPr>
          <p:cNvPr id="81923" name="Rectangle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02FCB518-70F0-44AE-B3C7-39F3B695AD5C}"/>
              </a:ext>
            </a:extLst>
          </p:cNvPr>
          <p:cNvSpPr>
            <a:spLocks noGrp="1" noRot="1" noChangeArrowheads="1"/>
          </p:cNvSpPr>
          <p:nvPr>
            <p:ph type="body" idx="1"/>
          </p:nvPr>
        </p:nvSpPr>
        <p:spPr/>
        <p:txBody>
          <a:bodyPr/>
          <a:lstStyle/>
          <a:p>
            <a:pPr eaLnBrk="1" hangingPunct="1">
              <a:defRPr/>
            </a:pPr>
            <a:r>
              <a:rPr lang="en-US" sz="2800" b="1" dirty="0"/>
              <a:t>Main idea: </a:t>
            </a:r>
            <a:r>
              <a:rPr lang="en-US" sz="2800" dirty="0"/>
              <a:t>On the eve of their interaction, Native Americans, West Africans and Europeans lived in their own unique and complex societies.</a:t>
            </a:r>
          </a:p>
          <a:p>
            <a:pPr eaLnBrk="1" hangingPunct="1">
              <a:defRPr/>
            </a:pPr>
            <a:endParaRPr lang="en-US" sz="2800" dirty="0"/>
          </a:p>
          <a:p>
            <a:pPr eaLnBrk="1" hangingPunct="1">
              <a:defRPr/>
            </a:pPr>
            <a:r>
              <a:rPr lang="en-US" sz="2800" b="1" dirty="0"/>
              <a:t>Why it matters now: </a:t>
            </a:r>
            <a:r>
              <a:rPr lang="en-US" sz="2800" dirty="0"/>
              <a:t>The interaction of these cultures helped create the present-day culture of the United States.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25815713"/>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34374615-A583-469C-AB63-29538C7C4110}"/>
              </a:ext>
            </a:extLst>
          </p:cNvPr>
          <p:cNvSpPr>
            <a:spLocks noGrp="1"/>
          </p:cNvSpPr>
          <p:nvPr>
            <p:ph type="title"/>
          </p:nvPr>
        </p:nvSpPr>
        <p:spPr/>
        <p:txBody>
          <a:bodyPr/>
          <a:lstStyle/>
          <a:p>
            <a:pPr>
              <a:defRPr/>
            </a:pPr>
            <a:r>
              <a:rPr lang="en-US" dirty="0"/>
              <a:t>Ancient Empires in the Americas</a:t>
            </a:r>
          </a:p>
        </p:txBody>
      </p:sp>
      <p:sp>
        <p:nvSpPr>
          <p:cNvPr id="3" name="Content Placeholder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2293B54E-BD90-488D-80C3-8ACBA97000DF}"/>
              </a:ext>
            </a:extLst>
          </p:cNvPr>
          <p:cNvSpPr>
            <a:spLocks noGrp="1"/>
          </p:cNvSpPr>
          <p:nvPr>
            <p:ph idx="1"/>
          </p:nvPr>
        </p:nvSpPr>
        <p:spPr/>
        <p:txBody>
          <a:bodyPr/>
          <a:lstStyle/>
          <a:p>
            <a:pPr>
              <a:defRPr/>
            </a:pPr>
            <a:r>
              <a:rPr lang="en-US" dirty="0"/>
              <a:t>Olmec (southern Mexico) </a:t>
            </a:r>
            <a:r>
              <a:rPr lang="en-US" dirty="0">
                <a:solidFill>
                  <a:srgbClr val="FF0000"/>
                </a:solidFill>
              </a:rPr>
              <a:t>1200 BCE – 400 BCE</a:t>
            </a:r>
          </a:p>
          <a:p>
            <a:pPr>
              <a:defRPr/>
            </a:pPr>
            <a:r>
              <a:rPr lang="en-US" dirty="0"/>
              <a:t>Maya (Guatemala &amp; Yucatan Peninsula) </a:t>
            </a:r>
            <a:r>
              <a:rPr lang="en-US" dirty="0">
                <a:solidFill>
                  <a:srgbClr val="FF0000"/>
                </a:solidFill>
              </a:rPr>
              <a:t>250 CE – 900 CE</a:t>
            </a:r>
          </a:p>
          <a:p>
            <a:pPr>
              <a:defRPr/>
            </a:pPr>
            <a:r>
              <a:rPr lang="en-US" dirty="0"/>
              <a:t>Aztec (central Mexico) </a:t>
            </a:r>
            <a:r>
              <a:rPr lang="en-US" dirty="0">
                <a:solidFill>
                  <a:srgbClr val="FF0000"/>
                </a:solidFill>
              </a:rPr>
              <a:t>1200 CE – 1500s CE</a:t>
            </a:r>
          </a:p>
          <a:p>
            <a:pPr lvl="2" eaLnBrk="1" hangingPunct="1">
              <a:lnSpc>
                <a:spcPct val="90000"/>
              </a:lnSpc>
              <a:defRPr/>
            </a:pPr>
            <a:r>
              <a:rPr lang="en-US" sz="2000" dirty="0"/>
              <a:t>All three empires built great cities, huge palaces and temples, and had a written language.</a:t>
            </a:r>
          </a:p>
          <a:p>
            <a:pPr lvl="2" eaLnBrk="1" hangingPunct="1">
              <a:lnSpc>
                <a:spcPct val="90000"/>
              </a:lnSpc>
              <a:defRPr/>
            </a:pPr>
            <a:r>
              <a:rPr lang="en-US" sz="2000" dirty="0"/>
              <a:t>Whilst the Olmec and Mayan civilizations declined and fell (it is believed) largely due to resource scarcity, the Aztecs were ultimately destroyed by the smallpox virus that was brought by Europeans.</a:t>
            </a:r>
          </a:p>
          <a:p>
            <a:pPr>
              <a:defRPr/>
            </a:pP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48218178"/>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4130714C-27A4-4374-9E3B-9985596D673B}"/>
              </a:ext>
            </a:extLst>
          </p:cNvPr>
          <p:cNvSpPr>
            <a:spLocks noGrp="1"/>
          </p:cNvSpPr>
          <p:nvPr>
            <p:ph type="title"/>
          </p:nvPr>
        </p:nvSpPr>
        <p:spPr>
          <a:xfrm>
            <a:off x="1825625" y="0"/>
            <a:ext cx="8540750" cy="990600"/>
          </a:xfrm>
        </p:spPr>
        <p:txBody>
          <a:bodyPr/>
          <a:lstStyle/>
          <a:p>
            <a:pPr algn="ctr">
              <a:defRPr/>
            </a:pPr>
            <a:r>
              <a:rPr lang="en-US" dirty="0"/>
              <a:t>Tenochtitlan: The Aztec </a:t>
            </a:r>
            <a:r>
              <a:rPr lang="en-US" dirty="0" err="1"/>
              <a:t>CapitaL</a:t>
            </a:r>
            <a:endParaRPr lang="en-US" dirty="0"/>
          </a:p>
        </p:txBody>
      </p:sp>
      <p:pic>
        <p:nvPicPr>
          <p:cNvPr id="9219" name="Picture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68E53115-26CB-4974-AA2F-B17BBCE805D4}"/>
              </a:ext>
            </a:extLst>
          </p:cNvPr>
          <p:cNvPicPr>
            <a:picLocks noChangeAspect="1" noChangeArrowheads="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463040" y="701040"/>
            <a:ext cx="9677400" cy="577596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85014667"/>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96D26453-6EE3-44E3-A5E1-CE35AE2ECD4D}"/>
              </a:ext>
            </a:extLst>
          </p:cNvPr>
          <p:cNvSpPr>
            <a:spLocks noGrp="1"/>
          </p:cNvSpPr>
          <p:nvPr>
            <p:ph type="title"/>
          </p:nvPr>
        </p:nvSpPr>
        <p:spPr>
          <a:xfrm>
            <a:off x="1836738" y="914400"/>
            <a:ext cx="8540750" cy="807720"/>
          </a:xfrm>
        </p:spPr>
        <p:txBody>
          <a:bodyPr/>
          <a:lstStyle/>
          <a:p>
            <a:pPr algn="ctr">
              <a:defRPr/>
            </a:pPr>
            <a:r>
              <a:rPr lang="en-US" dirty="0"/>
              <a:t>Native American Origins</a:t>
            </a:r>
          </a:p>
        </p:txBody>
      </p:sp>
      <p:sp>
        <p:nvSpPr>
          <p:cNvPr id="3" name="Content Placeholder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34DCFCB0-7174-4B61-940C-4737C840F3E6}"/>
              </a:ext>
            </a:extLst>
          </p:cNvPr>
          <p:cNvSpPr>
            <a:spLocks noGrp="1"/>
          </p:cNvSpPr>
          <p:nvPr>
            <p:ph idx="1"/>
          </p:nvPr>
        </p:nvSpPr>
        <p:spPr>
          <a:xfrm>
            <a:off x="1280160" y="1859281"/>
            <a:ext cx="9601200" cy="4270375"/>
          </a:xfrm>
        </p:spPr>
        <p:txBody>
          <a:bodyPr>
            <a:noAutofit/>
          </a:bodyPr>
          <a:lstStyle/>
          <a:p>
            <a:pPr>
              <a:defRPr/>
            </a:pPr>
            <a:r>
              <a:rPr lang="en-US" sz="2200" b="1" dirty="0"/>
              <a:t>The Native Americans were descendants of central Asian groups which crossed from Siberia into North America via the </a:t>
            </a:r>
            <a:r>
              <a:rPr lang="en-US" sz="2200" b="1" u="sng" dirty="0">
                <a:solidFill>
                  <a:srgbClr val="C00000"/>
                </a:solidFill>
              </a:rPr>
              <a:t>Bering</a:t>
            </a:r>
            <a:r>
              <a:rPr lang="en-US" sz="2200" b="1" dirty="0"/>
              <a:t> </a:t>
            </a:r>
            <a:r>
              <a:rPr lang="en-US" sz="2200" b="1" u="sng" dirty="0">
                <a:solidFill>
                  <a:srgbClr val="C00000"/>
                </a:solidFill>
              </a:rPr>
              <a:t>Straight</a:t>
            </a:r>
            <a:r>
              <a:rPr lang="en-US" sz="2200" b="1" dirty="0"/>
              <a:t> – then a land bridge – approximately 20,000 years ago and proceeded to fan out throughout the Americas</a:t>
            </a:r>
            <a:endParaRPr lang="en-US" sz="2200" dirty="0"/>
          </a:p>
          <a:p>
            <a:pPr>
              <a:defRPr/>
            </a:pPr>
            <a:r>
              <a:rPr lang="en-US" sz="2200" b="1" dirty="0"/>
              <a:t>This </a:t>
            </a:r>
            <a:r>
              <a:rPr lang="en-US" sz="2200" b="1" u="sng" dirty="0"/>
              <a:t>does not necessarily indicate that all First Nations people are descended from the same genetic family,</a:t>
            </a:r>
            <a:r>
              <a:rPr lang="en-US" sz="2200" b="1" dirty="0"/>
              <a:t>...which challenges the Bering Straight theory</a:t>
            </a:r>
          </a:p>
          <a:p>
            <a:pPr lvl="1">
              <a:defRPr/>
            </a:pPr>
            <a:r>
              <a:rPr lang="en-US" sz="2200" b="1" dirty="0"/>
              <a:t> “Multiple Origins” theory is becoming more accepted today.</a:t>
            </a:r>
          </a:p>
          <a:p>
            <a:pPr lvl="1">
              <a:defRPr/>
            </a:pPr>
            <a:r>
              <a:rPr lang="en-US" sz="2200" b="1" dirty="0"/>
              <a:t>First Nations’ beliefs – “We have always been here.”</a:t>
            </a:r>
            <a:endParaRPr lang="en-US" sz="22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16250466"/>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96D26453-6EE3-44E3-A5E1-CE35AE2ECD4D}"/>
              </a:ext>
            </a:extLst>
          </p:cNvPr>
          <p:cNvSpPr>
            <a:spLocks noGrp="1"/>
          </p:cNvSpPr>
          <p:nvPr>
            <p:ph type="title"/>
          </p:nvPr>
        </p:nvSpPr>
        <p:spPr>
          <a:xfrm>
            <a:off x="1836738" y="914400"/>
            <a:ext cx="8540750" cy="807720"/>
          </a:xfrm>
        </p:spPr>
        <p:txBody>
          <a:bodyPr/>
          <a:lstStyle/>
          <a:p>
            <a:pPr algn="ctr">
              <a:defRPr/>
            </a:pPr>
            <a:r>
              <a:rPr lang="en-US" dirty="0"/>
              <a:t>Native American Origins</a:t>
            </a:r>
          </a:p>
        </p:txBody>
      </p:sp>
      <p:sp>
        <p:nvSpPr>
          <p:cNvPr id="3" name="Content Placeholder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34DCFCB0-7174-4B61-940C-4737C840F3E6}"/>
              </a:ext>
            </a:extLst>
          </p:cNvPr>
          <p:cNvSpPr>
            <a:spLocks noGrp="1"/>
          </p:cNvSpPr>
          <p:nvPr>
            <p:ph idx="1"/>
          </p:nvPr>
        </p:nvSpPr>
        <p:spPr>
          <a:xfrm>
            <a:off x="1836738" y="1859281"/>
            <a:ext cx="8540750" cy="4270375"/>
          </a:xfrm>
        </p:spPr>
        <p:txBody>
          <a:bodyPr>
            <a:noAutofit/>
          </a:bodyPr>
          <a:lstStyle/>
          <a:p>
            <a:pPr>
              <a:defRPr/>
            </a:pPr>
            <a:r>
              <a:rPr lang="en-US" sz="2400" b="1" dirty="0"/>
              <a:t>Many Native American groups were hunters and foragers for thousands of years following their migration into the North American continent, but as time went on, most became agricultural as well; the first North American cultivation began in Mexico about 3000 BCE</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00943125"/>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1266" name="Picture 2" descr="http://ndstudies.gov/sites/default/file/bering.gif">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7EC67007-FE1B-40A7-A871-65B1373271B0}"/>
              </a:ext>
            </a:extLst>
          </p:cNvPr>
          <p:cNvPicPr>
            <a:picLocks noGrp="1" noChangeAspect="1" noChangeArrowheads="1"/>
          </p:cNvPicPr>
          <p:nvPr>
            <p:ph idx="1"/>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a:xfrm>
            <a:off x="2575560" y="881548"/>
            <a:ext cx="7153275" cy="5626100"/>
          </a:xfr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 name="TextBox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0CA58544-8BC3-4CF6-92FA-EE460A679986}"/>
              </a:ext>
            </a:extLst>
          </p:cNvPr>
          <p:cNvSpPr txBox="1"/>
          <p:nvPr/>
        </p:nvSpPr>
        <p:spPr>
          <a:xfrm>
            <a:off x="3789998" y="123568"/>
            <a:ext cx="4724400" cy="707886"/>
          </a:xfrm>
          <a:prstGeom prst="rect">
            <a:avLst/>
          </a:prstGeom>
          <a:noFill/>
        </p:spPr>
        <p:txBody>
          <a:bodyPr wrap="square" rtlCol="0">
            <a:spAutoFit/>
          </a:bodyPr>
          <a:lstStyle/>
          <a:p>
            <a:pPr algn="ctr"/>
            <a:r>
              <a:rPr lang="en-US" sz="2000" b="1" dirty="0"/>
              <a:t>Prevailing academic theory on Native American origins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7426476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 xmlns:a="http://schemas.openxmlformats.org/drawingml/2006/main"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a="http://schemas.openxmlformats.org/drawingml/2006/main"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110</TotalTime>
  <Words>667</Words>
  <Application>Microsoft Macintosh PowerPoint</Application>
  <PresentationFormat>Custom</PresentationFormat>
  <Paragraphs>51</Paragraphs>
  <Slides>10</Slides>
  <Notes>1</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Gallery</vt:lpstr>
      <vt:lpstr> The Americas, West Africa and Europe</vt:lpstr>
      <vt:lpstr>How to get the most out of a lecture: Tips for efficient note-taking</vt:lpstr>
      <vt:lpstr>Note-Taking Sample</vt:lpstr>
      <vt:lpstr>Pre-contact and the Age of Exploration, 1400-1700</vt:lpstr>
      <vt:lpstr>Ancient Empires in the Americas</vt:lpstr>
      <vt:lpstr>Tenochtitlan: The Aztec CapitaL</vt:lpstr>
      <vt:lpstr>Native American Origins</vt:lpstr>
      <vt:lpstr>Native American Origins</vt:lpstr>
      <vt:lpstr>Slide 9</vt:lpstr>
      <vt:lpstr>Text &amp; Diagram Activity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 Americas, West Africa and Europe</dc:title>
  <dc:creator>Elena Hynes</dc:creator>
  <cp:lastModifiedBy>Elena Hynes</cp:lastModifiedBy>
  <cp:revision>15</cp:revision>
  <dcterms:created xsi:type="dcterms:W3CDTF">2018-08-22T21:41:40Z</dcterms:created>
  <dcterms:modified xsi:type="dcterms:W3CDTF">2018-08-22T21:45:46Z</dcterms:modified>
</cp:coreProperties>
</file>