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s/slide18.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revisionInfo.xml" ContentType="application/vnd.ms-powerpoint.revisioninfo+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1"/>
  </p:notesMasterIdLst>
  <p:sldIdLst>
    <p:sldId id="256" r:id="rId2"/>
    <p:sldId id="260" r:id="rId3"/>
    <p:sldId id="262" r:id="rId4"/>
    <p:sldId id="263" r:id="rId5"/>
    <p:sldId id="265" r:id="rId6"/>
    <p:sldId id="266" r:id="rId7"/>
    <p:sldId id="276" r:id="rId8"/>
    <p:sldId id="277" r:id="rId9"/>
    <p:sldId id="278" r:id="rId10"/>
    <p:sldId id="279" r:id="rId11"/>
    <p:sldId id="280" r:id="rId12"/>
    <p:sldId id="267" r:id="rId13"/>
    <p:sldId id="268" r:id="rId14"/>
    <p:sldId id="269" r:id="rId15"/>
    <p:sldId id="270"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87" d="100"/>
          <a:sy n="87" d="100"/>
        </p:scale>
        <p:origin x="-128" y="-23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3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A3B8-9EEC-4A94-BFBB-3621F7851A64}" type="datetimeFigureOut">
              <a:rPr lang="en-US" smtClean="0"/>
              <a:pPr/>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DFA2A-4A1E-4A47-A6A8-40131B02C086}"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031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DFA2A-4A1E-4A47-A6A8-40131B02C08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FA2A-4A1E-4A47-A6A8-40131B02C086}"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824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915363E-A11A-4949-AFE5-7C3029DBDC04}" type="datetimeFigureOut">
              <a:rPr lang="en-US" smtClean="0"/>
              <a:pPr/>
              <a:t>3/27/19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29652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5363E-A11A-4949-AFE5-7C3029DBDC04}"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861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5363E-A11A-4949-AFE5-7C3029DBDC04}" type="datetimeFigureOut">
              <a:rPr lang="en-US" smtClean="0"/>
              <a:pPr/>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811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4B2A5B4-7785-4DC7-B43E-E13A016F664F}" type="slidenum">
              <a:rPr lang="en-US" altLang="en-US"/>
              <a:pPr/>
              <a:t>‹#›</a:t>
            </a:fld>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6588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34346F6-52FC-43FB-9922-A316CD2C3991}" type="slidenum">
              <a:rPr lang="en-US" altLang="en-US"/>
              <a:pPr/>
              <a:t>‹#›</a:t>
            </a:fld>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177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6917" y="41513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DCBC84D-ECF5-4881-B494-ED9C91B22EE0}" type="slidenum">
              <a:rPr lang="en-US" altLang="en-US"/>
              <a:pPr/>
              <a:t>‹#›</a:t>
            </a:fld>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217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76917" y="41513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D45F70F-23E5-4265-AA74-2C2CAE0F18D5}" type="slidenum">
              <a:rPr lang="en-US" altLang="en-US"/>
              <a:pPr/>
              <a:t>‹#›</a:t>
            </a:fld>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626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5363E-A11A-4949-AFE5-7C3029DBDC04}" type="datetimeFigureOut">
              <a:rPr lang="en-US" smtClean="0"/>
              <a:pPr/>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06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915363E-A11A-4949-AFE5-7C3029DBDC04}" type="datetimeFigureOut">
              <a:rPr lang="en-US" smtClean="0"/>
              <a:pPr/>
              <a:t>3/27/19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2952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5363E-A11A-4949-AFE5-7C3029DBDC04}" type="datetimeFigureOut">
              <a:rPr lang="en-US" smtClean="0"/>
              <a:pPr/>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360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5363E-A11A-4949-AFE5-7C3029DBDC04}" type="datetimeFigureOut">
              <a:rPr lang="en-US" smtClean="0"/>
              <a:pPr/>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8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15363E-A11A-4949-AFE5-7C3029DBDC04}" type="datetimeFigureOut">
              <a:rPr lang="en-US" smtClean="0"/>
              <a:pPr/>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257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5363E-A11A-4949-AFE5-7C3029DBDC04}" type="datetimeFigureOut">
              <a:rPr lang="en-US" smtClean="0"/>
              <a:pPr/>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7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915363E-A11A-4949-AFE5-7C3029DBDC04}" type="datetimeFigureOut">
              <a:rPr lang="en-US" smtClean="0"/>
              <a:pPr/>
              <a:t>3/27/19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6CF8AA3-6DE6-4741-8761-E342AB3EB12C}"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93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915363E-A11A-4949-AFE5-7C3029DBDC04}" type="datetimeFigureOut">
              <a:rPr lang="en-US" smtClean="0"/>
              <a:pPr/>
              <a:t>3/27/19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6CF8AA3-6DE6-4741-8761-E342AB3EB12C}"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3649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915363E-A11A-4949-AFE5-7C3029DBDC04}" type="datetimeFigureOut">
              <a:rPr lang="en-US" smtClean="0"/>
              <a:pPr/>
              <a:t>3/27/19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6CF8AA3-6DE6-4741-8761-E342AB3EB12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856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QtPdlAX4K2o" TargetMode="Externa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766888"/>
            <a:ext cx="9068586" cy="2590800"/>
          </a:xfrm>
        </p:spPr>
        <p:txBody>
          <a:bodyPr/>
          <a:lstStyle/>
          <a:p>
            <a:r>
              <a:rPr lang="en-US" sz="4800" dirty="0"/>
              <a:t>The American Dream</a:t>
            </a:r>
            <a:r>
              <a:rPr lang="en-US" sz="4800" dirty="0" smtClean="0"/>
              <a:t/>
            </a:r>
            <a:br>
              <a:rPr lang="en-US" sz="4800" dirty="0" smtClean="0"/>
            </a:br>
            <a:endParaRPr lang="en-US" sz="4800" dirty="0"/>
          </a:p>
        </p:txBody>
      </p:sp>
      <p:sp>
        <p:nvSpPr>
          <p:cNvPr id="3" name="Subtitle 2"/>
          <p:cNvSpPr>
            <a:spLocks noGrp="1"/>
          </p:cNvSpPr>
          <p:nvPr>
            <p:ph type="subTitle" idx="1"/>
          </p:nvPr>
        </p:nvSpPr>
        <p:spPr>
          <a:xfrm>
            <a:off x="1547503" y="3788317"/>
            <a:ext cx="9070848" cy="781575"/>
          </a:xfrm>
        </p:spPr>
        <p:txBody>
          <a:bodyPr>
            <a:noAutofit/>
          </a:bodyPr>
          <a:lstStyle/>
          <a:p>
            <a:r>
              <a:rPr lang="en-US" sz="2800" dirty="0">
                <a:solidFill>
                  <a:srgbClr val="002060"/>
                </a:solidFill>
              </a:rPr>
              <a:t>Economic Boom</a:t>
            </a:r>
            <a:r>
              <a:rPr lang="en-US" sz="2800" dirty="0" smtClean="0">
                <a:solidFill>
                  <a:srgbClr val="002060"/>
                </a:solidFill>
              </a:rPr>
              <a:t> and Prosperity in </a:t>
            </a:r>
            <a:r>
              <a:rPr lang="en-US" sz="2800" dirty="0">
                <a:solidFill>
                  <a:srgbClr val="002060"/>
                </a:solidFill>
              </a:rPr>
              <a:t>the 1950s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82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0" y="304800"/>
            <a:ext cx="7696200" cy="1295400"/>
          </a:xfrm>
        </p:spPr>
        <p:txBody>
          <a:bodyPr>
            <a:normAutofit fontScale="90000"/>
          </a:bodyPr>
          <a:lstStyle/>
          <a:p>
            <a:pPr algn="ctr" eaLnBrk="1" hangingPunct="1"/>
            <a:r>
              <a:rPr lang="en-US" altLang="en-US" b="1"/>
              <a:t>HIGHWAYS “HOMOGENIZE” AMERICA</a:t>
            </a:r>
          </a:p>
        </p:txBody>
      </p:sp>
      <p:sp>
        <p:nvSpPr>
          <p:cNvPr id="48131" name="Rectangle 4"/>
          <p:cNvSpPr>
            <a:spLocks noGrp="1" noChangeArrowheads="1"/>
          </p:cNvSpPr>
          <p:nvPr>
            <p:ph type="body" sz="half" idx="1"/>
          </p:nvPr>
        </p:nvSpPr>
        <p:spPr>
          <a:xfrm>
            <a:off x="381000" y="1495426"/>
            <a:ext cx="5176838" cy="4648200"/>
          </a:xfrm>
        </p:spPr>
        <p:txBody>
          <a:bodyPr>
            <a:normAutofit fontScale="85000" lnSpcReduction="20000"/>
          </a:bodyPr>
          <a:lstStyle/>
          <a:p>
            <a:pPr eaLnBrk="1" hangingPunct="1"/>
            <a:r>
              <a:rPr lang="en-US" altLang="en-US" sz="2400" b="1" dirty="0"/>
              <a:t>Another effect of the highway system was that the scenery of America began to look the same</a:t>
            </a:r>
          </a:p>
          <a:p>
            <a:pPr eaLnBrk="1" hangingPunct="1"/>
            <a:r>
              <a:rPr lang="en-US" altLang="en-US" sz="2400" b="1" dirty="0"/>
              <a:t>Restaurants, motels, highway billboards, gas stations, etc. all began to look similar</a:t>
            </a:r>
          </a:p>
          <a:p>
            <a:pPr eaLnBrk="1" hangingPunct="1"/>
            <a:r>
              <a:rPr lang="en-US" altLang="en-US" sz="2400" b="1" dirty="0"/>
              <a:t>The nation had </a:t>
            </a:r>
            <a:r>
              <a:rPr lang="en-US" altLang="en-US" sz="2400" b="1" dirty="0" smtClean="0"/>
              <a:t>become </a:t>
            </a:r>
            <a:r>
              <a:rPr lang="en-US" altLang="en-US" sz="2400" b="1" dirty="0" smtClean="0">
                <a:solidFill>
                  <a:srgbClr val="0000FF"/>
                </a:solidFill>
              </a:rPr>
              <a:t>“</a:t>
            </a:r>
            <a:r>
              <a:rPr lang="en-US" altLang="en-US" sz="2400" b="1" dirty="0">
                <a:solidFill>
                  <a:srgbClr val="0000FF"/>
                </a:solidFill>
              </a:rPr>
              <a:t>homogenized” </a:t>
            </a:r>
          </a:p>
          <a:p>
            <a:pPr>
              <a:spcBef>
                <a:spcPct val="50000"/>
              </a:spcBef>
            </a:pPr>
            <a:r>
              <a:rPr lang="en-US" altLang="en-US" sz="2400" b="1" i="1" dirty="0">
                <a:solidFill>
                  <a:schemeClr val="tx2"/>
                </a:solidFill>
                <a:latin typeface="Arial" panose="020B0604020202020204" pitchFamily="34" charset="0"/>
              </a:rPr>
              <a:t>“Our new roads, with their motels, filling stations, and restaurants advertising eats, have made it possible for you to drive from Brooklyn to Los Angeles without a change of diet, scenery, or culture.” </a:t>
            </a:r>
          </a:p>
          <a:p>
            <a:pPr marL="0" indent="0">
              <a:spcBef>
                <a:spcPct val="50000"/>
              </a:spcBef>
              <a:buNone/>
            </a:pPr>
            <a:r>
              <a:rPr lang="en-US" altLang="en-US" b="1" i="1" dirty="0">
                <a:solidFill>
                  <a:schemeClr val="tx2"/>
                </a:solidFill>
                <a:latin typeface="Arial" panose="020B0604020202020204" pitchFamily="34" charset="0"/>
              </a:rPr>
              <a:t>John Keats, </a:t>
            </a:r>
            <a:r>
              <a:rPr lang="en-US" altLang="en-US" b="1" i="1" u="sng" dirty="0">
                <a:solidFill>
                  <a:schemeClr val="tx2"/>
                </a:solidFill>
                <a:latin typeface="Arial" panose="020B0604020202020204" pitchFamily="34" charset="0"/>
              </a:rPr>
              <a:t>The Insolent Chariots,</a:t>
            </a:r>
            <a:r>
              <a:rPr lang="en-US" altLang="en-US" b="1" i="1" dirty="0">
                <a:solidFill>
                  <a:schemeClr val="tx2"/>
                </a:solidFill>
                <a:latin typeface="Arial" panose="020B0604020202020204" pitchFamily="34" charset="0"/>
              </a:rPr>
              <a:t>1958</a:t>
            </a:r>
            <a:r>
              <a:rPr lang="en-US" altLang="en-US" sz="2400" b="1" i="1" dirty="0">
                <a:latin typeface="Arial" panose="020B0604020202020204" pitchFamily="34" charset="0"/>
              </a:rPr>
              <a:t> </a:t>
            </a:r>
          </a:p>
          <a:p>
            <a:pPr eaLnBrk="1" hangingPunct="1"/>
            <a:endParaRPr lang="en-US" altLang="en-US" sz="2400" b="1" dirty="0"/>
          </a:p>
        </p:txBody>
      </p:sp>
      <p:pic>
        <p:nvPicPr>
          <p:cNvPr id="60420" name="Picture 6" descr="motel"/>
          <p:cNvPicPr>
            <a:picLocks noGrp="1" noChangeAspect="1" noChangeArrowheads="1"/>
          </p:cNvPicPr>
          <p:nvPr>
            <p:ph sz="half" idx="2"/>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5695950" y="1524000"/>
            <a:ext cx="1866900" cy="4343400"/>
          </a:xfrm>
        </p:spPr>
      </p:pic>
      <p:pic>
        <p:nvPicPr>
          <p:cNvPr id="60421" name="Picture 8" descr="motel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2850" y="4286253"/>
            <a:ext cx="3048000" cy="159067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0422" name="Picture 10" descr="diners"/>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2850" y="1524000"/>
            <a:ext cx="3048000" cy="228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0423" name="Text Box 12"/>
          <p:cNvSpPr txBox="1">
            <a:spLocks noChangeArrowheads="1"/>
          </p:cNvSpPr>
          <p:nvPr/>
        </p:nvSpPr>
        <p:spPr bwMode="auto">
          <a:xfrm>
            <a:off x="7562850" y="3819526"/>
            <a:ext cx="28956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en-US" altLang="en-US" b="1" dirty="0" err="1">
                <a:solidFill>
                  <a:srgbClr val="996600"/>
                </a:solidFill>
                <a:latin typeface="Arial" panose="020B0604020202020204" pitchFamily="34" charset="0"/>
              </a:rPr>
              <a:t>Anytown</a:t>
            </a:r>
            <a:r>
              <a:rPr lang="en-US" altLang="en-US" b="1" dirty="0">
                <a:solidFill>
                  <a:srgbClr val="996600"/>
                </a:solidFill>
                <a:latin typeface="Arial" panose="020B0604020202020204" pitchFamily="34" charset="0"/>
              </a:rPr>
              <a:t>, USA</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5367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486400" y="228600"/>
            <a:ext cx="4495800" cy="1524000"/>
          </a:xfrm>
        </p:spPr>
        <p:txBody>
          <a:bodyPr/>
          <a:lstStyle/>
          <a:p>
            <a:pPr eaLnBrk="1" hangingPunct="1"/>
            <a:r>
              <a:rPr lang="en-US" altLang="en-US" b="1"/>
              <a:t>DOWNSIDE TO MOBILITY</a:t>
            </a:r>
          </a:p>
        </p:txBody>
      </p:sp>
      <p:sp>
        <p:nvSpPr>
          <p:cNvPr id="50179" name="Rectangle 5"/>
          <p:cNvSpPr>
            <a:spLocks noGrp="1" noChangeArrowheads="1"/>
          </p:cNvSpPr>
          <p:nvPr>
            <p:ph type="body" sz="half" idx="1"/>
          </p:nvPr>
        </p:nvSpPr>
        <p:spPr>
          <a:xfrm>
            <a:off x="1543050" y="2360614"/>
            <a:ext cx="9764713" cy="4217986"/>
          </a:xfrm>
        </p:spPr>
        <p:txBody>
          <a:bodyPr>
            <a:normAutofit/>
          </a:bodyPr>
          <a:lstStyle/>
          <a:p>
            <a:pPr eaLnBrk="1" hangingPunct="1">
              <a:lnSpc>
                <a:spcPct val="80000"/>
              </a:lnSpc>
            </a:pPr>
            <a:r>
              <a:rPr lang="en-US" altLang="en-US" sz="2400" b="1" dirty="0"/>
              <a:t>While the car industry boom stimulated production, jobs, shopping centers, and the restaurant industry, it also had </a:t>
            </a:r>
            <a:r>
              <a:rPr lang="en-US" altLang="en-US" sz="2400" b="1" dirty="0">
                <a:solidFill>
                  <a:srgbClr val="0000FF"/>
                </a:solidFill>
              </a:rPr>
              <a:t>negative effects</a:t>
            </a:r>
          </a:p>
          <a:p>
            <a:pPr eaLnBrk="1" hangingPunct="1">
              <a:lnSpc>
                <a:spcPct val="80000"/>
              </a:lnSpc>
            </a:pPr>
            <a:r>
              <a:rPr lang="en-US" altLang="en-US" sz="2400" b="1" dirty="0"/>
              <a:t>Noise</a:t>
            </a:r>
          </a:p>
          <a:p>
            <a:pPr eaLnBrk="1" hangingPunct="1">
              <a:lnSpc>
                <a:spcPct val="80000"/>
              </a:lnSpc>
            </a:pPr>
            <a:r>
              <a:rPr lang="en-US" altLang="en-US" sz="2400" b="1" dirty="0"/>
              <a:t>Pollution</a:t>
            </a:r>
          </a:p>
          <a:p>
            <a:pPr eaLnBrk="1" hangingPunct="1">
              <a:lnSpc>
                <a:spcPct val="80000"/>
              </a:lnSpc>
            </a:pPr>
            <a:r>
              <a:rPr lang="en-US" altLang="en-US" sz="2400" b="1" dirty="0"/>
              <a:t>Accidents</a:t>
            </a:r>
          </a:p>
          <a:p>
            <a:pPr eaLnBrk="1" hangingPunct="1">
              <a:lnSpc>
                <a:spcPct val="80000"/>
              </a:lnSpc>
            </a:pPr>
            <a:r>
              <a:rPr lang="en-US" altLang="en-US" sz="2400" b="1" dirty="0"/>
              <a:t>Traffic Jams</a:t>
            </a:r>
          </a:p>
          <a:p>
            <a:pPr eaLnBrk="1" hangingPunct="1">
              <a:lnSpc>
                <a:spcPct val="80000"/>
              </a:lnSpc>
            </a:pPr>
            <a:r>
              <a:rPr lang="en-US" altLang="en-US" sz="2400" b="1" dirty="0"/>
              <a:t>Stress</a:t>
            </a:r>
          </a:p>
          <a:p>
            <a:pPr eaLnBrk="1" hangingPunct="1">
              <a:lnSpc>
                <a:spcPct val="80000"/>
              </a:lnSpc>
            </a:pPr>
            <a:r>
              <a:rPr lang="en-US" altLang="en-US" sz="2400" b="1" dirty="0"/>
              <a:t>Decline of public </a:t>
            </a:r>
          </a:p>
          <a:p>
            <a:pPr eaLnBrk="1" hangingPunct="1">
              <a:lnSpc>
                <a:spcPct val="80000"/>
              </a:lnSpc>
              <a:buFont typeface="Wingdings" panose="05000000000000000000" pitchFamily="2" charset="2"/>
              <a:buNone/>
            </a:pPr>
            <a:r>
              <a:rPr lang="en-US" altLang="en-US" sz="2400" b="1" dirty="0"/>
              <a:t>	transportation</a:t>
            </a:r>
          </a:p>
        </p:txBody>
      </p:sp>
      <p:pic>
        <p:nvPicPr>
          <p:cNvPr id="50180" name="Picture 6" descr="traffic jam44"/>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5867400" y="3352800"/>
            <a:ext cx="4495800" cy="2882900"/>
          </a:xfrm>
        </p:spPr>
      </p:pic>
      <p:pic>
        <p:nvPicPr>
          <p:cNvPr id="50181" name="Picture 7" descr="traffic jam66"/>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09700" y="228600"/>
            <a:ext cx="2819400" cy="18557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590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checkerboard(across)">
                                      <p:cBhvr>
                                        <p:cTn id="12" dur="5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blinds(horizontal)">
                                      <p:cBhvr>
                                        <p:cTn id="17" dur="500"/>
                                        <p:tgtEl>
                                          <p:spTgt spid="501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22" dur="500"/>
                                        <p:tgtEl>
                                          <p:spTgt spid="50179">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25" dur="500"/>
                                        <p:tgtEl>
                                          <p:spTgt spid="50179">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28" dur="500"/>
                                        <p:tgtEl>
                                          <p:spTgt spid="50179">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31" dur="500"/>
                                        <p:tgtEl>
                                          <p:spTgt spid="50179">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34" dur="500"/>
                                        <p:tgtEl>
                                          <p:spTgt spid="50179">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37" dur="500"/>
                                        <p:tgtEl>
                                          <p:spTgt spid="50179">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50179">
                                            <p:txEl>
                                              <p:pRg st="7" end="7"/>
                                            </p:txEl>
                                          </p:spTgt>
                                        </p:tgtEl>
                                        <p:attrNameLst>
                                          <p:attrName>style.visibility</p:attrName>
                                        </p:attrNameLst>
                                      </p:cBhvr>
                                      <p:to>
                                        <p:strVal val="visible"/>
                                      </p:to>
                                    </p:set>
                                    <p:animEffect transition="in" filter="blinds(horizontal)">
                                      <p:cBhvr>
                                        <p:cTn id="40"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1" y="214314"/>
            <a:ext cx="8943975" cy="1081087"/>
          </a:xfrm>
        </p:spPr>
        <p:txBody>
          <a:bodyPr/>
          <a:lstStyle/>
          <a:p>
            <a:pPr algn="ctr" eaLnBrk="1" hangingPunct="1"/>
            <a:r>
              <a:rPr lang="en-US" altLang="en-US" sz="5400" b="1"/>
              <a:t>THE BABY BOOM</a:t>
            </a:r>
          </a:p>
        </p:txBody>
      </p:sp>
      <p:sp>
        <p:nvSpPr>
          <p:cNvPr id="30723" name="Rectangle 15"/>
          <p:cNvSpPr>
            <a:spLocks noGrp="1" noChangeArrowheads="1"/>
          </p:cNvSpPr>
          <p:nvPr>
            <p:ph type="body" sz="half" idx="1"/>
          </p:nvPr>
        </p:nvSpPr>
        <p:spPr>
          <a:xfrm>
            <a:off x="1007181" y="1635116"/>
            <a:ext cx="4326819" cy="4918083"/>
          </a:xfrm>
        </p:spPr>
        <p:txBody>
          <a:bodyPr/>
          <a:lstStyle/>
          <a:p>
            <a:pPr eaLnBrk="1" hangingPunct="1">
              <a:lnSpc>
                <a:spcPct val="80000"/>
              </a:lnSpc>
            </a:pPr>
            <a:r>
              <a:rPr lang="en-US" altLang="en-US" sz="2400" b="1" dirty="0">
                <a:solidFill>
                  <a:srgbClr val="0000FF"/>
                </a:solidFill>
              </a:rPr>
              <a:t>During the late 1940s and through the early 1960s the birthrate in the U.S. </a:t>
            </a:r>
            <a:r>
              <a:rPr lang="en-US" altLang="en-US" sz="2400" b="1" dirty="0" smtClean="0">
                <a:solidFill>
                  <a:srgbClr val="0000FF"/>
                </a:solidFill>
              </a:rPr>
              <a:t>soared</a:t>
            </a:r>
          </a:p>
          <a:p>
            <a:pPr eaLnBrk="1" hangingPunct="1">
              <a:lnSpc>
                <a:spcPct val="80000"/>
              </a:lnSpc>
            </a:pPr>
            <a:r>
              <a:rPr lang="en-US" altLang="en-US" sz="2400" b="1" dirty="0"/>
              <a:t>At its height in 1957, a baby was born in America every 7 seconds (over 4.3 million babies in ’57 alone)</a:t>
            </a:r>
          </a:p>
          <a:p>
            <a:pPr eaLnBrk="1" hangingPunct="1">
              <a:lnSpc>
                <a:spcPct val="80000"/>
              </a:lnSpc>
            </a:pPr>
            <a:r>
              <a:rPr lang="en-US" altLang="en-US" sz="2400" b="1" dirty="0"/>
              <a:t>Baby boomers represent the largest generation in the nation’s history</a:t>
            </a:r>
          </a:p>
          <a:p>
            <a:pPr eaLnBrk="1" hangingPunct="1">
              <a:lnSpc>
                <a:spcPct val="80000"/>
              </a:lnSpc>
              <a:buFont typeface="Wingdings" panose="05000000000000000000" pitchFamily="2" charset="2"/>
              <a:buNone/>
            </a:pPr>
            <a:endParaRPr lang="en-US" altLang="en-US" sz="2400" b="1" dirty="0"/>
          </a:p>
          <a:p>
            <a:pPr eaLnBrk="1" hangingPunct="1">
              <a:lnSpc>
                <a:spcPct val="80000"/>
              </a:lnSpc>
            </a:pPr>
            <a:endParaRPr lang="en-US" altLang="en-US" sz="2400" dirty="0"/>
          </a:p>
        </p:txBody>
      </p:sp>
      <p:pic>
        <p:nvPicPr>
          <p:cNvPr id="4" name="Content Placeholder 3"/>
          <p:cNvPicPr>
            <a:picLocks noGrp="1" noChangeAspect="1"/>
          </p:cNvPicPr>
          <p:nvPr>
            <p:ph sz="half" idx="2"/>
          </p:nvPr>
        </p:nvPicPr>
        <p:blipFill>
          <a:blip r:embed="rId2"/>
          <a:stretch>
            <a:fillRect/>
          </a:stretch>
        </p:blipFill>
        <p:spPr>
          <a:xfrm>
            <a:off x="6823075" y="1484313"/>
            <a:ext cx="3492500" cy="2916237"/>
          </a:xfrm>
          <a:prstGeom prst="rect">
            <a:avLst/>
          </a:prstGeom>
        </p:spPr>
      </p:pic>
      <p:pic>
        <p:nvPicPr>
          <p:cNvPr id="5" name="Picture 4"/>
          <p:cNvPicPr>
            <a:picLocks noChangeAspect="1"/>
          </p:cNvPicPr>
          <p:nvPr/>
        </p:nvPicPr>
        <p:blipFill>
          <a:blip r:embed="rId3"/>
          <a:stretch>
            <a:fillRect/>
          </a:stretch>
        </p:blipFill>
        <p:spPr>
          <a:xfrm>
            <a:off x="8586789" y="4143375"/>
            <a:ext cx="2343150" cy="2200275"/>
          </a:xfrm>
          <a:prstGeom prst="rect">
            <a:avLst/>
          </a:prstGeom>
        </p:spPr>
      </p:pic>
      <p:pic>
        <p:nvPicPr>
          <p:cNvPr id="6" name="Picture 5"/>
          <p:cNvPicPr>
            <a:picLocks noChangeAspect="1"/>
          </p:cNvPicPr>
          <p:nvPr/>
        </p:nvPicPr>
        <p:blipFill>
          <a:blip r:embed="rId4"/>
          <a:stretch>
            <a:fillRect/>
          </a:stretch>
        </p:blipFill>
        <p:spPr>
          <a:xfrm>
            <a:off x="5214938" y="4114800"/>
            <a:ext cx="3371850" cy="22288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886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6563" name="Group 67"/>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2631687"/>
              </p:ext>
            </p:extLst>
          </p:nvPr>
        </p:nvGraphicFramePr>
        <p:xfrm>
          <a:off x="1238251" y="841938"/>
          <a:ext cx="4492625" cy="5273124"/>
        </p:xfrm>
        <a:graphic>
          <a:graphicData uri="http://schemas.openxmlformats.org/drawingml/2006/table">
            <a:tbl>
              <a:tblPr/>
              <a:tblGrid>
                <a:gridCol w="4492625">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04981204"/>
                    </a:ext>
                  </a:extLst>
                </a:gridCol>
              </a:tblGrid>
              <a:tr h="25598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32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What are the official years of the Baby Boom Generation?</a:t>
                      </a:r>
                      <a:r>
                        <a:rPr kumimoji="0" lang="en-US" altLang="en-US" sz="14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
                      </a:r>
                      <a:br>
                        <a:rPr kumimoji="0" lang="en-US" altLang="en-US" sz="14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br>
                      <a:endParaRPr kumimoji="0" lang="en-US"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34" charset="-128"/>
                      </a:endParaRPr>
                    </a:p>
                  </a:txBody>
                  <a:tcPr marT="45734" marB="45734" horzOverflow="overflow">
                    <a:lnL>
                      <a:noFill/>
                    </a:lnL>
                    <a:lnR>
                      <a:noFill/>
                    </a:lnR>
                    <a:lnT>
                      <a:noFill/>
                    </a:lnT>
                    <a:lnB>
                      <a:noFill/>
                    </a:lnB>
                    <a:lnTlToBr>
                      <a:noFill/>
                    </a:lnTlToBr>
                    <a:lnBlToTr>
                      <a:noFill/>
                    </a:lnBlToTr>
                    <a:solidFill>
                      <a:srgbClr val="0066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4287448782"/>
                  </a:ext>
                </a:extLst>
              </a:tr>
              <a:tr h="271331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2400" b="0" i="0" u="none" strike="noStrike" cap="none" normalizeH="0" baseline="0" dirty="0">
                          <a:ln>
                            <a:noFill/>
                          </a:ln>
                          <a:solidFill>
                            <a:srgbClr val="336699"/>
                          </a:solidFill>
                          <a:effectLst/>
                          <a:latin typeface="Georgia" panose="02040502050405020303" pitchFamily="18" charset="0"/>
                          <a:ea typeface="ＭＳ Ｐゴシック" panose="020B0600070205080204" pitchFamily="34" charset="-128"/>
                        </a:rPr>
                        <a:t>1946 - 1964 saw a marked increase in the number of births in North America.</a:t>
                      </a:r>
                      <a:r>
                        <a:rPr kumimoji="0" lang="en-US" altLang="en-US" sz="1400" b="0" i="0" u="none" strike="noStrike" cap="none" normalizeH="0" baseline="0" dirty="0">
                          <a:ln>
                            <a:noFill/>
                          </a:ln>
                          <a:solidFill>
                            <a:srgbClr val="336699"/>
                          </a:solidFill>
                          <a:effectLst/>
                          <a:latin typeface="Georgia" panose="02040502050405020303" pitchFamily="18" charset="0"/>
                          <a:ea typeface="ＭＳ Ｐゴシック" panose="020B0600070205080204" pitchFamily="34" charset="-128"/>
                        </a:rPr>
                        <a:t/>
                      </a:r>
                      <a:br>
                        <a:rPr kumimoji="0" lang="en-US" altLang="en-US" sz="1400" b="0" i="0" u="none" strike="noStrike" cap="none" normalizeH="0" baseline="0" dirty="0">
                          <a:ln>
                            <a:noFill/>
                          </a:ln>
                          <a:solidFill>
                            <a:srgbClr val="336699"/>
                          </a:solidFill>
                          <a:effectLst/>
                          <a:latin typeface="Georgia" panose="02040502050405020303" pitchFamily="18" charset="0"/>
                          <a:ea typeface="ＭＳ Ｐゴシック" panose="020B0600070205080204" pitchFamily="34" charset="-128"/>
                        </a:rPr>
                      </a:br>
                      <a:endParaRPr kumimoji="0" lang="en-US"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34" charset="-128"/>
                      </a:endParaRPr>
                    </a:p>
                  </a:txBody>
                  <a:tcPr marT="45734" marB="45734" horzOverflow="overflow">
                    <a:lnL>
                      <a:noFill/>
                    </a:lnL>
                    <a:lnR>
                      <a:noFill/>
                    </a:lnR>
                    <a:lnT>
                      <a:noFill/>
                    </a:lnT>
                    <a:lnB>
                      <a:noFill/>
                    </a:lnB>
                    <a:lnTlToBr>
                      <a:noFill/>
                    </a:lnTlToBr>
                    <a:lnBlToTr>
                      <a:noFill/>
                    </a:lnBlToTr>
                    <a:solidFill>
                      <a:srgbClr val="99CCFF"/>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167991890"/>
                  </a:ext>
                </a:extLst>
              </a:tr>
            </a:tbl>
          </a:graphicData>
        </a:graphic>
      </p:graphicFrame>
      <p:sp>
        <p:nvSpPr>
          <p:cNvPr id="46085" name="Rectangle 17"/>
          <p:cNvSpPr>
            <a:spLocks noChangeArrowheads="1"/>
          </p:cNvSpPr>
          <p:nvPr/>
        </p:nvSpPr>
        <p:spPr bwMode="auto">
          <a:xfrm>
            <a:off x="1524001" y="2490144"/>
            <a:ext cx="184731"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a:latin typeface="Arial" panose="020B0604020202020204" pitchFamily="34" charset="0"/>
            </a:endParaRPr>
          </a:p>
        </p:txBody>
      </p:sp>
      <p:graphicFrame>
        <p:nvGraphicFramePr>
          <p:cNvPr id="106570" name="Group 7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2335290"/>
              </p:ext>
            </p:extLst>
          </p:nvPr>
        </p:nvGraphicFramePr>
        <p:xfrm>
          <a:off x="7262813" y="944559"/>
          <a:ext cx="3276600" cy="5067882"/>
        </p:xfrm>
        <a:graphic>
          <a:graphicData uri="http://schemas.openxmlformats.org/drawingml/2006/table">
            <a:tbl>
              <a:tblPr/>
              <a:tblGrid>
                <a:gridCol w="719138">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436741132"/>
                    </a:ext>
                  </a:extLst>
                </a:gridCol>
                <a:gridCol w="2557462">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22415092"/>
                    </a:ext>
                  </a:extLst>
                </a:gridCol>
              </a:tblGrid>
              <a:tr h="1013857">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t>How did the birthrate rise and fall during the baby boom years in the US?</a:t>
                      </a:r>
                      <a:br>
                        <a:rPr kumimoji="0" lang="en-US" altLang="en-US" sz="1600" b="1" i="0" u="none" strike="noStrike" cap="none" normalizeH="0" baseline="0" dirty="0">
                          <a:ln>
                            <a:noFill/>
                          </a:ln>
                          <a:solidFill>
                            <a:srgbClr val="FFFFFF"/>
                          </a:solidFill>
                          <a:effectLst/>
                          <a:latin typeface="Verdana" panose="020B0604030504040204" pitchFamily="34" charset="0"/>
                          <a:ea typeface="ＭＳ Ｐゴシック" panose="020B0600070205080204" pitchFamily="34" charset="-128"/>
                        </a:rPr>
                      </a:br>
                      <a:endParaRPr kumimoji="0" lang="en-US" altLang="en-US" sz="1600" b="0" i="0" u="none" strike="noStrike" cap="none" normalizeH="0" baseline="0" dirty="0">
                        <a:ln>
                          <a:noFill/>
                        </a:ln>
                        <a:solidFill>
                          <a:schemeClr val="tx1"/>
                        </a:solidFill>
                        <a:effectLst/>
                        <a:latin typeface="Tahoma" panose="020B0604030504040204" pitchFamily="34" charset="0"/>
                        <a:ea typeface="ＭＳ Ｐゴシック" panose="020B0600070205080204" pitchFamily="34" charset="-128"/>
                      </a:endParaRPr>
                    </a:p>
                  </a:txBody>
                  <a:tcPr marT="45726" marB="45726" horzOverflow="overflow">
                    <a:lnL>
                      <a:noFill/>
                    </a:lnL>
                    <a:lnR>
                      <a:noFill/>
                    </a:lnR>
                    <a:lnT>
                      <a:noFill/>
                    </a:lnT>
                    <a:lnB>
                      <a:noFill/>
                    </a:lnB>
                    <a:lnTlToBr>
                      <a:noFill/>
                    </a:lnTlToBr>
                    <a:lnBlToTr>
                      <a:noFill/>
                    </a:lnBlToTr>
                    <a:solidFill>
                      <a:srgbClr val="336633"/>
                    </a:solidFill>
                  </a:tcPr>
                </a:tc>
                <a:tc hMerge="1">
                  <a:txBody>
                    <a:bodyPr/>
                    <a:lstStyle/>
                    <a:p>
                      <a:endParaRPr lang="en-US"/>
                    </a:p>
                  </a:txBody>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374170431"/>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1940</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t>2,559,000 births per year</a:t>
                      </a:r>
                      <a:b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022200976"/>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1946</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t>3,311,000 births per year</a:t>
                      </a:r>
                      <a:b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457694360"/>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1955</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t>4,097,000 births per year</a:t>
                      </a:r>
                      <a:b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868304067"/>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1957</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t>4,300,000 births per year</a:t>
                      </a:r>
                      <a:b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4155592313"/>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1964</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t>4,027,000 births per year</a:t>
                      </a:r>
                      <a:br>
                        <a:rPr kumimoji="0" lang="en-US" altLang="en-US" sz="1600" b="0" i="0" u="none" strike="noStrike" cap="none" normalizeH="0" baseline="0">
                          <a:ln>
                            <a:noFill/>
                          </a:ln>
                          <a:solidFill>
                            <a:srgbClr val="003333"/>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907315143"/>
                  </a:ext>
                </a:extLst>
              </a:tr>
              <a:tr h="66684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t>1974</a:t>
                      </a:r>
                      <a:br>
                        <a:rPr kumimoji="0" lang="en-US" altLang="en-US" sz="1600" b="0" i="0" u="none" strike="noStrike" cap="none" normalizeH="0" baseline="0">
                          <a:ln>
                            <a:noFill/>
                          </a:ln>
                          <a:solidFill>
                            <a:srgbClr val="FFFFFF"/>
                          </a:solidFill>
                          <a:effectLst/>
                          <a:latin typeface="Georgia" panose="02040502050405020303" pitchFamily="18" charset="0"/>
                          <a:ea typeface="ＭＳ Ｐゴシック" panose="020B0600070205080204" pitchFamily="34" charset="-128"/>
                        </a:rPr>
                      </a:br>
                      <a:endParaRPr kumimoji="0" lang="en-US" altLang="en-US" sz="1600" b="0" i="0" u="none" strike="noStrike" cap="none" normalizeH="0" baseline="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669966"/>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ＭＳ Ｐゴシック" panose="020B0600070205080204" pitchFamily="34" charset="-128"/>
                        </a:defRPr>
                      </a:lvl1pPr>
                      <a:lvl2pPr marL="37931725" indent="-37474525">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ＭＳ Ｐゴシック" panose="020B0600070205080204" pitchFamily="34" charset="-128"/>
                        </a:defRPr>
                      </a:lvl2pPr>
                      <a:lvl3pPr>
                        <a:spcBef>
                          <a:spcPct val="20000"/>
                        </a:spcBef>
                        <a:defRPr sz="2000">
                          <a:solidFill>
                            <a:schemeClr val="tx1"/>
                          </a:solidFill>
                          <a:latin typeface="Tahoma" panose="020B0604030504040204" pitchFamily="34" charset="0"/>
                          <a:ea typeface="ＭＳ Ｐゴシック" panose="020B0600070205080204" pitchFamily="34" charset="-128"/>
                        </a:defRPr>
                      </a:lvl3pPr>
                      <a:lvl4pPr>
                        <a:spcBef>
                          <a:spcPct val="20000"/>
                        </a:spcBef>
                        <a:defRPr>
                          <a:solidFill>
                            <a:schemeClr val="tx1"/>
                          </a:solidFill>
                          <a:latin typeface="Tahoma" panose="020B0604030504040204" pitchFamily="34" charset="0"/>
                          <a:ea typeface="ＭＳ Ｐゴシック" panose="020B0600070205080204" pitchFamily="34" charset="-128"/>
                        </a:defRPr>
                      </a:lvl4pPr>
                      <a:lvl5pPr>
                        <a:spcBef>
                          <a:spcPct val="20000"/>
                        </a:spcBef>
                        <a:defRPr>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0" lang="en-US" altLang="en-US" sz="1600" b="0" i="0" u="none" strike="noStrike" cap="none" normalizeH="0" baseline="0" dirty="0">
                          <a:ln>
                            <a:noFill/>
                          </a:ln>
                          <a:solidFill>
                            <a:srgbClr val="003333"/>
                          </a:solidFill>
                          <a:effectLst/>
                          <a:latin typeface="Georgia" panose="02040502050405020303" pitchFamily="18" charset="0"/>
                          <a:ea typeface="ＭＳ Ｐゴシック" panose="020B0600070205080204" pitchFamily="34" charset="-128"/>
                        </a:rPr>
                        <a:t>3,160,000 births per year</a:t>
                      </a:r>
                      <a:endParaRPr kumimoji="0" lang="en-US" altLang="en-US" sz="1600" b="0" i="0" u="none" strike="noStrike" cap="none" normalizeH="0" baseline="0" dirty="0">
                        <a:ln>
                          <a:noFill/>
                        </a:ln>
                        <a:solidFill>
                          <a:schemeClr val="tx1"/>
                        </a:solidFill>
                        <a:effectLst/>
                        <a:latin typeface="Tahoma" panose="020B0604030504040204" pitchFamily="34" charset="0"/>
                        <a:ea typeface="ＭＳ Ｐゴシック" panose="020B0600070205080204" pitchFamily="34" charset="-128"/>
                      </a:endParaRPr>
                    </a:p>
                  </a:txBody>
                  <a:tcPr marT="45726" marB="45726" anchor="ctr" horzOverflow="overflow">
                    <a:lnL>
                      <a:noFill/>
                    </a:lnL>
                    <a:lnR>
                      <a:noFill/>
                    </a:lnR>
                    <a:lnT>
                      <a:noFill/>
                    </a:lnT>
                    <a:lnB>
                      <a:noFill/>
                    </a:lnB>
                    <a:lnTlToBr>
                      <a:noFill/>
                    </a:lnTlToBr>
                    <a:lnBlToTr>
                      <a:noFill/>
                    </a:lnBlToTr>
                    <a:solidFill>
                      <a:srgbClr val="99CC99"/>
                    </a:solidFill>
                  </a:tcP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3562596757"/>
                  </a:ext>
                </a:extLst>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9797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563"/>
                                        </p:tgtEl>
                                        <p:attrNameLst>
                                          <p:attrName>style.visibility</p:attrName>
                                        </p:attrNameLst>
                                      </p:cBhvr>
                                      <p:to>
                                        <p:strVal val="visible"/>
                                      </p:to>
                                    </p:set>
                                    <p:animEffect transition="in" filter="blinds(horizontal)">
                                      <p:cBhvr>
                                        <p:cTn id="7" dur="500"/>
                                        <p:tgtEl>
                                          <p:spTgt spid="106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6570"/>
                                        </p:tgtEl>
                                        <p:attrNameLst>
                                          <p:attrName>style.visibility</p:attrName>
                                        </p:attrNameLst>
                                      </p:cBhvr>
                                      <p:to>
                                        <p:strVal val="visible"/>
                                      </p:to>
                                    </p:set>
                                    <p:animEffect transition="in" filter="diamond(in)">
                                      <p:cBhvr>
                                        <p:cTn id="12" dur="2000"/>
                                        <p:tgtEl>
                                          <p:spTgt spid="10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47837" y="671513"/>
            <a:ext cx="8839200" cy="1371600"/>
          </a:xfrm>
        </p:spPr>
        <p:txBody>
          <a:bodyPr/>
          <a:lstStyle/>
          <a:p>
            <a:pPr algn="ctr" eaLnBrk="1" hangingPunct="1"/>
            <a:r>
              <a:rPr lang="en-US" altLang="en-US" b="1" dirty="0"/>
              <a:t>WHY SO MANY BABIES?</a:t>
            </a:r>
          </a:p>
        </p:txBody>
      </p:sp>
      <p:sp>
        <p:nvSpPr>
          <p:cNvPr id="32771" name="Rectangle 5"/>
          <p:cNvSpPr>
            <a:spLocks noGrp="1" noChangeArrowheads="1"/>
          </p:cNvSpPr>
          <p:nvPr>
            <p:ph type="body" sz="half" idx="2"/>
          </p:nvPr>
        </p:nvSpPr>
        <p:spPr>
          <a:xfrm>
            <a:off x="6281738" y="2243139"/>
            <a:ext cx="4495800" cy="4343400"/>
          </a:xfrm>
        </p:spPr>
        <p:txBody>
          <a:bodyPr/>
          <a:lstStyle/>
          <a:p>
            <a:pPr eaLnBrk="1" hangingPunct="1">
              <a:buFont typeface="Wingdings" panose="05000000000000000000" pitchFamily="2" charset="2"/>
              <a:buNone/>
            </a:pPr>
            <a:r>
              <a:rPr lang="en-US" altLang="en-US" sz="2400" b="1" dirty="0">
                <a:solidFill>
                  <a:srgbClr val="FF0000"/>
                </a:solidFill>
              </a:rPr>
              <a:t> </a:t>
            </a:r>
            <a:r>
              <a:rPr lang="en-US" altLang="en-US" sz="2400" b="1" dirty="0" smtClean="0">
                <a:solidFill>
                  <a:srgbClr val="FF0000"/>
                </a:solidFill>
              </a:rPr>
              <a:t> </a:t>
            </a:r>
            <a:r>
              <a:rPr lang="en-US" altLang="en-US" sz="2400" b="1" dirty="0" smtClean="0">
                <a:solidFill>
                  <a:srgbClr val="0000FF"/>
                </a:solidFill>
              </a:rPr>
              <a:t>Why </a:t>
            </a:r>
            <a:r>
              <a:rPr lang="en-US" altLang="en-US" sz="2400" b="1" dirty="0">
                <a:solidFill>
                  <a:srgbClr val="0000FF"/>
                </a:solidFill>
              </a:rPr>
              <a:t>did the baby boom occur when it did?</a:t>
            </a:r>
          </a:p>
          <a:p>
            <a:pPr eaLnBrk="1" hangingPunct="1">
              <a:buClr>
                <a:srgbClr val="806000"/>
              </a:buClr>
            </a:pPr>
            <a:r>
              <a:rPr lang="en-US" altLang="en-US" sz="2400" b="1" dirty="0"/>
              <a:t>Husbands returning from war</a:t>
            </a:r>
          </a:p>
          <a:p>
            <a:pPr eaLnBrk="1" hangingPunct="1">
              <a:buClr>
                <a:srgbClr val="806000"/>
              </a:buClr>
            </a:pPr>
            <a:r>
              <a:rPr lang="en-US" altLang="en-US" sz="2400" b="1" dirty="0"/>
              <a:t>Decreasing marriage age</a:t>
            </a:r>
          </a:p>
          <a:p>
            <a:pPr eaLnBrk="1" hangingPunct="1">
              <a:buClr>
                <a:srgbClr val="806000"/>
              </a:buClr>
            </a:pPr>
            <a:r>
              <a:rPr lang="en-US" altLang="en-US" sz="2400" b="1" dirty="0"/>
              <a:t>Confidence in economy</a:t>
            </a:r>
          </a:p>
          <a:p>
            <a:pPr eaLnBrk="1" hangingPunct="1">
              <a:buClr>
                <a:srgbClr val="806000"/>
              </a:buClr>
            </a:pPr>
            <a:r>
              <a:rPr lang="en-US" altLang="en-US" sz="2400" b="1" dirty="0"/>
              <a:t>Advances in medicine</a:t>
            </a:r>
          </a:p>
        </p:txBody>
      </p:sp>
      <p:pic>
        <p:nvPicPr>
          <p:cNvPr id="2" name="Picture 1"/>
          <p:cNvPicPr>
            <a:picLocks noChangeAspect="1"/>
          </p:cNvPicPr>
          <p:nvPr/>
        </p:nvPicPr>
        <p:blipFill>
          <a:blip r:embed="rId2"/>
          <a:stretch>
            <a:fillRect/>
          </a:stretch>
        </p:blipFill>
        <p:spPr>
          <a:xfrm>
            <a:off x="557212" y="2243138"/>
            <a:ext cx="5543551" cy="388619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486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76412" y="559601"/>
            <a:ext cx="8639175" cy="581025"/>
          </a:xfrm>
        </p:spPr>
        <p:txBody>
          <a:bodyPr>
            <a:noAutofit/>
          </a:bodyPr>
          <a:lstStyle/>
          <a:p>
            <a:pPr algn="ctr" eaLnBrk="1" hangingPunct="1"/>
            <a:r>
              <a:rPr lang="en-US" altLang="en-US" sz="4000" b="1" dirty="0"/>
              <a:t>ADVANCES IN MEDICINE AND CHANGES IN CHILDCARE</a:t>
            </a:r>
          </a:p>
        </p:txBody>
      </p:sp>
      <p:sp>
        <p:nvSpPr>
          <p:cNvPr id="34819" name="Rectangle 4"/>
          <p:cNvSpPr>
            <a:spLocks noGrp="1" noChangeArrowheads="1"/>
          </p:cNvSpPr>
          <p:nvPr>
            <p:ph type="body" sz="half" idx="1"/>
          </p:nvPr>
        </p:nvSpPr>
        <p:spPr>
          <a:xfrm>
            <a:off x="890406" y="1713795"/>
            <a:ext cx="4332216" cy="4380221"/>
          </a:xfrm>
        </p:spPr>
        <p:txBody>
          <a:bodyPr>
            <a:normAutofit fontScale="85000" lnSpcReduction="20000"/>
          </a:bodyPr>
          <a:lstStyle/>
          <a:p>
            <a:pPr eaLnBrk="1" hangingPunct="1"/>
            <a:r>
              <a:rPr lang="en-US" altLang="en-US" sz="2000" b="1" dirty="0"/>
              <a:t>Advances in the treatment of childhood diseases included the creation of the </a:t>
            </a:r>
            <a:r>
              <a:rPr lang="en-US" altLang="en-US" sz="2000" b="1" dirty="0">
                <a:solidFill>
                  <a:srgbClr val="0000FF"/>
                </a:solidFill>
              </a:rPr>
              <a:t>polio vaccine </a:t>
            </a:r>
            <a:r>
              <a:rPr lang="en-US" altLang="en-US" sz="2000" b="1" dirty="0"/>
              <a:t>(Jonas Salk</a:t>
            </a:r>
            <a:r>
              <a:rPr lang="en-US" altLang="en-US" sz="2000" b="1" dirty="0" smtClean="0"/>
              <a:t>)</a:t>
            </a:r>
          </a:p>
          <a:p>
            <a:pPr eaLnBrk="1" hangingPunct="1"/>
            <a:r>
              <a:rPr lang="en-US" altLang="en-US" sz="2000" b="1" dirty="0" smtClean="0"/>
              <a:t>New availability of </a:t>
            </a:r>
            <a:r>
              <a:rPr lang="en-US" altLang="en-US" sz="2000" b="1" dirty="0" smtClean="0">
                <a:solidFill>
                  <a:srgbClr val="0000FF"/>
                </a:solidFill>
              </a:rPr>
              <a:t>antibiotics</a:t>
            </a:r>
            <a:r>
              <a:rPr lang="en-US" altLang="en-US" sz="2000" b="1" dirty="0" smtClean="0"/>
              <a:t> eliminated childhood deaths from bacterial illnesses (pneumonia, croup, scarlet fever, etc)</a:t>
            </a:r>
          </a:p>
          <a:p>
            <a:pPr marL="0" indent="0" eaLnBrk="1" hangingPunct="1">
              <a:buNone/>
            </a:pPr>
            <a:endParaRPr lang="en-US" altLang="en-US" sz="2000" b="1" dirty="0"/>
          </a:p>
          <a:p>
            <a:r>
              <a:rPr lang="en-US" sz="2000" b="1" dirty="0"/>
              <a:t>Pediatrician </a:t>
            </a:r>
            <a:r>
              <a:rPr lang="en-US" sz="2000" b="1" dirty="0">
                <a:solidFill>
                  <a:srgbClr val="0000FF"/>
                </a:solidFill>
              </a:rPr>
              <a:t>Dr. Benjamin </a:t>
            </a:r>
            <a:r>
              <a:rPr lang="en-US" sz="2000" b="1" dirty="0" smtClean="0">
                <a:solidFill>
                  <a:srgbClr val="0000FF"/>
                </a:solidFill>
              </a:rPr>
              <a:t>Spock</a:t>
            </a:r>
          </a:p>
          <a:p>
            <a:r>
              <a:rPr lang="en-US" sz="2000" b="1" dirty="0" smtClean="0"/>
              <a:t>Children </a:t>
            </a:r>
            <a:r>
              <a:rPr lang="en-US" sz="2000" b="1" dirty="0"/>
              <a:t>should be allowed to express </a:t>
            </a:r>
            <a:r>
              <a:rPr lang="en-US" sz="2000" b="1" dirty="0" smtClean="0"/>
              <a:t>themselves and be part of the “democratic” life of the household</a:t>
            </a:r>
          </a:p>
          <a:p>
            <a:r>
              <a:rPr lang="en-US" sz="2000" b="1" dirty="0" smtClean="0"/>
              <a:t>Parents should be “friends” with their children</a:t>
            </a:r>
          </a:p>
          <a:p>
            <a:r>
              <a:rPr lang="en-US" sz="2000" b="1" dirty="0"/>
              <a:t>Parents should never physically punish their children</a:t>
            </a:r>
          </a:p>
          <a:p>
            <a:pPr eaLnBrk="1" hangingPunct="1"/>
            <a:endParaRPr lang="en-US" altLang="en-US" dirty="0"/>
          </a:p>
        </p:txBody>
      </p:sp>
      <p:pic>
        <p:nvPicPr>
          <p:cNvPr id="34820" name="Picture 6" descr="salk"/>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8743062" y="1700483"/>
            <a:ext cx="3065463" cy="4038600"/>
          </a:xfrm>
        </p:spPr>
      </p:pic>
      <p:sp>
        <p:nvSpPr>
          <p:cNvPr id="34821" name="Text Box 7"/>
          <p:cNvSpPr txBox="1">
            <a:spLocks noChangeArrowheads="1"/>
          </p:cNvSpPr>
          <p:nvPr/>
        </p:nvSpPr>
        <p:spPr bwMode="auto">
          <a:xfrm>
            <a:off x="8698922" y="5826678"/>
            <a:ext cx="312420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pPr>
            <a:r>
              <a:rPr lang="en-US" altLang="en-US" sz="1600" b="1" dirty="0">
                <a:solidFill>
                  <a:schemeClr val="tx2"/>
                </a:solidFill>
                <a:latin typeface="Arial" panose="020B0604020202020204" pitchFamily="34" charset="0"/>
              </a:rPr>
              <a:t>Dr. Salk was instrumental in the eradication of polio</a:t>
            </a:r>
          </a:p>
        </p:txBody>
      </p:sp>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1DBB942-8FF5-416A-841B-F1BA57036696}"/>
              </a:ext>
            </a:extLst>
          </p:cNvPr>
          <p:cNvPicPr>
            <a:picLocks noChangeAspect="1"/>
          </p:cNvPicPr>
          <p:nvPr/>
        </p:nvPicPr>
        <p:blipFill>
          <a:blip r:embed="rId3"/>
          <a:stretch>
            <a:fillRect/>
          </a:stretch>
        </p:blipFill>
        <p:spPr>
          <a:xfrm>
            <a:off x="5594071" y="1719024"/>
            <a:ext cx="2969009" cy="3560373"/>
          </a:xfrm>
          <a:prstGeom prst="rect">
            <a:avLst/>
          </a:prstGeom>
        </p:spPr>
      </p:pic>
      <p:sp>
        <p:nvSpPr>
          <p:cNvPr id="4" name="Rectangl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8EB8F7C-4A80-4AC7-B26A-BDAB16C8EC2B}"/>
              </a:ext>
            </a:extLst>
          </p:cNvPr>
          <p:cNvSpPr/>
          <p:nvPr/>
        </p:nvSpPr>
        <p:spPr>
          <a:xfrm>
            <a:off x="5681188" y="5455448"/>
            <a:ext cx="2818268" cy="584775"/>
          </a:xfrm>
          <a:prstGeom prst="rect">
            <a:avLst/>
          </a:prstGeom>
        </p:spPr>
        <p:txBody>
          <a:bodyPr wrap="square">
            <a:spAutoFit/>
          </a:bodyPr>
          <a:lstStyle/>
          <a:p>
            <a:r>
              <a:rPr lang="en-US" sz="1600" b="1" dirty="0">
                <a:solidFill>
                  <a:schemeClr val="tx2">
                    <a:lumMod val="75000"/>
                  </a:schemeClr>
                </a:solidFill>
              </a:rPr>
              <a:t>Dr. Spock’s book sold 10 million copies in the 1950s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468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2" dur="5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7" dur="500"/>
                                        <p:tgtEl>
                                          <p:spTgt spid="34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7" dur="500"/>
                                        <p:tgtEl>
                                          <p:spTgt spid="348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42" dur="500"/>
                                        <p:tgtEl>
                                          <p:spTgt spid="348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28799" y="304800"/>
            <a:ext cx="8951495" cy="1143000"/>
          </a:xfrm>
        </p:spPr>
        <p:txBody>
          <a:bodyPr>
            <a:normAutofit fontScale="90000"/>
          </a:bodyPr>
          <a:lstStyle/>
          <a:p>
            <a:pPr eaLnBrk="1" hangingPunct="1"/>
            <a:r>
              <a:rPr lang="en-US" altLang="en-US" sz="5400" b="1" dirty="0"/>
              <a:t>IMPACT OF THE BABY BOOM</a:t>
            </a:r>
          </a:p>
        </p:txBody>
      </p:sp>
      <p:sp>
        <p:nvSpPr>
          <p:cNvPr id="36867" name="Rectangle 4"/>
          <p:cNvSpPr>
            <a:spLocks noGrp="1" noChangeArrowheads="1"/>
          </p:cNvSpPr>
          <p:nvPr>
            <p:ph type="body" sz="half" idx="1"/>
          </p:nvPr>
        </p:nvSpPr>
        <p:spPr>
          <a:xfrm>
            <a:off x="776287" y="1571625"/>
            <a:ext cx="3962400" cy="4343400"/>
          </a:xfrm>
        </p:spPr>
        <p:txBody>
          <a:bodyPr/>
          <a:lstStyle/>
          <a:p>
            <a:pPr eaLnBrk="1" hangingPunct="1">
              <a:lnSpc>
                <a:spcPct val="90000"/>
              </a:lnSpc>
            </a:pPr>
            <a:r>
              <a:rPr lang="en-US" altLang="en-US" sz="2400" b="1" dirty="0"/>
              <a:t>As a result of the baby boom </a:t>
            </a:r>
            <a:r>
              <a:rPr lang="en-US" altLang="en-US" sz="2400" b="1" dirty="0">
                <a:solidFill>
                  <a:srgbClr val="0000FF"/>
                </a:solidFill>
              </a:rPr>
              <a:t>10 million students entered elementary schools </a:t>
            </a:r>
            <a:r>
              <a:rPr lang="en-US" altLang="en-US" sz="2400" b="1" dirty="0"/>
              <a:t>in the 1950s</a:t>
            </a:r>
          </a:p>
          <a:p>
            <a:pPr eaLnBrk="1" hangingPunct="1">
              <a:lnSpc>
                <a:spcPct val="90000"/>
              </a:lnSpc>
            </a:pPr>
            <a:r>
              <a:rPr lang="en-US" altLang="en-US" sz="2400" b="1" dirty="0"/>
              <a:t>California built a new school every 7 days in the late ’50s</a:t>
            </a:r>
          </a:p>
          <a:p>
            <a:pPr eaLnBrk="1" hangingPunct="1">
              <a:lnSpc>
                <a:spcPct val="90000"/>
              </a:lnSpc>
            </a:pPr>
            <a:r>
              <a:rPr lang="en-US" altLang="en-US" sz="2400" b="1" dirty="0"/>
              <a:t>Toy sales reached an all-time high in </a:t>
            </a:r>
            <a:r>
              <a:rPr lang="en-US" altLang="en-US" sz="2400" b="1" dirty="0">
                <a:solidFill>
                  <a:srgbClr val="0000FF"/>
                </a:solidFill>
              </a:rPr>
              <a:t>1958 when $1.25 billion in toys were sold</a:t>
            </a:r>
          </a:p>
        </p:txBody>
      </p:sp>
      <p:pic>
        <p:nvPicPr>
          <p:cNvPr id="4" name="Content Placeholder 3"/>
          <p:cNvPicPr>
            <a:picLocks noGrp="1" noChangeAspect="1"/>
          </p:cNvPicPr>
          <p:nvPr>
            <p:ph sz="half" idx="2"/>
          </p:nvPr>
        </p:nvPicPr>
        <p:blipFill>
          <a:blip r:embed="rId2"/>
          <a:stretch>
            <a:fillRect/>
          </a:stretch>
        </p:blipFill>
        <p:spPr>
          <a:xfrm>
            <a:off x="8601076" y="1571625"/>
            <a:ext cx="2828924" cy="2628900"/>
          </a:xfrm>
          <a:prstGeom prst="rect">
            <a:avLst/>
          </a:prstGeom>
        </p:spPr>
      </p:pic>
      <p:pic>
        <p:nvPicPr>
          <p:cNvPr id="5" name="Picture 4"/>
          <p:cNvPicPr>
            <a:picLocks noChangeAspect="1"/>
          </p:cNvPicPr>
          <p:nvPr/>
        </p:nvPicPr>
        <p:blipFill>
          <a:blip r:embed="rId3"/>
          <a:stretch>
            <a:fillRect/>
          </a:stretch>
        </p:blipFill>
        <p:spPr>
          <a:xfrm>
            <a:off x="4738687" y="1571625"/>
            <a:ext cx="3862389" cy="2628900"/>
          </a:xfrm>
          <a:prstGeom prst="rect">
            <a:avLst/>
          </a:prstGeom>
        </p:spPr>
      </p:pic>
      <p:pic>
        <p:nvPicPr>
          <p:cNvPr id="6" name="Picture 5"/>
          <p:cNvPicPr>
            <a:picLocks noChangeAspect="1"/>
          </p:cNvPicPr>
          <p:nvPr/>
        </p:nvPicPr>
        <p:blipFill>
          <a:blip r:embed="rId4"/>
          <a:stretch>
            <a:fillRect/>
          </a:stretch>
        </p:blipFill>
        <p:spPr>
          <a:xfrm>
            <a:off x="8843962" y="4200523"/>
            <a:ext cx="2143125" cy="2143125"/>
          </a:xfrm>
          <a:prstGeom prst="rect">
            <a:avLst/>
          </a:prstGeom>
        </p:spPr>
      </p:pic>
      <p:pic>
        <p:nvPicPr>
          <p:cNvPr id="7" name="Picture 6"/>
          <p:cNvPicPr>
            <a:picLocks noChangeAspect="1"/>
          </p:cNvPicPr>
          <p:nvPr/>
        </p:nvPicPr>
        <p:blipFill>
          <a:blip r:embed="rId5"/>
          <a:stretch>
            <a:fillRect/>
          </a:stretch>
        </p:blipFill>
        <p:spPr>
          <a:xfrm>
            <a:off x="4981573" y="4200522"/>
            <a:ext cx="3348037" cy="21431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220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533400"/>
            <a:ext cx="8382000" cy="1295400"/>
          </a:xfrm>
        </p:spPr>
        <p:txBody>
          <a:bodyPr/>
          <a:lstStyle/>
          <a:p>
            <a:pPr algn="ctr" eaLnBrk="1" hangingPunct="1"/>
            <a:r>
              <a:rPr lang="en-US" altLang="en-US" sz="5400" b="1"/>
              <a:t>RISE OF CONSUMERISM</a:t>
            </a:r>
            <a:r>
              <a:rPr lang="en-US" altLang="en-US" sz="4000"/>
              <a:t> </a:t>
            </a:r>
          </a:p>
        </p:txBody>
      </p:sp>
      <p:sp>
        <p:nvSpPr>
          <p:cNvPr id="51203" name="Rectangle 4"/>
          <p:cNvSpPr>
            <a:spLocks noGrp="1" noChangeArrowheads="1"/>
          </p:cNvSpPr>
          <p:nvPr>
            <p:ph type="body" sz="half" idx="1"/>
          </p:nvPr>
        </p:nvSpPr>
        <p:spPr>
          <a:xfrm>
            <a:off x="1009650" y="1828800"/>
            <a:ext cx="4495800" cy="4876800"/>
          </a:xfrm>
        </p:spPr>
        <p:txBody>
          <a:bodyPr/>
          <a:lstStyle/>
          <a:p>
            <a:pPr eaLnBrk="1" hangingPunct="1"/>
            <a:r>
              <a:rPr lang="en-US" altLang="en-US" sz="2800" b="1" dirty="0"/>
              <a:t>By the mid-1950s, nearly </a:t>
            </a:r>
            <a:r>
              <a:rPr lang="en-US" altLang="en-US" sz="2800" b="1" dirty="0">
                <a:solidFill>
                  <a:srgbClr val="0000FF"/>
                </a:solidFill>
              </a:rPr>
              <a:t>60%</a:t>
            </a:r>
            <a:r>
              <a:rPr lang="en-US" altLang="en-US" sz="2800" b="1" dirty="0"/>
              <a:t> of Americans were members of the middle class</a:t>
            </a:r>
          </a:p>
          <a:p>
            <a:pPr eaLnBrk="1" hangingPunct="1"/>
            <a:r>
              <a:rPr lang="en-US" altLang="en-US" sz="2800" b="1" dirty="0">
                <a:solidFill>
                  <a:srgbClr val="0000FF"/>
                </a:solidFill>
              </a:rPr>
              <a:t>Consumerism (buying material goods) came to be equated with success and status</a:t>
            </a:r>
          </a:p>
        </p:txBody>
      </p:sp>
      <p:pic>
        <p:nvPicPr>
          <p:cNvPr id="51204" name="Picture 6" descr="consumerism"/>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5985668" y="1671638"/>
            <a:ext cx="3897313" cy="47244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2141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20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2" dur="5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7"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5" name="Rectangle 5"/>
          <p:cNvSpPr>
            <a:spLocks noGrp="1" noChangeArrowheads="1"/>
          </p:cNvSpPr>
          <p:nvPr>
            <p:ph type="title"/>
          </p:nvPr>
        </p:nvSpPr>
        <p:spPr>
          <a:xfrm>
            <a:off x="540083" y="214314"/>
            <a:ext cx="11283347" cy="1157287"/>
          </a:xfrm>
        </p:spPr>
        <p:txBody>
          <a:bodyPr>
            <a:noAutofit/>
          </a:bodyPr>
          <a:lstStyle/>
          <a:p>
            <a:pPr algn="ctr" eaLnBrk="1" hangingPunct="1"/>
            <a:r>
              <a:rPr lang="en-US" altLang="en-US" sz="4000" b="1" dirty="0"/>
              <a:t>NEW </a:t>
            </a:r>
            <a:r>
              <a:rPr lang="en-US" altLang="en-US" sz="4000" b="1" dirty="0" smtClean="0"/>
              <a:t>PRODUCTS &amp; METHODS TO MAXIMIZE SALES</a:t>
            </a:r>
            <a:endParaRPr lang="en-US" altLang="en-US" sz="4000" b="1" dirty="0"/>
          </a:p>
        </p:txBody>
      </p:sp>
      <p:sp>
        <p:nvSpPr>
          <p:cNvPr id="52228" name="Rectangle 7"/>
          <p:cNvSpPr>
            <a:spLocks noGrp="1" noChangeArrowheads="1"/>
          </p:cNvSpPr>
          <p:nvPr>
            <p:ph type="body" sz="half" idx="2"/>
          </p:nvPr>
        </p:nvSpPr>
        <p:spPr>
          <a:xfrm>
            <a:off x="6110288" y="1371601"/>
            <a:ext cx="4191000" cy="5105400"/>
          </a:xfrm>
        </p:spPr>
        <p:txBody>
          <a:bodyPr>
            <a:normAutofit fontScale="92500" lnSpcReduction="10000"/>
          </a:bodyPr>
          <a:lstStyle/>
          <a:p>
            <a:pPr eaLnBrk="1" hangingPunct="1">
              <a:lnSpc>
                <a:spcPct val="80000"/>
              </a:lnSpc>
            </a:pPr>
            <a:r>
              <a:rPr lang="en-US" altLang="en-US" sz="2400" b="1" dirty="0"/>
              <a:t>One new product after another appeared in the marketplace</a:t>
            </a:r>
          </a:p>
          <a:p>
            <a:pPr eaLnBrk="1" hangingPunct="1">
              <a:lnSpc>
                <a:spcPct val="80000"/>
              </a:lnSpc>
            </a:pPr>
            <a:r>
              <a:rPr lang="en-US" altLang="en-US" sz="2400" b="1" dirty="0"/>
              <a:t>Appliances, electronics, and other household goods were especially </a:t>
            </a:r>
            <a:r>
              <a:rPr lang="en-US" altLang="en-US" sz="2400" b="1" dirty="0" smtClean="0"/>
              <a:t>popular</a:t>
            </a:r>
          </a:p>
          <a:p>
            <a:pPr eaLnBrk="1" hangingPunct="1">
              <a:lnSpc>
                <a:spcPct val="80000"/>
              </a:lnSpc>
            </a:pPr>
            <a:r>
              <a:rPr lang="en-US" altLang="en-US" sz="2400" b="1" dirty="0" smtClean="0">
                <a:solidFill>
                  <a:srgbClr val="0000FF"/>
                </a:solidFill>
              </a:rPr>
              <a:t>Planned obsolescence </a:t>
            </a:r>
            <a:r>
              <a:rPr lang="en-US" altLang="en-US" sz="2400" b="1" dirty="0" smtClean="0"/>
              <a:t>was introduced as a method of inducing customers to purchase more and more products over time</a:t>
            </a:r>
          </a:p>
          <a:p>
            <a:pPr eaLnBrk="1" hangingPunct="1">
              <a:lnSpc>
                <a:spcPct val="80000"/>
              </a:lnSpc>
            </a:pPr>
            <a:r>
              <a:rPr lang="en-US" altLang="en-US" sz="2400" b="1" dirty="0">
                <a:solidFill>
                  <a:srgbClr val="0000FF"/>
                </a:solidFill>
              </a:rPr>
              <a:t>The first credit card (Diner’s Club) appeared in 1950 and American Express was introduced in 1958</a:t>
            </a:r>
          </a:p>
          <a:p>
            <a:pPr eaLnBrk="1" hangingPunct="1">
              <a:lnSpc>
                <a:spcPct val="80000"/>
              </a:lnSpc>
            </a:pPr>
            <a:r>
              <a:rPr lang="en-US" altLang="en-US" sz="2400" b="1" dirty="0"/>
              <a:t>Personal debt increased nearly </a:t>
            </a:r>
            <a:r>
              <a:rPr lang="en-US" altLang="en-US" sz="2400" b="1" dirty="0">
                <a:solidFill>
                  <a:srgbClr val="0000FF"/>
                </a:solidFill>
              </a:rPr>
              <a:t>3x</a:t>
            </a:r>
            <a:r>
              <a:rPr lang="en-US" altLang="en-US" sz="2400" b="1" dirty="0"/>
              <a:t> in the 1950s</a:t>
            </a:r>
          </a:p>
        </p:txBody>
      </p:sp>
      <p:pic>
        <p:nvPicPr>
          <p:cNvPr id="2" name="Picture 1"/>
          <p:cNvPicPr>
            <a:picLocks noChangeAspect="1"/>
          </p:cNvPicPr>
          <p:nvPr/>
        </p:nvPicPr>
        <p:blipFill>
          <a:blip r:embed="rId2"/>
          <a:stretch>
            <a:fillRect/>
          </a:stretch>
        </p:blipFill>
        <p:spPr>
          <a:xfrm>
            <a:off x="1500188" y="1371602"/>
            <a:ext cx="3957637" cy="492918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7186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blinds(horizontal)">
                                      <p:cBhvr>
                                        <p:cTn id="7" dur="500"/>
                                        <p:tgtEl>
                                          <p:spTgt spid="522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blinds(horizontal)">
                                      <p:cBhvr>
                                        <p:cTn id="12" dur="500"/>
                                        <p:tgtEl>
                                          <p:spTgt spid="52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Effect transition="in" filter="blinds(horizontal)">
                                      <p:cBhvr>
                                        <p:cTn id="17" dur="500"/>
                                        <p:tgtEl>
                                          <p:spTgt spid="522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2228">
                                            <p:txEl>
                                              <p:pRg st="3" end="3"/>
                                            </p:txEl>
                                          </p:spTgt>
                                        </p:tgtEl>
                                        <p:attrNameLst>
                                          <p:attrName>style.visibility</p:attrName>
                                        </p:attrNameLst>
                                      </p:cBhvr>
                                      <p:to>
                                        <p:strVal val="visible"/>
                                      </p:to>
                                    </p:set>
                                    <p:animEffect transition="in" filter="blinds(horizontal)">
                                      <p:cBhvr>
                                        <p:cTn id="22" dur="500"/>
                                        <p:tgtEl>
                                          <p:spTgt spid="522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2228">
                                            <p:txEl>
                                              <p:pRg st="4" end="4"/>
                                            </p:txEl>
                                          </p:spTgt>
                                        </p:tgtEl>
                                        <p:attrNameLst>
                                          <p:attrName>style.visibility</p:attrName>
                                        </p:attrNameLst>
                                      </p:cBhvr>
                                      <p:to>
                                        <p:strVal val="visible"/>
                                      </p:to>
                                    </p:set>
                                    <p:animEffect transition="in" filter="blinds(horizontal)">
                                      <p:cBhvr>
                                        <p:cTn id="27" dur="500"/>
                                        <p:tgtEl>
                                          <p:spTgt spid="522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66975" y="0"/>
            <a:ext cx="7793038" cy="1462088"/>
          </a:xfrm>
        </p:spPr>
        <p:txBody>
          <a:bodyPr>
            <a:normAutofit/>
          </a:bodyPr>
          <a:lstStyle/>
          <a:p>
            <a:pPr algn="ctr" eaLnBrk="1" hangingPunct="1"/>
            <a:r>
              <a:rPr lang="en-US" altLang="en-US" sz="4000" b="1" dirty="0"/>
              <a:t>THE ADVERTISING AGE</a:t>
            </a:r>
          </a:p>
        </p:txBody>
      </p:sp>
      <p:sp>
        <p:nvSpPr>
          <p:cNvPr id="53251" name="Rectangle 4"/>
          <p:cNvSpPr>
            <a:spLocks noGrp="1" noChangeArrowheads="1"/>
          </p:cNvSpPr>
          <p:nvPr>
            <p:ph type="body" sz="half" idx="1"/>
          </p:nvPr>
        </p:nvSpPr>
        <p:spPr>
          <a:xfrm>
            <a:off x="442913" y="1042988"/>
            <a:ext cx="7086600" cy="5343525"/>
          </a:xfrm>
        </p:spPr>
        <p:txBody>
          <a:bodyPr>
            <a:noAutofit/>
          </a:bodyPr>
          <a:lstStyle/>
          <a:p>
            <a:pPr eaLnBrk="1" hangingPunct="1"/>
            <a:r>
              <a:rPr lang="en-US" altLang="en-US" sz="1400" b="1" dirty="0"/>
              <a:t>The advertising industry capitalized on runaway consumerism by encouraging more spending</a:t>
            </a:r>
          </a:p>
          <a:p>
            <a:pPr eaLnBrk="1" hangingPunct="1"/>
            <a:r>
              <a:rPr lang="en-US" altLang="en-US" sz="1400" b="1" dirty="0">
                <a:solidFill>
                  <a:srgbClr val="0000FF"/>
                </a:solidFill>
              </a:rPr>
              <a:t>Ad agencies increased their spending from 6 billion to 9 billion between 1950 and 1955</a:t>
            </a:r>
          </a:p>
          <a:p>
            <a:pPr eaLnBrk="1" hangingPunct="1"/>
            <a:r>
              <a:rPr lang="en-US" altLang="en-US" sz="1400" b="1" dirty="0"/>
              <a:t>Target Markets: </a:t>
            </a:r>
            <a:r>
              <a:rPr lang="en-US" altLang="en-US" sz="1400" b="1" dirty="0">
                <a:solidFill>
                  <a:srgbClr val="0000FF"/>
                </a:solidFill>
              </a:rPr>
              <a:t>Suburban women</a:t>
            </a:r>
          </a:p>
          <a:p>
            <a:pPr lvl="2"/>
            <a:r>
              <a:rPr lang="en-US" dirty="0"/>
              <a:t>“ On May 18, 1956, The New York Times printed a remarkable interview with a young man named Gerald Stahl, executive vice-president of the Package Designers Council. He stated: ‘Psychiatrists say that people have so much to choose from that they want help—they will like the package that hypnotizes them into picking it.’ He urged food packers to put more hypnosis into their package designing, so that the housewife will stick out her hand for it rather than one of many rivals. Mr. Stahl has found that it takes the average woman exactly twenty seconds to cover an aisle in a supermarket if she doesn’t tarry; so a good package design should hypnotize the woman like a flashlight waved in front of her eyes.” </a:t>
            </a:r>
          </a:p>
          <a:p>
            <a:pPr marL="548640" lvl="2" indent="0">
              <a:buNone/>
            </a:pPr>
            <a:r>
              <a:rPr lang="en-US" dirty="0"/>
              <a:t>—The Hidden Persuaders</a:t>
            </a:r>
            <a:endParaRPr lang="en-US" altLang="en-US" b="1" dirty="0"/>
          </a:p>
          <a:p>
            <a:pPr eaLnBrk="1" hangingPunct="1"/>
            <a:r>
              <a:rPr lang="en-US" altLang="en-US" sz="1400" b="1" dirty="0">
                <a:solidFill>
                  <a:srgbClr val="0000FF"/>
                </a:solidFill>
              </a:rPr>
              <a:t>“Teenagers”: a new word, a new target for marketing</a:t>
            </a:r>
          </a:p>
          <a:p>
            <a:pPr lvl="2"/>
            <a:r>
              <a:rPr lang="en-US" altLang="en-US" b="1" dirty="0"/>
              <a:t>Teens</a:t>
            </a:r>
            <a:r>
              <a:rPr lang="en-US" altLang="en-US" b="1" dirty="0" smtClean="0"/>
              <a:t> were now </a:t>
            </a:r>
            <a:r>
              <a:rPr lang="en-US" altLang="en-US" b="1" dirty="0"/>
              <a:t>attending school in record numbers; many worked, but many did not have to. Rising family incomes made weekly allowances more common and companies fell over each other to market to this new </a:t>
            </a:r>
            <a:r>
              <a:rPr lang="en-US" altLang="en-US" b="1" dirty="0" smtClean="0"/>
              <a:t>group</a:t>
            </a:r>
            <a:endParaRPr lang="en-US" altLang="en-US" b="1" dirty="0"/>
          </a:p>
        </p:txBody>
      </p:sp>
      <p:pic>
        <p:nvPicPr>
          <p:cNvPr id="53252" name="Picture 6" descr="time-square"/>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7529513" y="2028825"/>
            <a:ext cx="4267200" cy="3200400"/>
          </a:xfrm>
        </p:spPr>
      </p:pic>
      <p:sp>
        <p:nvSpPr>
          <p:cNvPr id="53253" name="Text Box 7"/>
          <p:cNvSpPr txBox="1">
            <a:spLocks noChangeArrowheads="1"/>
          </p:cNvSpPr>
          <p:nvPr/>
        </p:nvSpPr>
        <p:spPr bwMode="auto">
          <a:xfrm>
            <a:off x="7510650" y="5461964"/>
            <a:ext cx="4191000" cy="6413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pPr>
            <a:r>
              <a:rPr lang="en-US" altLang="en-US" sz="1800" b="1" dirty="0">
                <a:solidFill>
                  <a:schemeClr val="tx2"/>
                </a:solidFill>
                <a:latin typeface="Arial" panose="020B0604020202020204" pitchFamily="34" charset="0"/>
              </a:rPr>
              <a:t>Advertising is </a:t>
            </a:r>
            <a:r>
              <a:rPr lang="en-US" altLang="en-US" sz="1800" b="1" u="sng" dirty="0">
                <a:solidFill>
                  <a:schemeClr val="tx2"/>
                </a:solidFill>
                <a:latin typeface="Arial" panose="020B0604020202020204" pitchFamily="34" charset="0"/>
              </a:rPr>
              <a:t>everywhere</a:t>
            </a:r>
            <a:r>
              <a:rPr lang="en-US" altLang="en-US" sz="1800" b="1" dirty="0">
                <a:solidFill>
                  <a:schemeClr val="tx2"/>
                </a:solidFill>
                <a:latin typeface="Arial" panose="020B0604020202020204" pitchFamily="34" charset="0"/>
              </a:rPr>
              <a:t> today in America</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2984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3">
                                            <p:txEl>
                                              <p:pRg st="0" end="0"/>
                                            </p:txEl>
                                          </p:spTgt>
                                        </p:tgtEl>
                                        <p:attrNameLst>
                                          <p:attrName>style.visibility</p:attrName>
                                        </p:attrNameLst>
                                      </p:cBhvr>
                                      <p:to>
                                        <p:strVal val="visible"/>
                                      </p:to>
                                    </p:set>
                                    <p:animEffect transition="in" filter="blinds(horizontal)">
                                      <p:cBhvr>
                                        <p:cTn id="12" dur="500"/>
                                        <p:tgtEl>
                                          <p:spTgt spid="532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17" dur="500"/>
                                        <p:tgtEl>
                                          <p:spTgt spid="532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22" dur="500"/>
                                        <p:tgtEl>
                                          <p:spTgt spid="532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27" dur="500"/>
                                        <p:tgtEl>
                                          <p:spTgt spid="532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32" dur="500"/>
                                        <p:tgtEl>
                                          <p:spTgt spid="5325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37" dur="500"/>
                                        <p:tgtEl>
                                          <p:spTgt spid="5325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42" dur="500"/>
                                        <p:tgtEl>
                                          <p:spTgt spid="5325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47"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20349" y="413097"/>
            <a:ext cx="8486775" cy="1385887"/>
          </a:xfrm>
        </p:spPr>
        <p:txBody>
          <a:bodyPr/>
          <a:lstStyle/>
          <a:p>
            <a:pPr algn="ctr" eaLnBrk="1" hangingPunct="1"/>
            <a:r>
              <a:rPr lang="en-US" altLang="en-US" sz="4000" b="1" dirty="0"/>
              <a:t>THE AMERICAN DREAM IN THE FIFTIES</a:t>
            </a:r>
          </a:p>
        </p:txBody>
      </p:sp>
      <p:sp>
        <p:nvSpPr>
          <p:cNvPr id="23555" name="Rectangle 4"/>
          <p:cNvSpPr>
            <a:spLocks noGrp="1" noChangeArrowheads="1"/>
          </p:cNvSpPr>
          <p:nvPr>
            <p:ph type="body" sz="half" idx="1"/>
          </p:nvPr>
        </p:nvSpPr>
        <p:spPr>
          <a:xfrm>
            <a:off x="977348" y="1600201"/>
            <a:ext cx="4267200" cy="4572000"/>
          </a:xfrm>
        </p:spPr>
        <p:txBody>
          <a:bodyPr/>
          <a:lstStyle/>
          <a:p>
            <a:pPr eaLnBrk="1" hangingPunct="1"/>
            <a:r>
              <a:rPr lang="en-US" altLang="en-US" sz="2400" b="1" dirty="0"/>
              <a:t>After WWII ended, many Americans turned their attention to their families and jobs</a:t>
            </a:r>
          </a:p>
          <a:p>
            <a:pPr eaLnBrk="1" hangingPunct="1"/>
            <a:r>
              <a:rPr lang="en-US" altLang="en-US" sz="2400" b="1" dirty="0"/>
              <a:t>New businesses and technology created  opportunities for many</a:t>
            </a:r>
          </a:p>
          <a:p>
            <a:pPr eaLnBrk="1" hangingPunct="1"/>
            <a:r>
              <a:rPr lang="en-US" altLang="en-US" sz="2400" b="1" dirty="0">
                <a:solidFill>
                  <a:srgbClr val="0000FF"/>
                </a:solidFill>
              </a:rPr>
              <a:t>By the end of the 1950s, Americans were enjoying the highest standard of living in the world</a:t>
            </a:r>
          </a:p>
          <a:p>
            <a:pPr eaLnBrk="1" hangingPunct="1"/>
            <a:endParaRPr lang="en-US" altLang="en-US" sz="2400" b="1" dirty="0"/>
          </a:p>
        </p:txBody>
      </p:sp>
      <p:pic>
        <p:nvPicPr>
          <p:cNvPr id="5" name="Picture 4"/>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071279" y="1600201"/>
            <a:ext cx="3841886" cy="4572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34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214314"/>
            <a:ext cx="8991600" cy="1462087"/>
          </a:xfrm>
        </p:spPr>
        <p:txBody>
          <a:bodyPr/>
          <a:lstStyle/>
          <a:p>
            <a:pPr algn="ctr" eaLnBrk="1" hangingPunct="1"/>
            <a:r>
              <a:rPr lang="en-US" altLang="en-US" b="1" dirty="0"/>
              <a:t>THE “ORGANIZATION” AND THE “ORGANIZATION MAN”</a:t>
            </a:r>
          </a:p>
        </p:txBody>
      </p:sp>
      <p:sp>
        <p:nvSpPr>
          <p:cNvPr id="24579" name="Rectangle 5"/>
          <p:cNvSpPr>
            <a:spLocks noGrp="1" noChangeArrowheads="1"/>
          </p:cNvSpPr>
          <p:nvPr>
            <p:ph type="body" sz="half" idx="2"/>
          </p:nvPr>
        </p:nvSpPr>
        <p:spPr>
          <a:xfrm>
            <a:off x="6372225" y="1838325"/>
            <a:ext cx="4495800" cy="4800600"/>
          </a:xfrm>
        </p:spPr>
        <p:txBody>
          <a:bodyPr/>
          <a:lstStyle/>
          <a:p>
            <a:pPr eaLnBrk="1" hangingPunct="1"/>
            <a:r>
              <a:rPr lang="en-US" altLang="en-US" sz="2400" b="1" dirty="0">
                <a:solidFill>
                  <a:srgbClr val="0000FF"/>
                </a:solidFill>
              </a:rPr>
              <a:t>During the 1950s, businesses expanded rapidly</a:t>
            </a:r>
          </a:p>
          <a:p>
            <a:pPr eaLnBrk="1" hangingPunct="1"/>
            <a:r>
              <a:rPr lang="en-US" altLang="en-US" sz="2400" b="1" dirty="0">
                <a:solidFill>
                  <a:srgbClr val="0000FF"/>
                </a:solidFill>
              </a:rPr>
              <a:t>More and more people held “white-collar” </a:t>
            </a:r>
            <a:r>
              <a:rPr lang="en-US" altLang="en-US" sz="2400" b="1" dirty="0"/>
              <a:t>jobs - clerical, management, or professional jobs</a:t>
            </a:r>
          </a:p>
          <a:p>
            <a:pPr eaLnBrk="1" hangingPunct="1"/>
            <a:r>
              <a:rPr lang="en-US" altLang="en-US" sz="2400" b="1" dirty="0"/>
              <a:t>The fields of sales, advertising, </a:t>
            </a:r>
            <a:r>
              <a:rPr lang="en-US" altLang="en-US" sz="2400" b="1" dirty="0" smtClean="0"/>
              <a:t>insurance, </a:t>
            </a:r>
            <a:r>
              <a:rPr lang="en-US" altLang="en-US" sz="2400" b="1" dirty="0"/>
              <a:t>and communications exploded </a:t>
            </a:r>
          </a:p>
          <a:p>
            <a:pPr eaLnBrk="1" hangingPunct="1"/>
            <a:endParaRPr lang="en-US" altLang="en-US" sz="2400" b="1" dirty="0"/>
          </a:p>
        </p:txBody>
      </p:sp>
      <p:sp>
        <p:nvSpPr>
          <p:cNvPr id="24581" name="Text Box 7"/>
          <p:cNvSpPr txBox="1">
            <a:spLocks noChangeArrowheads="1"/>
          </p:cNvSpPr>
          <p:nvPr/>
        </p:nvSpPr>
        <p:spPr bwMode="auto">
          <a:xfrm>
            <a:off x="2133600" y="5569008"/>
            <a:ext cx="3657600" cy="6413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pPr>
            <a:r>
              <a:rPr lang="en-US" altLang="en-US" sz="1800" b="1" dirty="0">
                <a:solidFill>
                  <a:schemeClr val="tx2"/>
                </a:solidFill>
                <a:latin typeface="Arial" panose="020B0604020202020204" pitchFamily="34" charset="0"/>
              </a:rPr>
              <a:t>White Collar jobs expanded greatly in the 1950s</a:t>
            </a:r>
          </a:p>
        </p:txBody>
      </p:sp>
      <p:pic>
        <p:nvPicPr>
          <p:cNvPr id="4" name="Content Placeholder 3"/>
          <p:cNvPicPr>
            <a:picLocks noGrp="1" noChangeAspect="1"/>
          </p:cNvPicPr>
          <p:nvPr>
            <p:ph sz="half" idx="1"/>
          </p:nvPr>
        </p:nvPicPr>
        <p:blipFill>
          <a:blip r:embed="rId2"/>
          <a:stretch>
            <a:fillRect/>
          </a:stretch>
        </p:blipFill>
        <p:spPr>
          <a:xfrm>
            <a:off x="1700213" y="2209800"/>
            <a:ext cx="4471987" cy="3162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804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blinds(horizontal)">
                                      <p:cBhvr>
                                        <p:cTn id="12" dur="500"/>
                                        <p:tgtEl>
                                          <p:spTgt spid="24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381000"/>
            <a:ext cx="7772400" cy="1066800"/>
          </a:xfrm>
        </p:spPr>
        <p:txBody>
          <a:bodyPr/>
          <a:lstStyle/>
          <a:p>
            <a:pPr algn="ctr" eaLnBrk="1" hangingPunct="1"/>
            <a:r>
              <a:rPr lang="en-US" altLang="en-US" sz="5400" b="1"/>
              <a:t>SOCIAL CONFORMITY</a:t>
            </a:r>
          </a:p>
        </p:txBody>
      </p:sp>
      <p:sp>
        <p:nvSpPr>
          <p:cNvPr id="25603" name="Rectangle 4"/>
          <p:cNvSpPr>
            <a:spLocks noGrp="1" noChangeArrowheads="1"/>
          </p:cNvSpPr>
          <p:nvPr>
            <p:ph type="body" sz="half" idx="1"/>
          </p:nvPr>
        </p:nvSpPr>
        <p:spPr>
          <a:xfrm>
            <a:off x="985838" y="1676400"/>
            <a:ext cx="4495800" cy="4648200"/>
          </a:xfrm>
        </p:spPr>
        <p:txBody>
          <a:bodyPr>
            <a:normAutofit fontScale="92500" lnSpcReduction="20000"/>
          </a:bodyPr>
          <a:lstStyle/>
          <a:p>
            <a:pPr eaLnBrk="1" hangingPunct="1"/>
            <a:r>
              <a:rPr lang="en-US" altLang="en-US" sz="2400" b="1" dirty="0">
                <a:solidFill>
                  <a:srgbClr val="0000FF"/>
                </a:solidFill>
              </a:rPr>
              <a:t>American workers found themselves becoming standardized </a:t>
            </a:r>
          </a:p>
          <a:p>
            <a:pPr eaLnBrk="1" hangingPunct="1"/>
            <a:r>
              <a:rPr lang="en-US" altLang="en-US" sz="2400" b="1" dirty="0"/>
              <a:t>Called the “Organization Man,” the modern worker struggled with a loss of </a:t>
            </a:r>
            <a:r>
              <a:rPr lang="en-US" altLang="en-US" sz="2400" b="1" dirty="0" smtClean="0"/>
              <a:t>individualism, consistent with the broader culture of social conformity and anti-communism that was characteristic of the early Cold War</a:t>
            </a:r>
          </a:p>
          <a:p>
            <a:pPr eaLnBrk="1" hangingPunct="1"/>
            <a:r>
              <a:rPr lang="en-US" altLang="en-US" sz="2400" b="1" dirty="0">
                <a:solidFill>
                  <a:srgbClr val="0000FF"/>
                </a:solidFill>
              </a:rPr>
              <a:t>Businesses did not want creative thinkers, rebels or anyone that would “rock the boat</a:t>
            </a:r>
            <a:r>
              <a:rPr lang="en-US" altLang="en-US" sz="2400" dirty="0">
                <a:solidFill>
                  <a:srgbClr val="0000FF"/>
                </a:solidFill>
              </a:rPr>
              <a:t>”</a:t>
            </a:r>
          </a:p>
          <a:p>
            <a:pPr eaLnBrk="1" hangingPunct="1"/>
            <a:endParaRPr lang="en-US" altLang="en-US" sz="2400" dirty="0"/>
          </a:p>
          <a:p>
            <a:pPr eaLnBrk="1" hangingPunct="1"/>
            <a:endParaRPr lang="en-US" altLang="en-US" sz="2400" dirty="0"/>
          </a:p>
        </p:txBody>
      </p:sp>
      <p:sp>
        <p:nvSpPr>
          <p:cNvPr id="40966" name="Text Box 9"/>
          <p:cNvSpPr txBox="1">
            <a:spLocks noChangeArrowheads="1"/>
          </p:cNvSpPr>
          <p:nvPr/>
        </p:nvSpPr>
        <p:spPr bwMode="auto">
          <a:xfrm>
            <a:off x="6477000" y="6172200"/>
            <a:ext cx="30480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endParaRPr lang="en-US" altLang="en-US">
              <a:latin typeface="Arial" panose="020B0604020202020204" pitchFamily="34" charset="0"/>
            </a:endParaRPr>
          </a:p>
        </p:txBody>
      </p:sp>
      <p:pic>
        <p:nvPicPr>
          <p:cNvPr id="4" name="Content Placeholder 3"/>
          <p:cNvPicPr>
            <a:picLocks noGrp="1" noChangeAspect="1"/>
          </p:cNvPicPr>
          <p:nvPr>
            <p:ph sz="half" idx="2"/>
          </p:nvPr>
        </p:nvPicPr>
        <p:blipFill>
          <a:blip r:embed="rId2"/>
          <a:stretch>
            <a:fillRect/>
          </a:stretch>
        </p:blipFill>
        <p:spPr>
          <a:xfrm>
            <a:off x="6033131" y="2053645"/>
            <a:ext cx="4586286" cy="311467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1890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5344" y="228600"/>
            <a:ext cx="12070080" cy="1066800"/>
          </a:xfrm>
        </p:spPr>
        <p:txBody>
          <a:bodyPr>
            <a:normAutofit/>
          </a:bodyPr>
          <a:lstStyle/>
          <a:p>
            <a:pPr algn="ctr" eaLnBrk="1" hangingPunct="1"/>
            <a:r>
              <a:rPr lang="en-US" altLang="en-US" sz="3600" b="1" dirty="0"/>
              <a:t>Conglomerates and Franchises Emerge</a:t>
            </a:r>
          </a:p>
        </p:txBody>
      </p:sp>
      <p:pic>
        <p:nvPicPr>
          <p:cNvPr id="5" name="Content Placeholder 4"/>
          <p:cNvPicPr>
            <a:picLocks noGrp="1" noChangeAspect="1"/>
          </p:cNvPicPr>
          <p:nvPr>
            <p:ph sz="half" idx="2"/>
          </p:nvPr>
        </p:nvPicPr>
        <p:blipFill>
          <a:blip r:embed="rId2"/>
          <a:stretch>
            <a:fillRect/>
          </a:stretch>
        </p:blipFill>
        <p:spPr>
          <a:xfrm>
            <a:off x="6096000" y="1051560"/>
            <a:ext cx="5172075" cy="3447871"/>
          </a:xfrm>
          <a:prstGeom prst="rect">
            <a:avLst/>
          </a:prstGeom>
        </p:spPr>
      </p:pic>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911F0C7-CA37-4535-966B-ECBF36AE0036}"/>
              </a:ext>
            </a:extLst>
          </p:cNvPr>
          <p:cNvPicPr>
            <a:picLocks noChangeAspect="1"/>
          </p:cNvPicPr>
          <p:nvPr/>
        </p:nvPicPr>
        <p:blipFill>
          <a:blip r:embed="rId3"/>
          <a:stretch>
            <a:fillRect/>
          </a:stretch>
        </p:blipFill>
        <p:spPr>
          <a:xfrm>
            <a:off x="923925" y="1051560"/>
            <a:ext cx="5172075" cy="3447871"/>
          </a:xfrm>
          <a:prstGeom prst="rect">
            <a:avLst/>
          </a:prstGeom>
        </p:spPr>
      </p:pic>
      <p:sp>
        <p:nvSpPr>
          <p:cNvPr id="6" name="TextBox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4730CEC-CE6F-4BD1-89E2-5AFF50F21DB5}"/>
              </a:ext>
            </a:extLst>
          </p:cNvPr>
          <p:cNvSpPr txBox="1"/>
          <p:nvPr/>
        </p:nvSpPr>
        <p:spPr>
          <a:xfrm>
            <a:off x="1074821" y="4768536"/>
            <a:ext cx="5021179" cy="1588127"/>
          </a:xfrm>
          <a:prstGeom prst="rect">
            <a:avLst/>
          </a:prstGeom>
          <a:noFill/>
        </p:spPr>
        <p:txBody>
          <a:bodyPr wrap="square" rtlCol="0">
            <a:spAutoFit/>
          </a:bodyPr>
          <a:lstStyle/>
          <a:p>
            <a:pPr>
              <a:lnSpc>
                <a:spcPct val="90000"/>
              </a:lnSpc>
            </a:pPr>
            <a:r>
              <a:rPr lang="en-US" altLang="en-US" b="1" dirty="0">
                <a:solidFill>
                  <a:srgbClr val="0000FF"/>
                </a:solidFill>
              </a:rPr>
              <a:t>Diversification:</a:t>
            </a:r>
            <a:r>
              <a:rPr lang="en-US" altLang="en-US" b="1" dirty="0">
                <a:solidFill>
                  <a:srgbClr val="FF0000"/>
                </a:solidFill>
              </a:rPr>
              <a:t> </a:t>
            </a:r>
            <a:r>
              <a:rPr lang="en-US" altLang="en-US" dirty="0"/>
              <a:t>A business-boosting tactic which ensures that a company is able to profit from multiple industries.</a:t>
            </a:r>
          </a:p>
          <a:p>
            <a:pPr>
              <a:lnSpc>
                <a:spcPct val="90000"/>
              </a:lnSpc>
            </a:pPr>
            <a:r>
              <a:rPr lang="en-US" altLang="en-US" b="1" dirty="0"/>
              <a:t>International telephone and telegraph acquired hotel chains and rental car companies as well.</a:t>
            </a:r>
          </a:p>
        </p:txBody>
      </p:sp>
      <p:sp>
        <p:nvSpPr>
          <p:cNvPr id="7" name="TextBox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8469BCC-D8E3-47B2-AED8-581ECC7AC243}"/>
              </a:ext>
            </a:extLst>
          </p:cNvPr>
          <p:cNvSpPr txBox="1"/>
          <p:nvPr/>
        </p:nvSpPr>
        <p:spPr>
          <a:xfrm>
            <a:off x="6609397" y="4598075"/>
            <a:ext cx="4145280" cy="2031325"/>
          </a:xfrm>
          <a:prstGeom prst="rect">
            <a:avLst/>
          </a:prstGeom>
          <a:noFill/>
        </p:spPr>
        <p:txBody>
          <a:bodyPr wrap="square" rtlCol="0">
            <a:spAutoFit/>
          </a:bodyPr>
          <a:lstStyle/>
          <a:p>
            <a:r>
              <a:rPr lang="en-US" b="1" dirty="0">
                <a:solidFill>
                  <a:srgbClr val="0000FF"/>
                </a:solidFill>
              </a:rPr>
              <a:t>Franchise: </a:t>
            </a:r>
            <a:r>
              <a:rPr lang="en-US" dirty="0"/>
              <a:t>Multiple locations of the same business with the same business model, but independently owned.</a:t>
            </a:r>
          </a:p>
          <a:p>
            <a:r>
              <a:rPr lang="en-US" b="1" dirty="0"/>
              <a:t>McDonald’s is one of America’s earliest, and likely the most successful franchises ever.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27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1524000" y="228600"/>
            <a:ext cx="9144000" cy="1066800"/>
          </a:xfrm>
        </p:spPr>
        <p:txBody>
          <a:bodyPr/>
          <a:lstStyle/>
          <a:p>
            <a:pPr algn="ctr" eaLnBrk="1" hangingPunct="1"/>
            <a:r>
              <a:rPr lang="en-US" altLang="en-US" b="1" dirty="0"/>
              <a:t>THE SUBURBAN LIFESTYLE</a:t>
            </a:r>
          </a:p>
        </p:txBody>
      </p:sp>
      <p:sp>
        <p:nvSpPr>
          <p:cNvPr id="29699" name="Rectangle 8"/>
          <p:cNvSpPr>
            <a:spLocks noGrp="1" noChangeArrowheads="1"/>
          </p:cNvSpPr>
          <p:nvPr>
            <p:ph type="body" sz="half" idx="2"/>
          </p:nvPr>
        </p:nvSpPr>
        <p:spPr>
          <a:xfrm>
            <a:off x="6157603" y="1124143"/>
            <a:ext cx="4495800" cy="5271669"/>
          </a:xfrm>
        </p:spPr>
        <p:txBody>
          <a:bodyPr>
            <a:normAutofit fontScale="92500" lnSpcReduction="20000"/>
          </a:bodyPr>
          <a:lstStyle/>
          <a:p>
            <a:pPr eaLnBrk="1" hangingPunct="1"/>
            <a:r>
              <a:rPr lang="en-US" altLang="en-US" sz="2400" b="1" dirty="0"/>
              <a:t>Most Americans worked in cities, but fewer and fewer of them lived there</a:t>
            </a:r>
          </a:p>
          <a:p>
            <a:pPr eaLnBrk="1" hangingPunct="1"/>
            <a:r>
              <a:rPr lang="en-US" altLang="en-US" sz="2400" b="1" dirty="0">
                <a:solidFill>
                  <a:srgbClr val="0000FF"/>
                </a:solidFill>
              </a:rPr>
              <a:t>New highways and the affordability of cars and gasoline made commuting possible</a:t>
            </a:r>
          </a:p>
          <a:p>
            <a:pPr eaLnBrk="1" hangingPunct="1"/>
            <a:r>
              <a:rPr lang="en-US" altLang="en-US" sz="2400" b="1" dirty="0"/>
              <a:t>Of the 13 million homes built in the 1950s, 85% were built in suburbs</a:t>
            </a:r>
          </a:p>
          <a:p>
            <a:pPr eaLnBrk="1" hangingPunct="1"/>
            <a:r>
              <a:rPr lang="en-US" altLang="en-US" sz="2400" b="1" dirty="0"/>
              <a:t>For many,</a:t>
            </a:r>
            <a:r>
              <a:rPr lang="en-US" altLang="en-US" sz="2400" b="1" dirty="0" smtClean="0"/>
              <a:t> life in the </a:t>
            </a:r>
            <a:r>
              <a:rPr lang="en-US" altLang="en-US" sz="2400" b="1" dirty="0"/>
              <a:t>suburbs </a:t>
            </a:r>
            <a:r>
              <a:rPr lang="en-US" altLang="en-US" sz="2400" b="1" dirty="0" smtClean="0"/>
              <a:t>was </a:t>
            </a:r>
            <a:r>
              <a:rPr lang="en-US" altLang="en-US" sz="2400" b="1" dirty="0"/>
              <a:t>the American </a:t>
            </a:r>
            <a:r>
              <a:rPr lang="en-US" altLang="en-US" sz="2400" b="1" dirty="0" smtClean="0"/>
              <a:t>Dream</a:t>
            </a:r>
          </a:p>
          <a:p>
            <a:r>
              <a:rPr lang="en-US" sz="2400" dirty="0" smtClean="0">
                <a:hlinkClick r:id="rId2"/>
              </a:rPr>
              <a:t>“The Fear and the Dream”</a:t>
            </a:r>
          </a:p>
          <a:p>
            <a:pPr lvl="1"/>
            <a:r>
              <a:rPr lang="en-US" sz="2200" u="sng" dirty="0" smtClean="0">
                <a:hlinkClick r:id="rId2"/>
              </a:rPr>
              <a:t>https://www.youtube.com/watch?v=QtPdlAX4K2o</a:t>
            </a:r>
            <a:endParaRPr lang="en-US" sz="2200" u="sng" dirty="0" smtClean="0"/>
          </a:p>
          <a:p>
            <a:pPr lvl="1"/>
            <a:r>
              <a:rPr lang="en-US" sz="2200" u="sng" dirty="0" smtClean="0"/>
              <a:t>10:30 – 20:40</a:t>
            </a:r>
            <a:endParaRPr lang="en-US" sz="2200" dirty="0" smtClean="0"/>
          </a:p>
          <a:p>
            <a:pPr eaLnBrk="1" hangingPunct="1"/>
            <a:endParaRPr lang="en-US" altLang="en-US" sz="2400" b="1" dirty="0" smtClean="0"/>
          </a:p>
          <a:p>
            <a:pPr lvl="1"/>
            <a:endParaRPr lang="en-US" altLang="en-US" sz="2200" b="1" dirty="0"/>
          </a:p>
        </p:txBody>
      </p:sp>
      <p:pic>
        <p:nvPicPr>
          <p:cNvPr id="29700" name="Picture 9" descr="condos"/>
          <p:cNvPicPr>
            <a:picLocks noGrp="1" noChangeAspect="1" noChangeArrowheads="1"/>
          </p:cNvPicPr>
          <p:nvPr>
            <p:ph sz="half"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1524000" y="1157772"/>
            <a:ext cx="4229100" cy="4229100"/>
          </a:xfrm>
        </p:spPr>
      </p:pic>
      <p:sp>
        <p:nvSpPr>
          <p:cNvPr id="29701" name="Text Box 10"/>
          <p:cNvSpPr txBox="1">
            <a:spLocks noChangeArrowheads="1"/>
          </p:cNvSpPr>
          <p:nvPr/>
        </p:nvSpPr>
        <p:spPr bwMode="auto">
          <a:xfrm>
            <a:off x="1524000" y="5513191"/>
            <a:ext cx="4114800" cy="6463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pPr>
            <a:r>
              <a:rPr lang="en-US" altLang="en-US" sz="1800" b="1" dirty="0">
                <a:solidFill>
                  <a:schemeClr val="tx2"/>
                </a:solidFill>
                <a:latin typeface="Arial" panose="020B0604020202020204" pitchFamily="34" charset="0"/>
              </a:rPr>
              <a:t>The American Dream complete with a white picket </a:t>
            </a:r>
            <a:r>
              <a:rPr lang="en-US" altLang="en-US" sz="1800" b="1" dirty="0" smtClean="0">
                <a:solidFill>
                  <a:schemeClr val="tx2"/>
                </a:solidFill>
                <a:latin typeface="Arial" panose="020B0604020202020204" pitchFamily="34" charset="0"/>
              </a:rPr>
              <a:t>fence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9494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01">
                                            <p:txEl>
                                              <p:pRg st="0" end="0"/>
                                            </p:txEl>
                                          </p:spTgt>
                                        </p:tgtEl>
                                        <p:attrNameLst>
                                          <p:attrName>style.visibility</p:attrName>
                                        </p:attrNameLst>
                                      </p:cBhvr>
                                      <p:to>
                                        <p:strVal val="visible"/>
                                      </p:to>
                                    </p:set>
                                    <p:animEffect transition="in" filter="blinds(horizontal)">
                                      <p:cBhvr>
                                        <p:cTn id="12" dur="500"/>
                                        <p:tgtEl>
                                          <p:spTgt spid="29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17" dur="500"/>
                                        <p:tgtEl>
                                          <p:spTgt spid="296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22" dur="500"/>
                                        <p:tgtEl>
                                          <p:spTgt spid="296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27" dur="500"/>
                                        <p:tgtEl>
                                          <p:spTgt spid="296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32" dur="500"/>
                                        <p:tgtEl>
                                          <p:spTgt spid="296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37" dur="500"/>
                                        <p:tgtEl>
                                          <p:spTgt spid="296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42" dur="500"/>
                                        <p:tgtEl>
                                          <p:spTgt spid="296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9699">
                                            <p:txEl>
                                              <p:pRg st="6" end="6"/>
                                            </p:txEl>
                                          </p:spTgt>
                                        </p:tgtEl>
                                        <p:attrNameLst>
                                          <p:attrName>style.visibility</p:attrName>
                                        </p:attrNameLst>
                                      </p:cBhvr>
                                      <p:to>
                                        <p:strVal val="visible"/>
                                      </p:to>
                                    </p:set>
                                    <p:animEffect transition="in" filter="blinds(horizontal)">
                                      <p:cBhvr>
                                        <p:cTn id="4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33575" y="290513"/>
            <a:ext cx="7793038" cy="1462087"/>
          </a:xfrm>
        </p:spPr>
        <p:txBody>
          <a:bodyPr/>
          <a:lstStyle/>
          <a:p>
            <a:pPr algn="ctr" eaLnBrk="1" hangingPunct="1"/>
            <a:r>
              <a:rPr lang="en-US" altLang="en-US" b="1" dirty="0"/>
              <a:t>THE AUTOMOBILE CULTURE</a:t>
            </a:r>
          </a:p>
        </p:txBody>
      </p:sp>
      <p:sp>
        <p:nvSpPr>
          <p:cNvPr id="44036" name="Rectangle 4"/>
          <p:cNvSpPr>
            <a:spLocks noGrp="1" noChangeArrowheads="1"/>
          </p:cNvSpPr>
          <p:nvPr>
            <p:ph type="body" sz="half" idx="2"/>
          </p:nvPr>
        </p:nvSpPr>
        <p:spPr>
          <a:xfrm>
            <a:off x="1076324" y="1528763"/>
            <a:ext cx="4367213" cy="4743450"/>
          </a:xfrm>
        </p:spPr>
        <p:txBody>
          <a:bodyPr>
            <a:normAutofit lnSpcReduction="10000"/>
          </a:bodyPr>
          <a:lstStyle/>
          <a:p>
            <a:pPr eaLnBrk="1" hangingPunct="1"/>
            <a:r>
              <a:rPr lang="en-US" altLang="en-US" sz="2000" b="1" dirty="0"/>
              <a:t>After the rationing of WWII, </a:t>
            </a:r>
            <a:r>
              <a:rPr lang="en-US" altLang="en-US" sz="2000" b="1" dirty="0" smtClean="0"/>
              <a:t>inexpensive, plentiful </a:t>
            </a:r>
            <a:r>
              <a:rPr lang="en-US" altLang="en-US" sz="2000" b="1" dirty="0"/>
              <a:t>fuel and easy credit led</a:t>
            </a:r>
            <a:r>
              <a:rPr lang="en-US" altLang="en-US" sz="2000" b="1" dirty="0" smtClean="0"/>
              <a:t> to 20 million car purchases during the 50s</a:t>
            </a:r>
          </a:p>
          <a:p>
            <a:pPr eaLnBrk="1" hangingPunct="1"/>
            <a:r>
              <a:rPr lang="en-US" altLang="en-US" sz="2000" b="1" dirty="0">
                <a:solidFill>
                  <a:srgbClr val="0000FF"/>
                </a:solidFill>
              </a:rPr>
              <a:t>By 1960, over 60 million Americans owned autos</a:t>
            </a:r>
          </a:p>
          <a:p>
            <a:pPr eaLnBrk="1" hangingPunct="1"/>
            <a:r>
              <a:rPr lang="en-US" altLang="en-US" sz="2000" b="1" dirty="0"/>
              <a:t>The “family vacation” was now more affordable and accessible than ever</a:t>
            </a:r>
          </a:p>
          <a:p>
            <a:pPr eaLnBrk="1" hangingPunct="1"/>
            <a:r>
              <a:rPr lang="en-US" altLang="en-US" sz="2000" b="1" dirty="0">
                <a:solidFill>
                  <a:srgbClr val="0000FF"/>
                </a:solidFill>
              </a:rPr>
              <a:t>Young people </a:t>
            </a:r>
            <a:r>
              <a:rPr lang="en-US" altLang="en-US" sz="2000" b="1" dirty="0" smtClean="0">
                <a:solidFill>
                  <a:srgbClr val="0000FF"/>
                </a:solidFill>
              </a:rPr>
              <a:t>embraced </a:t>
            </a:r>
            <a:r>
              <a:rPr lang="en-US" altLang="en-US" sz="2000" b="1" dirty="0">
                <a:solidFill>
                  <a:srgbClr val="0000FF"/>
                </a:solidFill>
              </a:rPr>
              <a:t>the American car culture</a:t>
            </a:r>
          </a:p>
          <a:p>
            <a:pPr lvl="1" eaLnBrk="1" hangingPunct="1"/>
            <a:r>
              <a:rPr lang="en-US" altLang="en-US" b="1" dirty="0">
                <a:ea typeface="ＭＳ Ｐゴシック" panose="020B0600070205080204" pitchFamily="34" charset="-128"/>
              </a:rPr>
              <a:t>Drive-in movie theaters</a:t>
            </a:r>
          </a:p>
          <a:p>
            <a:pPr lvl="1" eaLnBrk="1" hangingPunct="1"/>
            <a:r>
              <a:rPr lang="en-US" altLang="en-US" b="1" dirty="0">
                <a:ea typeface="ＭＳ Ｐゴシック" panose="020B0600070205080204" pitchFamily="34" charset="-128"/>
              </a:rPr>
              <a:t>Drive-in restaurants</a:t>
            </a:r>
          </a:p>
          <a:p>
            <a:pPr lvl="1" eaLnBrk="1" hangingPunct="1"/>
            <a:r>
              <a:rPr lang="en-US" altLang="en-US" b="1" dirty="0">
                <a:ea typeface="ＭＳ Ｐゴシック" panose="020B0600070205080204" pitchFamily="34" charset="-128"/>
              </a:rPr>
              <a:t>“Cruising” teenagers</a:t>
            </a:r>
          </a:p>
          <a:p>
            <a:pPr lvl="1" eaLnBrk="1" hangingPunct="1"/>
            <a:r>
              <a:rPr lang="en-US" altLang="en-US" b="1" dirty="0">
                <a:ea typeface="ＭＳ Ｐゴシック" panose="020B0600070205080204" pitchFamily="34" charset="-128"/>
              </a:rPr>
              <a:t>Dating &amp; Cars</a:t>
            </a:r>
          </a:p>
        </p:txBody>
      </p:sp>
      <p:pic>
        <p:nvPicPr>
          <p:cNvPr id="57348"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86425" y="1752600"/>
            <a:ext cx="4953000" cy="3924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7269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blinds(horizontal)">
                                      <p:cBhvr>
                                        <p:cTn id="7" dur="500"/>
                                        <p:tgtEl>
                                          <p:spTgt spid="44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blinds(horizontal)">
                                      <p:cBhvr>
                                        <p:cTn id="12" dur="500"/>
                                        <p:tgtEl>
                                          <p:spTgt spid="440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blinds(horizontal)">
                                      <p:cBhvr>
                                        <p:cTn id="17" dur="500"/>
                                        <p:tgtEl>
                                          <p:spTgt spid="4403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6">
                                            <p:txEl>
                                              <p:pRg st="3" end="3"/>
                                            </p:txEl>
                                          </p:spTgt>
                                        </p:tgtEl>
                                        <p:attrNameLst>
                                          <p:attrName>style.visibility</p:attrName>
                                        </p:attrNameLst>
                                      </p:cBhvr>
                                      <p:to>
                                        <p:strVal val="visible"/>
                                      </p:to>
                                    </p:set>
                                    <p:animEffect transition="in" filter="blinds(horizontal)">
                                      <p:cBhvr>
                                        <p:cTn id="22" dur="500"/>
                                        <p:tgtEl>
                                          <p:spTgt spid="4403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6">
                                            <p:txEl>
                                              <p:pRg st="4" end="4"/>
                                            </p:txEl>
                                          </p:spTgt>
                                        </p:tgtEl>
                                        <p:attrNameLst>
                                          <p:attrName>style.visibility</p:attrName>
                                        </p:attrNameLst>
                                      </p:cBhvr>
                                      <p:to>
                                        <p:strVal val="visible"/>
                                      </p:to>
                                    </p:set>
                                    <p:animEffect transition="in" filter="blinds(horizontal)">
                                      <p:cBhvr>
                                        <p:cTn id="27" dur="500"/>
                                        <p:tgtEl>
                                          <p:spTgt spid="4403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036">
                                            <p:txEl>
                                              <p:pRg st="5" end="5"/>
                                            </p:txEl>
                                          </p:spTgt>
                                        </p:tgtEl>
                                        <p:attrNameLst>
                                          <p:attrName>style.visibility</p:attrName>
                                        </p:attrNameLst>
                                      </p:cBhvr>
                                      <p:to>
                                        <p:strVal val="visible"/>
                                      </p:to>
                                    </p:set>
                                    <p:animEffect transition="in" filter="blinds(horizontal)">
                                      <p:cBhvr>
                                        <p:cTn id="32" dur="500"/>
                                        <p:tgtEl>
                                          <p:spTgt spid="4403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4036">
                                            <p:txEl>
                                              <p:pRg st="6" end="6"/>
                                            </p:txEl>
                                          </p:spTgt>
                                        </p:tgtEl>
                                        <p:attrNameLst>
                                          <p:attrName>style.visibility</p:attrName>
                                        </p:attrNameLst>
                                      </p:cBhvr>
                                      <p:to>
                                        <p:strVal val="visible"/>
                                      </p:to>
                                    </p:set>
                                    <p:animEffect transition="in" filter="blinds(horizontal)">
                                      <p:cBhvr>
                                        <p:cTn id="37" dur="500"/>
                                        <p:tgtEl>
                                          <p:spTgt spid="4403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4036">
                                            <p:txEl>
                                              <p:pRg st="7" end="7"/>
                                            </p:txEl>
                                          </p:spTgt>
                                        </p:tgtEl>
                                        <p:attrNameLst>
                                          <p:attrName>style.visibility</p:attrName>
                                        </p:attrNameLst>
                                      </p:cBhvr>
                                      <p:to>
                                        <p:strVal val="visible"/>
                                      </p:to>
                                    </p:set>
                                    <p:animEffect transition="in" filter="blinds(horizontal)">
                                      <p:cBhvr>
                                        <p:cTn id="42" dur="500"/>
                                        <p:tgtEl>
                                          <p:spTgt spid="440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algn="ctr" eaLnBrk="1" hangingPunct="1"/>
            <a:r>
              <a:rPr lang="en-US" altLang="en-US" b="1" dirty="0"/>
              <a:t>INTERSTATE HIGHWAY </a:t>
            </a:r>
            <a:r>
              <a:rPr lang="en-US" altLang="en-US" b="1" dirty="0" smtClean="0"/>
              <a:t>ACT, </a:t>
            </a:r>
            <a:r>
              <a:rPr lang="en-US" altLang="en-US" b="1" dirty="0"/>
              <a:t>1956</a:t>
            </a:r>
          </a:p>
        </p:txBody>
      </p:sp>
      <p:sp>
        <p:nvSpPr>
          <p:cNvPr id="45059" name="Rectangle 5"/>
          <p:cNvSpPr>
            <a:spLocks noGrp="1" noChangeArrowheads="1"/>
          </p:cNvSpPr>
          <p:nvPr>
            <p:ph type="body" sz="half" idx="1"/>
          </p:nvPr>
        </p:nvSpPr>
        <p:spPr>
          <a:xfrm>
            <a:off x="847726" y="1871663"/>
            <a:ext cx="2362200" cy="4114800"/>
          </a:xfrm>
        </p:spPr>
        <p:txBody>
          <a:bodyPr/>
          <a:lstStyle/>
          <a:p>
            <a:pPr eaLnBrk="1" hangingPunct="1"/>
            <a:r>
              <a:rPr lang="en-US" altLang="en-US" sz="2400" b="1" dirty="0"/>
              <a:t>In 1956 Eisenhower authorized a nationwide highway network – </a:t>
            </a:r>
            <a:r>
              <a:rPr lang="en-US" altLang="en-US" sz="2400" b="1" dirty="0">
                <a:solidFill>
                  <a:srgbClr val="0000FF"/>
                </a:solidFill>
              </a:rPr>
              <a:t>41,000 miles of road </a:t>
            </a:r>
            <a:r>
              <a:rPr lang="en-US" altLang="en-US" sz="2400" b="1" dirty="0"/>
              <a:t>linking America</a:t>
            </a:r>
          </a:p>
        </p:txBody>
      </p:sp>
      <p:pic>
        <p:nvPicPr>
          <p:cNvPr id="45060" name="Picture 7" descr="USA_Interstate-40"/>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3962401" y="1668463"/>
            <a:ext cx="6705600" cy="43180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828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12"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2601" y="533400"/>
            <a:ext cx="8715375" cy="1295400"/>
          </a:xfrm>
        </p:spPr>
        <p:txBody>
          <a:bodyPr/>
          <a:lstStyle/>
          <a:p>
            <a:pPr algn="ctr" eaLnBrk="1" hangingPunct="1"/>
            <a:r>
              <a:rPr lang="en-US" altLang="en-US" sz="4000" b="1"/>
              <a:t>THE INTERSTATE HIGHWAY SYSTEM</a:t>
            </a:r>
          </a:p>
        </p:txBody>
      </p:sp>
      <p:sp>
        <p:nvSpPr>
          <p:cNvPr id="46083" name="Rectangle 4"/>
          <p:cNvSpPr>
            <a:spLocks noGrp="1" noChangeArrowheads="1"/>
          </p:cNvSpPr>
          <p:nvPr>
            <p:ph type="body" sz="half" idx="1"/>
          </p:nvPr>
        </p:nvSpPr>
        <p:spPr>
          <a:xfrm>
            <a:off x="1558925" y="1770063"/>
            <a:ext cx="4495800" cy="4343400"/>
          </a:xfrm>
        </p:spPr>
        <p:txBody>
          <a:bodyPr>
            <a:normAutofit lnSpcReduction="10000"/>
          </a:bodyPr>
          <a:lstStyle/>
          <a:p>
            <a:pPr eaLnBrk="1" hangingPunct="1"/>
            <a:r>
              <a:rPr lang="en-US" altLang="en-US" sz="2400" b="1" dirty="0"/>
              <a:t>While these highways were initially planned as a </a:t>
            </a:r>
            <a:r>
              <a:rPr lang="en-US" altLang="en-US" sz="2400" b="1" dirty="0">
                <a:solidFill>
                  <a:srgbClr val="0000FF"/>
                </a:solidFill>
              </a:rPr>
              <a:t>quick escape from major cities </a:t>
            </a:r>
            <a:r>
              <a:rPr lang="en-US" altLang="en-US" sz="2400" b="1" dirty="0"/>
              <a:t>in the context of the nuclear threat of the Cold War, “</a:t>
            </a:r>
            <a:r>
              <a:rPr lang="en-US" altLang="en-US" sz="2400" b="1" dirty="0" err="1"/>
              <a:t>Automania</a:t>
            </a:r>
            <a:r>
              <a:rPr lang="en-US" altLang="en-US" sz="2400" b="1" dirty="0"/>
              <a:t>” also spurred the construction of roads </a:t>
            </a:r>
            <a:r>
              <a:rPr lang="en-US" altLang="en-US" sz="2400" b="1" dirty="0">
                <a:solidFill>
                  <a:srgbClr val="0000FF"/>
                </a:solidFill>
              </a:rPr>
              <a:t>linking major cities </a:t>
            </a:r>
            <a:r>
              <a:rPr lang="en-US" altLang="en-US" sz="2400" b="1" dirty="0"/>
              <a:t>while </a:t>
            </a:r>
            <a:r>
              <a:rPr lang="en-US" altLang="en-US" sz="2400" b="1" dirty="0">
                <a:solidFill>
                  <a:srgbClr val="0000FF"/>
                </a:solidFill>
              </a:rPr>
              <a:t>connecting schools, shopping centers and workplaces to residential suburbs</a:t>
            </a:r>
            <a:r>
              <a:rPr lang="en-US" altLang="en-US" sz="2400" dirty="0">
                <a:solidFill>
                  <a:srgbClr val="0000FF"/>
                </a:solidFill>
              </a:rPr>
              <a:t> </a:t>
            </a:r>
          </a:p>
        </p:txBody>
      </p:sp>
      <p:pic>
        <p:nvPicPr>
          <p:cNvPr id="46084" name="Picture 8" descr="roads"/>
          <p:cNvPicPr>
            <a:picLocks noGrp="1" noChangeAspect="1" noChangeArrowheads="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6454776" y="1928813"/>
            <a:ext cx="3578225" cy="41910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859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heckerboard(across)">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2"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a="http://schemas.openxmlformats.org/drawingml/2006/main"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335</TotalTime>
  <Words>1287</Words>
  <Application>Microsoft Macintosh PowerPoint</Application>
  <PresentationFormat>Custom</PresentationFormat>
  <Paragraphs>117</Paragraphs>
  <Slides>19</Slides>
  <Notes>2</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Savon</vt:lpstr>
      <vt:lpstr>The American Dream </vt:lpstr>
      <vt:lpstr>THE AMERICAN DREAM IN THE FIFTIES</vt:lpstr>
      <vt:lpstr>THE “ORGANIZATION” AND THE “ORGANIZATION MAN”</vt:lpstr>
      <vt:lpstr>SOCIAL CONFORMITY</vt:lpstr>
      <vt:lpstr>Conglomerates and Franchises Emerge</vt:lpstr>
      <vt:lpstr>THE SUBURBAN LIFESTYLE</vt:lpstr>
      <vt:lpstr>THE AUTOMOBILE CULTURE</vt:lpstr>
      <vt:lpstr>INTERSTATE HIGHWAY ACT, 1956</vt:lpstr>
      <vt:lpstr>THE INTERSTATE HIGHWAY SYSTEM</vt:lpstr>
      <vt:lpstr>HIGHWAYS “HOMOGENIZE” AMERICA</vt:lpstr>
      <vt:lpstr>DOWNSIDE TO MOBILITY</vt:lpstr>
      <vt:lpstr>THE BABY BOOM</vt:lpstr>
      <vt:lpstr>Slide 13</vt:lpstr>
      <vt:lpstr>WHY SO MANY BABIES?</vt:lpstr>
      <vt:lpstr>ADVANCES IN MEDICINE AND CHANGES IN CHILDCARE</vt:lpstr>
      <vt:lpstr>IMPACT OF THE BABY BOOM</vt:lpstr>
      <vt:lpstr>RISE OF CONSUMERISM </vt:lpstr>
      <vt:lpstr>NEW PRODUCTS &amp; METHODS TO MAXIMIZE SALES</vt:lpstr>
      <vt:lpstr>THE ADVERTISING 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58</cp:revision>
  <dcterms:created xsi:type="dcterms:W3CDTF">2019-03-27T14:05:13Z</dcterms:created>
  <dcterms:modified xsi:type="dcterms:W3CDTF">2019-03-27T14:18:59Z</dcterms:modified>
</cp:coreProperties>
</file>