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58" r:id="rId3"/>
    <p:sldId id="259" r:id="rId4"/>
    <p:sldId id="28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67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128" y="-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0167588-A469-4E09-83E9-639F41D7B095}" type="datetimeFigureOut">
              <a:rPr lang="en-US" smtClean="0"/>
              <a:pPr/>
              <a:t>5/13/19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9E173A0-8DC5-4146-A514-110FE7FF129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1309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7588-A469-4E09-83E9-639F41D7B095}" type="datetimeFigureOut">
              <a:rPr lang="en-US" smtClean="0"/>
              <a:pPr/>
              <a:t>5/13/19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73A0-8DC5-4146-A514-110FE7FF1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4053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7588-A469-4E09-83E9-639F41D7B095}" type="datetimeFigureOut">
              <a:rPr lang="en-US" smtClean="0"/>
              <a:pPr/>
              <a:t>5/13/19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73A0-8DC5-4146-A514-110FE7FF129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8893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7588-A469-4E09-83E9-639F41D7B095}" type="datetimeFigureOut">
              <a:rPr lang="en-US" smtClean="0"/>
              <a:pPr/>
              <a:t>5/13/19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73A0-8DC5-4146-A514-110FE7FF12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54409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7588-A469-4E09-83E9-639F41D7B095}" type="datetimeFigureOut">
              <a:rPr lang="en-US" smtClean="0"/>
              <a:pPr/>
              <a:t>5/13/19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73A0-8DC5-4146-A514-110FE7FF1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13138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7588-A469-4E09-83E9-639F41D7B095}" type="datetimeFigureOut">
              <a:rPr lang="en-US" smtClean="0"/>
              <a:pPr/>
              <a:t>5/13/19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73A0-8DC5-4146-A514-110FE7FF12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93712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7588-A469-4E09-83E9-639F41D7B095}" type="datetimeFigureOut">
              <a:rPr lang="en-US" smtClean="0"/>
              <a:pPr/>
              <a:t>5/13/19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73A0-8DC5-4146-A514-110FE7FF129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12288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7588-A469-4E09-83E9-639F41D7B095}" type="datetimeFigureOut">
              <a:rPr lang="en-US" smtClean="0"/>
              <a:pPr/>
              <a:t>5/13/19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73A0-8DC5-4146-A514-110FE7FF129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61888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7588-A469-4E09-83E9-639F41D7B095}" type="datetimeFigureOut">
              <a:rPr lang="en-US" smtClean="0"/>
              <a:pPr/>
              <a:t>5/13/19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73A0-8DC5-4146-A514-110FE7FF129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7593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7588-A469-4E09-83E9-639F41D7B095}" type="datetimeFigureOut">
              <a:rPr lang="en-US" smtClean="0"/>
              <a:pPr/>
              <a:t>5/13/19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73A0-8DC5-4146-A514-110FE7FF1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0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7588-A469-4E09-83E9-639F41D7B095}" type="datetimeFigureOut">
              <a:rPr lang="en-US" smtClean="0"/>
              <a:pPr/>
              <a:t>5/13/19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73A0-8DC5-4146-A514-110FE7FF129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4932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7588-A469-4E09-83E9-639F41D7B095}" type="datetimeFigureOut">
              <a:rPr lang="en-US" smtClean="0"/>
              <a:pPr/>
              <a:t>5/13/19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73A0-8DC5-4146-A514-110FE7FF1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8029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7588-A469-4E09-83E9-639F41D7B095}" type="datetimeFigureOut">
              <a:rPr lang="en-US" smtClean="0"/>
              <a:pPr/>
              <a:t>5/13/19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73A0-8DC5-4146-A514-110FE7FF129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9764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7588-A469-4E09-83E9-639F41D7B095}" type="datetimeFigureOut">
              <a:rPr lang="en-US" smtClean="0"/>
              <a:pPr/>
              <a:t>5/13/19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73A0-8DC5-4146-A514-110FE7FF129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66326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7588-A469-4E09-83E9-639F41D7B095}" type="datetimeFigureOut">
              <a:rPr lang="en-US" smtClean="0"/>
              <a:pPr/>
              <a:t>5/13/19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73A0-8DC5-4146-A514-110FE7FF1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3086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7588-A469-4E09-83E9-639F41D7B095}" type="datetimeFigureOut">
              <a:rPr lang="en-US" smtClean="0"/>
              <a:pPr/>
              <a:t>5/13/19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73A0-8DC5-4146-A514-110FE7FF129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86587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7588-A469-4E09-83E9-639F41D7B095}" type="datetimeFigureOut">
              <a:rPr lang="en-US" smtClean="0"/>
              <a:pPr/>
              <a:t>5/13/19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73A0-8DC5-4146-A514-110FE7FF1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0498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167588-A469-4E09-83E9-639F41D7B095}" type="datetimeFigureOut">
              <a:rPr lang="en-US" smtClean="0"/>
              <a:pPr/>
              <a:t>5/13/19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E173A0-8DC5-4146-A514-110FE7FF1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4533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660066"/>
                </a:solidFill>
              </a:rPr>
              <a:t>The 1970s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638303"/>
          </a:xfrm>
        </p:spPr>
        <p:txBody>
          <a:bodyPr>
            <a:normAutofit fontScale="85000" lnSpcReduction="10000"/>
          </a:bodyPr>
          <a:lstStyle/>
          <a:p>
            <a:r>
              <a:rPr lang="en-US" sz="4500" b="1" dirty="0"/>
              <a:t>Social </a:t>
            </a:r>
            <a:r>
              <a:rPr lang="en-US" sz="4500" b="1" dirty="0" smtClean="0"/>
              <a:t>Concerns &amp; Civil Rights</a:t>
            </a:r>
          </a:p>
          <a:p>
            <a:r>
              <a:rPr lang="en-US" sz="4500" b="1" dirty="0" smtClean="0"/>
              <a:t>Part 1</a:t>
            </a:r>
            <a:endParaRPr lang="en-US" sz="36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0409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92341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Crimes &amp; Cults in the 70s:</a:t>
            </a:r>
            <a:br>
              <a:rPr lang="en-US" dirty="0"/>
            </a:br>
            <a:r>
              <a:rPr lang="en-US" dirty="0"/>
              <a:t>Violent Crime Spikes To a New High Each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81943"/>
            <a:ext cx="7117079" cy="3690257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660066"/>
                </a:solidFill>
              </a:rPr>
              <a:t>Ironically, Nixon’s “Law &amp; Order Policy” that he campaigned on during the 1968 election actually PRE-DATED an unprecedented violent crime wave in the 70s</a:t>
            </a:r>
          </a:p>
          <a:p>
            <a:r>
              <a:rPr lang="en-US" b="1" dirty="0">
                <a:solidFill>
                  <a:srgbClr val="660066"/>
                </a:solidFill>
              </a:rPr>
              <a:t>Charles Manson </a:t>
            </a:r>
            <a:r>
              <a:rPr lang="en-US" b="1" dirty="0"/>
              <a:t>(orchestrated the murder of 7 people)</a:t>
            </a:r>
            <a:r>
              <a:rPr lang="en-US" b="1" dirty="0">
                <a:solidFill>
                  <a:srgbClr val="660066"/>
                </a:solidFill>
              </a:rPr>
              <a:t>: “Helter </a:t>
            </a:r>
            <a:r>
              <a:rPr lang="en-US" b="1" dirty="0" err="1">
                <a:solidFill>
                  <a:srgbClr val="660066"/>
                </a:solidFill>
              </a:rPr>
              <a:t>Skelter</a:t>
            </a:r>
            <a:r>
              <a:rPr lang="en-US" b="1" dirty="0">
                <a:solidFill>
                  <a:srgbClr val="660066"/>
                </a:solidFill>
              </a:rPr>
              <a:t>” </a:t>
            </a:r>
            <a:r>
              <a:rPr lang="en-US" b="1" dirty="0"/>
              <a:t>– belief that the murders would culminate in a race war which would lead to the Manson Family’s eventual rule over society.</a:t>
            </a:r>
          </a:p>
          <a:p>
            <a:r>
              <a:rPr lang="en-US" b="1" dirty="0">
                <a:solidFill>
                  <a:srgbClr val="660066"/>
                </a:solidFill>
              </a:rPr>
              <a:t>The “Zodiac” Killer</a:t>
            </a:r>
            <a:r>
              <a:rPr lang="en-US" b="1" dirty="0"/>
              <a:t>: (still unsolved) The first to </a:t>
            </a:r>
            <a:r>
              <a:rPr lang="en-US" b="1" dirty="0">
                <a:solidFill>
                  <a:srgbClr val="660066"/>
                </a:solidFill>
              </a:rPr>
              <a:t>write to the police </a:t>
            </a:r>
            <a:r>
              <a:rPr lang="en-US" b="1" dirty="0"/>
              <a:t>describing in detail the murders he committed, and asserting that he would commit more.</a:t>
            </a:r>
          </a:p>
          <a:p>
            <a:r>
              <a:rPr lang="en-US" b="1" dirty="0">
                <a:solidFill>
                  <a:srgbClr val="660066"/>
                </a:solidFill>
              </a:rPr>
              <a:t>John Wayne </a:t>
            </a:r>
            <a:r>
              <a:rPr lang="en-US" b="1" dirty="0" err="1">
                <a:solidFill>
                  <a:srgbClr val="660066"/>
                </a:solidFill>
              </a:rPr>
              <a:t>Gacy</a:t>
            </a:r>
            <a:r>
              <a:rPr lang="en-US" b="1" dirty="0"/>
              <a:t>: Murdered at least 33 teenage boys and young men</a:t>
            </a:r>
          </a:p>
          <a:p>
            <a:r>
              <a:rPr lang="en-US" b="1" dirty="0"/>
              <a:t>David Berkowitz: The </a:t>
            </a:r>
            <a:r>
              <a:rPr lang="en-US" b="1" dirty="0">
                <a:solidFill>
                  <a:srgbClr val="660066"/>
                </a:solidFill>
              </a:rPr>
              <a:t>“Son of Sam” </a:t>
            </a:r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dirty="0"/>
              <a:t>r “The 44-Caliber Killer”</a:t>
            </a:r>
          </a:p>
          <a:p>
            <a:r>
              <a:rPr lang="en-US" b="1" dirty="0">
                <a:solidFill>
                  <a:srgbClr val="660066"/>
                </a:solidFill>
              </a:rPr>
              <a:t>Two assassination attempts</a:t>
            </a:r>
            <a:r>
              <a:rPr lang="en-US" b="1" dirty="0" smtClean="0">
                <a:solidFill>
                  <a:srgbClr val="660066"/>
                </a:solidFill>
              </a:rPr>
              <a:t> </a:t>
            </a:r>
            <a:r>
              <a:rPr lang="en-US" b="1" dirty="0" smtClean="0"/>
              <a:t>were made </a:t>
            </a:r>
            <a:r>
              <a:rPr lang="en-US" b="1" dirty="0"/>
              <a:t>upon </a:t>
            </a:r>
            <a:r>
              <a:rPr lang="en-US" b="1" dirty="0">
                <a:solidFill>
                  <a:srgbClr val="660066"/>
                </a:solidFill>
              </a:rPr>
              <a:t>President Gerald Ford </a:t>
            </a:r>
            <a:r>
              <a:rPr lang="en-US" b="1" dirty="0"/>
              <a:t>in the same two-week period:</a:t>
            </a:r>
            <a:r>
              <a:rPr lang="en-US" b="1" dirty="0" smtClean="0"/>
              <a:t> by Lynnette </a:t>
            </a:r>
            <a:r>
              <a:rPr lang="en-US" b="1" dirty="0" err="1"/>
              <a:t>Frohmm</a:t>
            </a:r>
            <a:r>
              <a:rPr lang="en-US" b="1" dirty="0"/>
              <a:t> and Sara Jane Moore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80" y="3289663"/>
            <a:ext cx="2484118" cy="148162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855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139" y="960540"/>
            <a:ext cx="9601196" cy="1303867"/>
          </a:xfrm>
        </p:spPr>
        <p:txBody>
          <a:bodyPr/>
          <a:lstStyle/>
          <a:p>
            <a:r>
              <a:rPr lang="en-US" dirty="0"/>
              <a:t>Crimes &amp; Cults Continued..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559149" cy="361526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660066"/>
                </a:solidFill>
              </a:rPr>
              <a:t>Ted Bundy </a:t>
            </a:r>
            <a:r>
              <a:rPr lang="en-US" b="1" dirty="0"/>
              <a:t>(murdered dozens of women, exact number unknown): Defied America’s vision of a serial killer</a:t>
            </a:r>
          </a:p>
          <a:p>
            <a:r>
              <a:rPr lang="en-US" b="1" dirty="0">
                <a:solidFill>
                  <a:srgbClr val="660066"/>
                </a:solidFill>
              </a:rPr>
              <a:t>Jim Jones and “The People’s Church” </a:t>
            </a:r>
            <a:r>
              <a:rPr lang="en-US" b="1" dirty="0"/>
              <a:t>– lured many who were interested in an integration-focused civil rights movement. Moved from California to Guyana. Initiated mass suicide (910 men, women and children died).</a:t>
            </a:r>
          </a:p>
          <a:p>
            <a:pPr marL="0" indent="0">
              <a:buNone/>
            </a:pPr>
            <a:r>
              <a:rPr lang="en-US" b="1" u="sng" dirty="0"/>
              <a:t>America’s Reaction:</a:t>
            </a:r>
          </a:p>
          <a:p>
            <a:r>
              <a:rPr lang="en-US" b="1" dirty="0"/>
              <a:t>Supreme Court </a:t>
            </a:r>
            <a:r>
              <a:rPr lang="en-US" b="1" dirty="0" smtClean="0">
                <a:solidFill>
                  <a:srgbClr val="660066"/>
                </a:solidFill>
              </a:rPr>
              <a:t>reinstated </a:t>
            </a:r>
            <a:r>
              <a:rPr lang="en-US" b="1" dirty="0">
                <a:solidFill>
                  <a:srgbClr val="660066"/>
                </a:solidFill>
              </a:rPr>
              <a:t>the death penalty </a:t>
            </a:r>
            <a:r>
              <a:rPr lang="en-US" b="1" dirty="0"/>
              <a:t>(1977)</a:t>
            </a:r>
          </a:p>
          <a:p>
            <a:r>
              <a:rPr lang="en-US" b="1" dirty="0"/>
              <a:t>Women began to take </a:t>
            </a:r>
            <a:r>
              <a:rPr lang="en-US" b="1" dirty="0">
                <a:solidFill>
                  <a:srgbClr val="660066"/>
                </a:solidFill>
              </a:rPr>
              <a:t>self-defense </a:t>
            </a:r>
            <a:r>
              <a:rPr lang="en-US" b="1" dirty="0" smtClean="0"/>
              <a:t>classes in greater numbers, </a:t>
            </a:r>
            <a:r>
              <a:rPr lang="en-US" b="1" dirty="0"/>
              <a:t>and </a:t>
            </a:r>
            <a:r>
              <a:rPr lang="en-US" b="1" dirty="0">
                <a:solidFill>
                  <a:srgbClr val="660066"/>
                </a:solidFill>
              </a:rPr>
              <a:t>gun ownership </a:t>
            </a:r>
            <a:r>
              <a:rPr lang="en-US" b="1" dirty="0" smtClean="0">
                <a:solidFill>
                  <a:srgbClr val="660066"/>
                </a:solidFill>
              </a:rPr>
              <a:t>increased </a:t>
            </a:r>
            <a:r>
              <a:rPr lang="en-US" b="1" dirty="0">
                <a:solidFill>
                  <a:srgbClr val="660066"/>
                </a:solidFill>
              </a:rPr>
              <a:t>to an all-time high </a:t>
            </a:r>
            <a:r>
              <a:rPr lang="en-US" b="1" dirty="0"/>
              <a:t>in response to increased robberies and murders (greater sense of fear)</a:t>
            </a:r>
          </a:p>
          <a:p>
            <a:pPr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450" y="3552092"/>
            <a:ext cx="2209800" cy="2066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3725" y="1066067"/>
            <a:ext cx="1619250" cy="248602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838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0427" y="2642464"/>
            <a:ext cx="4802355" cy="297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7987" y="2598667"/>
            <a:ext cx="5254858" cy="328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926781" y="1167940"/>
            <a:ext cx="8305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rise in violent crime was also accompanied by </a:t>
            </a:r>
            <a:r>
              <a:rPr lang="en-US" b="1" dirty="0">
                <a:solidFill>
                  <a:srgbClr val="660066"/>
                </a:solidFill>
              </a:rPr>
              <a:t>a strange, sensationalized fascination with violence</a:t>
            </a:r>
            <a:r>
              <a:rPr lang="en-US" b="1" dirty="0"/>
              <a:t>: sensational reporting on “celebrity” serial killers, violence in films increased as entire genres characterized by violence became more and more popular (see “Pop Culture in the 70s &amp; 80s”)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1457</TotalTime>
  <Words>348</Words>
  <Application>Microsoft Macintosh PowerPoint</Application>
  <PresentationFormat>Custom</PresentationFormat>
  <Paragraphs>17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Organic</vt:lpstr>
      <vt:lpstr>The 1970s</vt:lpstr>
      <vt:lpstr>Crimes &amp; Cults in the 70s: Violent Crime Spikes To a New High Each Year</vt:lpstr>
      <vt:lpstr>Crimes &amp; Cults Continued..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1970s</dc:title>
  <dc:creator>Elena Hynes</dc:creator>
  <cp:lastModifiedBy>Elena Hynes</cp:lastModifiedBy>
  <cp:revision>55</cp:revision>
  <dcterms:created xsi:type="dcterms:W3CDTF">2019-05-13T13:44:27Z</dcterms:created>
  <dcterms:modified xsi:type="dcterms:W3CDTF">2019-05-13T13:53:10Z</dcterms:modified>
</cp:coreProperties>
</file>