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57" r:id="rId3"/>
    <p:sldId id="260" r:id="rId4"/>
    <p:sldId id="261" r:id="rId5"/>
    <p:sldId id="262" r:id="rId6"/>
    <p:sldId id="263" r:id="rId7"/>
    <p:sldId id="265" r:id="rId8"/>
    <p:sldId id="287" r:id="rId9"/>
    <p:sldId id="292" r:id="rId10"/>
    <p:sldId id="295" r:id="rId11"/>
    <p:sldId id="291" r:id="rId12"/>
    <p:sldId id="296" r:id="rId13"/>
    <p:sldId id="29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87" d="100"/>
          <a:sy n="87" d="100"/>
        </p:scale>
        <p:origin x="-128" y="-24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0167588-A469-4E09-83E9-639F41D7B095}" type="datetimeFigureOut">
              <a:rPr lang="en-US" smtClean="0"/>
              <a:pPr/>
              <a:t>5/14/19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9E173A0-8DC5-4146-A514-110FE7FF1295}"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309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167588-A469-4E09-83E9-639F41D7B095}" type="datetimeFigureOut">
              <a:rPr lang="en-US" smtClean="0"/>
              <a:pPr/>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173A0-8DC5-4146-A514-110FE7FF129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053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67588-A469-4E09-83E9-639F41D7B095}" type="datetimeFigureOut">
              <a:rPr lang="en-US" smtClean="0"/>
              <a:pPr/>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73A0-8DC5-4146-A514-110FE7FF1295}"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889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67588-A469-4E09-83E9-639F41D7B095}" type="datetimeFigureOut">
              <a:rPr lang="en-US" smtClean="0"/>
              <a:pPr/>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73A0-8DC5-4146-A514-110FE7FF1295}"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4409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67588-A469-4E09-83E9-639F41D7B095}" type="datetimeFigureOut">
              <a:rPr lang="en-US" smtClean="0"/>
              <a:pPr/>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73A0-8DC5-4146-A514-110FE7FF129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313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67588-A469-4E09-83E9-639F41D7B095}" type="datetimeFigureOut">
              <a:rPr lang="en-US" smtClean="0"/>
              <a:pPr/>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73A0-8DC5-4146-A514-110FE7FF1295}"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371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67588-A469-4E09-83E9-639F41D7B095}" type="datetimeFigureOut">
              <a:rPr lang="en-US" smtClean="0"/>
              <a:pPr/>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73A0-8DC5-4146-A514-110FE7FF1295}"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2288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67588-A469-4E09-83E9-639F41D7B095}" type="datetimeFigureOut">
              <a:rPr lang="en-US" smtClean="0"/>
              <a:pPr/>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73A0-8DC5-4146-A514-110FE7FF129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1888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67588-A469-4E09-83E9-639F41D7B095}" type="datetimeFigureOut">
              <a:rPr lang="en-US" smtClean="0"/>
              <a:pPr/>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73A0-8DC5-4146-A514-110FE7FF1295}"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593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67588-A469-4E09-83E9-639F41D7B095}" type="datetimeFigureOut">
              <a:rPr lang="en-US" smtClean="0"/>
              <a:pPr/>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73A0-8DC5-4146-A514-110FE7FF129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0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67588-A469-4E09-83E9-639F41D7B095}" type="datetimeFigureOut">
              <a:rPr lang="en-US" smtClean="0"/>
              <a:pPr/>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173A0-8DC5-4146-A514-110FE7FF1295}"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932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67588-A469-4E09-83E9-639F41D7B095}" type="datetimeFigureOut">
              <a:rPr lang="en-US" smtClean="0"/>
              <a:pPr/>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173A0-8DC5-4146-A514-110FE7FF129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029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67588-A469-4E09-83E9-639F41D7B095}" type="datetimeFigureOut">
              <a:rPr lang="en-US" smtClean="0"/>
              <a:pPr/>
              <a:t>5/14/19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173A0-8DC5-4146-A514-110FE7FF1295}"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764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67588-A469-4E09-83E9-639F41D7B095}" type="datetimeFigureOut">
              <a:rPr lang="en-US" smtClean="0"/>
              <a:pPr/>
              <a:t>5/14/19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173A0-8DC5-4146-A514-110FE7FF129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632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67588-A469-4E09-83E9-639F41D7B095}" type="datetimeFigureOut">
              <a:rPr lang="en-US" smtClean="0"/>
              <a:pPr/>
              <a:t>5/14/19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173A0-8DC5-4146-A514-110FE7FF129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086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167588-A469-4E09-83E9-639F41D7B095}" type="datetimeFigureOut">
              <a:rPr lang="en-US" smtClean="0"/>
              <a:pPr/>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173A0-8DC5-4146-A514-110FE7FF1295}"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658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167588-A469-4E09-83E9-639F41D7B095}" type="datetimeFigureOut">
              <a:rPr lang="en-US" smtClean="0"/>
              <a:pPr/>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173A0-8DC5-4146-A514-110FE7FF129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498306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167588-A469-4E09-83E9-639F41D7B095}" type="datetimeFigureOut">
              <a:rPr lang="en-US" smtClean="0"/>
              <a:pPr/>
              <a:t>5/14/19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E173A0-8DC5-4146-A514-110FE7FF129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5335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yEqW_IF67pw" TargetMode="Externa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660066"/>
                </a:solidFill>
              </a:rPr>
              <a:t>The 1970s</a:t>
            </a:r>
          </a:p>
        </p:txBody>
      </p:sp>
      <p:sp>
        <p:nvSpPr>
          <p:cNvPr id="3" name="Subtitle 2"/>
          <p:cNvSpPr>
            <a:spLocks noGrp="1"/>
          </p:cNvSpPr>
          <p:nvPr>
            <p:ph type="subTitle" idx="1"/>
          </p:nvPr>
        </p:nvSpPr>
        <p:spPr>
          <a:xfrm>
            <a:off x="2692398" y="3657596"/>
            <a:ext cx="6815669" cy="1638303"/>
          </a:xfrm>
        </p:spPr>
        <p:txBody>
          <a:bodyPr>
            <a:normAutofit fontScale="85000" lnSpcReduction="10000"/>
          </a:bodyPr>
          <a:lstStyle/>
          <a:p>
            <a:r>
              <a:rPr lang="en-US" sz="4500" b="1" dirty="0"/>
              <a:t>Social Concerns &amp; Civil Rights</a:t>
            </a:r>
          </a:p>
          <a:p>
            <a:r>
              <a:rPr lang="en-US" sz="4500" b="1" dirty="0"/>
              <a:t>Part 2</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4099926"/>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397F3E-7B7F-420B-A0FE-AC1E3E2A8144}"/>
              </a:ext>
            </a:extLst>
          </p:cNvPr>
          <p:cNvSpPr>
            <a:spLocks noGrp="1"/>
          </p:cNvSpPr>
          <p:nvPr>
            <p:ph type="title"/>
          </p:nvPr>
        </p:nvSpPr>
        <p:spPr/>
        <p:txBody>
          <a:bodyPr>
            <a:normAutofit/>
          </a:bodyPr>
          <a:lstStyle/>
          <a:p>
            <a:r>
              <a:rPr lang="en-US" dirty="0"/>
              <a:t>The East L.A. Walkouts</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3DF900-0B79-4149-8295-2ED7E674F43B}"/>
              </a:ext>
            </a:extLst>
          </p:cNvPr>
          <p:cNvSpPr>
            <a:spLocks noGrp="1"/>
          </p:cNvSpPr>
          <p:nvPr>
            <p:ph idx="1"/>
          </p:nvPr>
        </p:nvSpPr>
        <p:spPr/>
        <p:txBody>
          <a:bodyPr>
            <a:normAutofit fontScale="85000" lnSpcReduction="20000"/>
          </a:bodyPr>
          <a:lstStyle/>
          <a:p>
            <a:r>
              <a:rPr lang="en-US" b="1" dirty="0"/>
              <a:t>March 1st, 1968: </a:t>
            </a:r>
            <a:r>
              <a:rPr lang="en-US" b="1" dirty="0">
                <a:solidFill>
                  <a:srgbClr val="660066"/>
                </a:solidFill>
              </a:rPr>
              <a:t>Over 15,000 Chicanos, students, faculty, and community members, walk out of seven East L.A. high schools</a:t>
            </a:r>
            <a:r>
              <a:rPr lang="en-US" dirty="0"/>
              <a:t>. Those schools included: Garfield, Roosevelt, Lincoln, Belmont, Wilson, Venice, and Jefferson High School</a:t>
            </a:r>
          </a:p>
          <a:p>
            <a:r>
              <a:rPr lang="en-US" dirty="0"/>
              <a:t>The protesters formed a committee to present their demands to the L.A. County Board of Education, who refused everything they asked </a:t>
            </a:r>
            <a:r>
              <a:rPr lang="en-US" dirty="0" smtClean="0"/>
              <a:t>for: </a:t>
            </a:r>
            <a:r>
              <a:rPr lang="en-US" b="1" dirty="0" smtClean="0">
                <a:solidFill>
                  <a:srgbClr val="660066"/>
                </a:solidFill>
              </a:rPr>
              <a:t>greater representation, smaller class sizes, more </a:t>
            </a:r>
            <a:r>
              <a:rPr lang="en-US" b="1" dirty="0" smtClean="0">
                <a:solidFill>
                  <a:srgbClr val="660066"/>
                </a:solidFill>
              </a:rPr>
              <a:t>counselors, Spanish language and cultural heritage programs</a:t>
            </a:r>
            <a:endParaRPr lang="en-US" b="1" dirty="0" smtClean="0">
              <a:solidFill>
                <a:srgbClr val="660066"/>
              </a:solidFill>
            </a:endParaRPr>
          </a:p>
          <a:p>
            <a:r>
              <a:rPr lang="en-US" dirty="0"/>
              <a:t>The walkout’s organizers, who became known as the </a:t>
            </a:r>
            <a:r>
              <a:rPr lang="en-US" b="1" dirty="0">
                <a:solidFill>
                  <a:srgbClr val="660066"/>
                </a:solidFill>
              </a:rPr>
              <a:t>“East L.A. 13”</a:t>
            </a:r>
            <a:r>
              <a:rPr lang="en-US" dirty="0"/>
              <a:t>, were soon arrested for inciting the walkout, but were soon released in response to overwhelming protest surrounding police stations</a:t>
            </a:r>
          </a:p>
          <a:p>
            <a:r>
              <a:rPr lang="en-US" dirty="0"/>
              <a:t>These events helped awaken and shape the larger political and social consciousness and activism of Latino youth in L.A. during the late 60s and early 70s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664218"/>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2"/>
          <p:cNvSpPr txBox="1">
            <a:spLocks/>
          </p:cNvSpPr>
          <p:nvPr/>
        </p:nvSpPr>
        <p:spPr>
          <a:xfrm>
            <a:off x="1269241" y="1528174"/>
            <a:ext cx="6074093" cy="378080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prstClr val="black">
                    <a:lumMod val="95000"/>
                    <a:lumOff val="5000"/>
                  </a:prstClr>
                </a:solidFill>
                <a:ea typeface="Verdana" pitchFamily="34" charset="0"/>
                <a:cs typeface="Verdana" pitchFamily="34" charset="0"/>
              </a:rPr>
              <a:t>   </a:t>
            </a:r>
            <a:r>
              <a:rPr lang="en-US" b="1" dirty="0">
                <a:solidFill>
                  <a:prstClr val="black"/>
                </a:solidFill>
                <a:ea typeface="Verdana" pitchFamily="34" charset="0"/>
                <a:cs typeface="Verdana" pitchFamily="34" charset="0"/>
              </a:rPr>
              <a:t>“Chicano! Fighting for Political Power” (PBS doc)</a:t>
            </a:r>
          </a:p>
          <a:p>
            <a:pPr marL="0" indent="0">
              <a:buNone/>
            </a:pPr>
            <a:r>
              <a:rPr lang="en-US" sz="1900" b="1" dirty="0">
                <a:solidFill>
                  <a:prstClr val="black"/>
                </a:solidFill>
                <a:hlinkClick r:id="rId2"/>
              </a:rPr>
              <a:t>https://www.youtube.com/watch?v=yEqW_IF67pw</a:t>
            </a:r>
            <a:endParaRPr lang="en-US" sz="1900" b="1" dirty="0" smtClean="0">
              <a:solidFill>
                <a:prstClr val="black"/>
              </a:solidFill>
            </a:endParaRPr>
          </a:p>
          <a:p>
            <a:pPr marL="617220" lvl="1" indent="0">
              <a:buNone/>
            </a:pPr>
            <a:r>
              <a:rPr lang="en-US" sz="2000" b="1" dirty="0" smtClean="0">
                <a:solidFill>
                  <a:prstClr val="black"/>
                </a:solidFill>
              </a:rPr>
              <a:t>1) What </a:t>
            </a:r>
            <a:r>
              <a:rPr lang="en-US" sz="2000" b="1" dirty="0">
                <a:solidFill>
                  <a:prstClr val="black"/>
                </a:solidFill>
              </a:rPr>
              <a:t>challenges were faced by Latinos living in the Southwest United States?</a:t>
            </a:r>
          </a:p>
          <a:p>
            <a:pPr marL="617220" lvl="1" indent="0">
              <a:buNone/>
            </a:pPr>
            <a:endParaRPr lang="en-US" sz="2000" b="1" dirty="0" smtClean="0">
              <a:solidFill>
                <a:prstClr val="black"/>
              </a:solidFill>
            </a:endParaRPr>
          </a:p>
          <a:p>
            <a:pPr marL="617220" lvl="1" indent="0">
              <a:buNone/>
            </a:pPr>
            <a:r>
              <a:rPr lang="en-US" sz="2000" b="1" dirty="0" smtClean="0">
                <a:solidFill>
                  <a:prstClr val="black"/>
                </a:solidFill>
              </a:rPr>
              <a:t>2) Describe </a:t>
            </a:r>
            <a:r>
              <a:rPr lang="en-US" sz="2000" b="1" dirty="0">
                <a:solidFill>
                  <a:prstClr val="black"/>
                </a:solidFill>
              </a:rPr>
              <a:t>the actions of La Raza </a:t>
            </a:r>
            <a:r>
              <a:rPr lang="en-US" sz="2000" b="1" dirty="0" err="1">
                <a:solidFill>
                  <a:prstClr val="black"/>
                </a:solidFill>
              </a:rPr>
              <a:t>Unida</a:t>
            </a:r>
            <a:r>
              <a:rPr lang="en-US" sz="2000" b="1" dirty="0">
                <a:solidFill>
                  <a:prstClr val="black"/>
                </a:solidFill>
              </a:rPr>
              <a:t> in pursuit of Latino-American equality.</a:t>
            </a:r>
          </a:p>
          <a:p>
            <a:pPr marL="617220" lvl="1" indent="0">
              <a:buNone/>
            </a:pPr>
            <a:endParaRPr lang="en-US" sz="2000" b="1" dirty="0" smtClean="0">
              <a:solidFill>
                <a:prstClr val="black"/>
              </a:solidFill>
            </a:endParaRPr>
          </a:p>
          <a:p>
            <a:pPr marL="617220" lvl="1" indent="0">
              <a:buNone/>
            </a:pPr>
            <a:r>
              <a:rPr lang="en-US" sz="2000" b="1" dirty="0" smtClean="0">
                <a:solidFill>
                  <a:prstClr val="black"/>
                </a:solidFill>
              </a:rPr>
              <a:t>3) Describe </a:t>
            </a:r>
            <a:r>
              <a:rPr lang="en-US" sz="2000" b="1" dirty="0">
                <a:solidFill>
                  <a:prstClr val="black"/>
                </a:solidFill>
              </a:rPr>
              <a:t>the action taken by the students at the Crystal City High School and the results</a:t>
            </a:r>
            <a:r>
              <a:rPr lang="en-US" sz="2000" b="1" dirty="0" smtClean="0">
                <a:solidFill>
                  <a:prstClr val="black"/>
                </a:solidFill>
              </a:rPr>
              <a:t>.</a:t>
            </a:r>
          </a:p>
          <a:p>
            <a:pPr marL="617220" lvl="1" indent="0">
              <a:buNone/>
            </a:pPr>
            <a:endParaRPr lang="en-US" sz="2000" b="1" dirty="0" smtClean="0">
              <a:solidFill>
                <a:prstClr val="black"/>
              </a:solidFill>
            </a:endParaRPr>
          </a:p>
          <a:p>
            <a:pPr marL="617220" lvl="1" indent="0">
              <a:buNone/>
            </a:pPr>
            <a:r>
              <a:rPr lang="en-US" sz="2000" b="1" dirty="0" smtClean="0">
                <a:solidFill>
                  <a:prstClr val="black"/>
                </a:solidFill>
              </a:rPr>
              <a:t>4) What led to the ideological split between the members of La </a:t>
            </a:r>
            <a:r>
              <a:rPr lang="en-US" sz="2000" b="1" dirty="0" err="1" smtClean="0">
                <a:solidFill>
                  <a:prstClr val="black"/>
                </a:solidFill>
              </a:rPr>
              <a:t>Raza</a:t>
            </a:r>
            <a:r>
              <a:rPr lang="en-US" sz="2000" b="1" dirty="0" smtClean="0">
                <a:solidFill>
                  <a:prstClr val="black"/>
                </a:solidFill>
              </a:rPr>
              <a:t> </a:t>
            </a:r>
            <a:r>
              <a:rPr lang="en-US" sz="2000" b="1" dirty="0" err="1" smtClean="0">
                <a:solidFill>
                  <a:prstClr val="black"/>
                </a:solidFill>
              </a:rPr>
              <a:t>Unida</a:t>
            </a:r>
            <a:r>
              <a:rPr lang="en-US" sz="2000" b="1" dirty="0" smtClean="0">
                <a:solidFill>
                  <a:prstClr val="black"/>
                </a:solidFill>
              </a:rPr>
              <a:t>?</a:t>
            </a:r>
          </a:p>
          <a:p>
            <a:pPr marL="617220" lvl="1" indent="0">
              <a:buNone/>
            </a:pPr>
            <a:endParaRPr lang="en-US" sz="2000" b="1" dirty="0">
              <a:solidFill>
                <a:prstClr val="black"/>
              </a:solidFill>
            </a:endParaRPr>
          </a:p>
          <a:p>
            <a:pPr marL="1143000" lvl="4" indent="0">
              <a:buNone/>
            </a:pPr>
            <a:endParaRPr lang="en-US" b="1" dirty="0">
              <a:solidFill>
                <a:prstClr val="black">
                  <a:lumMod val="95000"/>
                  <a:lumOff val="5000"/>
                </a:prstClr>
              </a:solidFill>
            </a:endParaRPr>
          </a:p>
          <a:p>
            <a:pPr marL="1143000" lvl="4" indent="0">
              <a:buNone/>
            </a:pPr>
            <a:endParaRPr lang="en-US" b="1" dirty="0">
              <a:solidFill>
                <a:prstClr val="black"/>
              </a:solidFill>
            </a:endParaRPr>
          </a:p>
          <a:p>
            <a:pPr marL="0" indent="0">
              <a:buNone/>
            </a:pPr>
            <a:endParaRPr lang="en-US" sz="1400" b="1" dirty="0">
              <a:solidFill>
                <a:srgbClr val="C00000"/>
              </a:solidFill>
              <a:ea typeface="Verdana" pitchFamily="34" charset="0"/>
              <a:cs typeface="Verdana" pitchFamily="34" charset="0"/>
            </a:endParaRPr>
          </a:p>
        </p:txBody>
      </p:sp>
      <p:sp>
        <p:nvSpPr>
          <p:cNvPr id="6" name="Subtitle 2"/>
          <p:cNvSpPr txBox="1">
            <a:spLocks/>
          </p:cNvSpPr>
          <p:nvPr/>
        </p:nvSpPr>
        <p:spPr>
          <a:xfrm>
            <a:off x="1855219" y="896955"/>
            <a:ext cx="5924005" cy="652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2284A9"/>
                </a:solidFill>
                <a:ea typeface="Verdana" pitchFamily="34" charset="0"/>
                <a:cs typeface="Verdana" pitchFamily="34" charset="0"/>
              </a:rPr>
              <a:t>Latinos Fight for Change</a:t>
            </a:r>
            <a:endParaRPr lang="en-US" sz="1400" b="1" i="1" dirty="0">
              <a:solidFill>
                <a:srgbClr val="2284A9"/>
              </a:solidFill>
              <a:ea typeface="Verdana" pitchFamily="34" charset="0"/>
              <a:cs typeface="Verdana" pitchFamily="34" charset="0"/>
            </a:endParaRPr>
          </a:p>
          <a:p>
            <a:pPr marL="0" indent="0">
              <a:buNone/>
            </a:pPr>
            <a:endParaRPr lang="en-US" sz="1800" b="1" dirty="0">
              <a:solidFill>
                <a:srgbClr val="2284A9"/>
              </a:solidFill>
              <a:ea typeface="Verdana" pitchFamily="34" charset="0"/>
              <a:cs typeface="Verdana" pitchFamily="34" charset="0"/>
            </a:endParaRPr>
          </a:p>
        </p:txBody>
      </p:sp>
      <p:pic>
        <p:nvPicPr>
          <p:cNvPr id="2" name="Picture 1"/>
          <p:cNvPicPr>
            <a:picLocks noChangeAspect="1"/>
          </p:cNvPicPr>
          <p:nvPr/>
        </p:nvPicPr>
        <p:blipFill>
          <a:blip r:embed="rId3"/>
          <a:stretch>
            <a:fillRect/>
          </a:stretch>
        </p:blipFill>
        <p:spPr>
          <a:xfrm>
            <a:off x="7903133" y="1052512"/>
            <a:ext cx="3238500" cy="47529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4061866"/>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3E3CED3-8830-45C9-8D6C-F4ECADD4F114}"/>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92000" cy="6858000"/>
          </a:xfrm>
          <a:prstGeom prst="rect">
            <a:avLst/>
          </a:prstGeom>
          <a:solidFill>
            <a:srgbClr val="58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38D87FD-6EE5-44A0-A959-E9CD75BF4DDA}"/>
              </a:ext>
            </a:extLst>
          </p:cNvPr>
          <p:cNvPicPr>
            <a:picLocks noChangeAspect="1"/>
          </p:cNvPicPr>
          <p:nvPr/>
        </p:nvPicPr>
        <p:blipFill>
          <a:blip r:embed="rId3"/>
          <a:stretch>
            <a:fillRect/>
          </a:stretch>
        </p:blipFill>
        <p:spPr>
          <a:xfrm>
            <a:off x="3219450" y="350557"/>
            <a:ext cx="5486400" cy="6156888"/>
          </a:xfrm>
          <a:prstGeom prst="rect">
            <a:avLst/>
          </a:prstGeom>
        </p:spPr>
      </p:pic>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F2D62A-C66C-42DF-8C05-99B0B1A8BED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24611" y="350556"/>
            <a:ext cx="11542779" cy="6156888"/>
          </a:xfrm>
          <a:prstGeom prst="rect">
            <a:avLst/>
          </a:prstGeom>
          <a:noFill/>
          <a:ln w="25400" cap="flat">
            <a:solidFill>
              <a:srgbClr val="FF3A00"/>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950195"/>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4" name="Text Box 4"/>
          <p:cNvSpPr txBox="1">
            <a:spLocks noChangeArrowheads="1"/>
          </p:cNvSpPr>
          <p:nvPr/>
        </p:nvSpPr>
        <p:spPr bwMode="auto">
          <a:xfrm>
            <a:off x="2397668" y="635679"/>
            <a:ext cx="7908356" cy="538609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000" b="1" dirty="0">
                <a:latin typeface="Arial" panose="020B0604020202020204" pitchFamily="34" charset="0"/>
              </a:rPr>
              <a:t>Unfinished Work</a:t>
            </a:r>
            <a:endParaRPr lang="en-US" altLang="en-US" sz="2000" dirty="0">
              <a:latin typeface="Arial" panose="020B0604020202020204" pitchFamily="34" charset="0"/>
            </a:endParaRPr>
          </a:p>
          <a:p>
            <a:pPr>
              <a:buFontTx/>
              <a:buChar char="•"/>
            </a:pPr>
            <a:r>
              <a:rPr lang="en-US" altLang="en-US" sz="1800" dirty="0">
                <a:latin typeface="Arial" panose="020B0604020202020204" pitchFamily="34" charset="0"/>
              </a:rPr>
              <a:t>School busing programs, militancy, and riots </a:t>
            </a:r>
            <a:r>
              <a:rPr lang="en-US" altLang="en-US" sz="1800" b="1" dirty="0">
                <a:solidFill>
                  <a:srgbClr val="660066"/>
                </a:solidFill>
                <a:latin typeface="Arial" panose="020B0604020202020204" pitchFamily="34" charset="0"/>
              </a:rPr>
              <a:t>reduced white liberal support</a:t>
            </a:r>
            <a:r>
              <a:rPr lang="en-US" altLang="en-US" sz="1800" b="1" dirty="0">
                <a:solidFill>
                  <a:srgbClr val="008000"/>
                </a:solidFill>
                <a:latin typeface="Arial" panose="020B0604020202020204" pitchFamily="34" charset="0"/>
              </a:rPr>
              <a:t> </a:t>
            </a:r>
            <a:r>
              <a:rPr lang="en-US" altLang="en-US" sz="1800" dirty="0">
                <a:latin typeface="Arial" panose="020B0604020202020204" pitchFamily="34" charset="0"/>
              </a:rPr>
              <a:t>for the movement in the late 60s and early 70s. At the same time, </a:t>
            </a:r>
            <a:r>
              <a:rPr lang="en-US" altLang="en-US" sz="1800" b="1" dirty="0">
                <a:solidFill>
                  <a:srgbClr val="660066"/>
                </a:solidFill>
                <a:latin typeface="Arial" panose="020B0604020202020204" pitchFamily="34" charset="0"/>
              </a:rPr>
              <a:t>white support from the “New Left” rose </a:t>
            </a:r>
            <a:r>
              <a:rPr lang="en-US" altLang="en-US" sz="1800" dirty="0">
                <a:latin typeface="Arial" panose="020B0604020202020204" pitchFamily="34" charset="0"/>
              </a:rPr>
              <a:t>(White Panthers, Students for a Democratic Society, radical feminists, and gay rights activists)</a:t>
            </a:r>
          </a:p>
          <a:p>
            <a:pPr>
              <a:buFontTx/>
              <a:buChar char="•"/>
            </a:pPr>
            <a:r>
              <a:rPr lang="en-US" altLang="en-US" sz="1800" b="1" dirty="0">
                <a:solidFill>
                  <a:srgbClr val="660066"/>
                </a:solidFill>
                <a:latin typeface="Arial" panose="020B0604020202020204" pitchFamily="34" charset="0"/>
              </a:rPr>
              <a:t>Ongoing “white flight” reversed much of the progress toward school integration </a:t>
            </a:r>
            <a:r>
              <a:rPr lang="en-US" altLang="en-US" sz="1800" dirty="0">
                <a:latin typeface="Arial" panose="020B0604020202020204" pitchFamily="34" charset="0"/>
              </a:rPr>
              <a:t>resulting in “de facto” rather than “de jure” segregation</a:t>
            </a:r>
          </a:p>
          <a:p>
            <a:pPr>
              <a:buFontTx/>
              <a:buChar char="•"/>
            </a:pPr>
            <a:r>
              <a:rPr lang="en-US" altLang="en-US" sz="1800" b="1" dirty="0">
                <a:solidFill>
                  <a:srgbClr val="660066"/>
                </a:solidFill>
                <a:latin typeface="Arial" panose="020B0604020202020204" pitchFamily="34" charset="0"/>
              </a:rPr>
              <a:t>Unemployment and poverty </a:t>
            </a:r>
            <a:r>
              <a:rPr lang="en-US" altLang="en-US" sz="1800" dirty="0">
                <a:latin typeface="Arial" panose="020B0604020202020204" pitchFamily="34" charset="0"/>
              </a:rPr>
              <a:t>continued to be significantly higher for African Americans and Latinos than for whites</a:t>
            </a:r>
          </a:p>
          <a:p>
            <a:r>
              <a:rPr lang="en-US" altLang="en-US" sz="1800" dirty="0">
                <a:latin typeface="Arial" panose="020B0604020202020204" pitchFamily="34" charset="0"/>
              </a:rPr>
              <a:t>•	</a:t>
            </a:r>
            <a:r>
              <a:rPr lang="en-US" altLang="en-US" sz="1800" b="1" dirty="0">
                <a:solidFill>
                  <a:srgbClr val="660066"/>
                </a:solidFill>
                <a:latin typeface="Arial" panose="020B0604020202020204" pitchFamily="34" charset="0"/>
              </a:rPr>
              <a:t>Affirmative action</a:t>
            </a:r>
            <a:r>
              <a:rPr lang="en-US" altLang="en-US" sz="1800" dirty="0">
                <a:latin typeface="Arial" panose="020B0604020202020204" pitchFamily="34" charset="0"/>
              </a:rPr>
              <a:t>—extra effort to hire and enroll discriminated groups in educational programs</a:t>
            </a:r>
          </a:p>
          <a:p>
            <a:pPr>
              <a:buFontTx/>
              <a:buChar char="•"/>
            </a:pPr>
            <a:r>
              <a:rPr lang="en-US" altLang="en-US" sz="1800" dirty="0">
                <a:latin typeface="Arial" panose="020B0604020202020204" pitchFamily="34" charset="0"/>
              </a:rPr>
              <a:t>1960s, colleges and companies doing government business adopted the policy. By the late 1970s, some people were criticizing this policy as </a:t>
            </a:r>
            <a:r>
              <a:rPr lang="en-US" altLang="en-US" sz="1800" b="1" dirty="0">
                <a:solidFill>
                  <a:srgbClr val="660066"/>
                </a:solidFill>
                <a:latin typeface="Arial" panose="020B0604020202020204" pitchFamily="34" charset="0"/>
              </a:rPr>
              <a:t>“reverse discrimination”</a:t>
            </a:r>
            <a:r>
              <a:rPr lang="en-US" altLang="en-US" sz="1800" dirty="0">
                <a:latin typeface="Arial" panose="020B0604020202020204" pitchFamily="34" charset="0"/>
              </a:rPr>
              <a:t>.</a:t>
            </a:r>
          </a:p>
          <a:p>
            <a:pPr>
              <a:buFontTx/>
              <a:buChar char="•"/>
            </a:pPr>
            <a:r>
              <a:rPr lang="en-US" altLang="en-US" sz="1800" dirty="0">
                <a:latin typeface="Arial" panose="020B0604020202020204" pitchFamily="34" charset="0"/>
              </a:rPr>
              <a:t>During the mid-1970s, the </a:t>
            </a:r>
            <a:r>
              <a:rPr lang="en-US" altLang="en-US" sz="1800" b="1" dirty="0">
                <a:solidFill>
                  <a:srgbClr val="660066"/>
                </a:solidFill>
                <a:latin typeface="Arial" panose="020B0604020202020204" pitchFamily="34" charset="0"/>
              </a:rPr>
              <a:t>“mass incarceration” </a:t>
            </a:r>
            <a:r>
              <a:rPr lang="en-US" altLang="en-US" sz="1800" dirty="0">
                <a:latin typeface="Arial" panose="020B0604020202020204" pitchFamily="34" charset="0"/>
              </a:rPr>
              <a:t>of people of color began as various subsequent U.S. presidents took a “tough on crime” stance which, while it resonated strongly with the rising “New Right”, also systemically targeted people of color.</a:t>
            </a:r>
          </a:p>
        </p:txBody>
      </p:sp>
      <p:sp>
        <p:nvSpPr>
          <p:cNvPr id="14342" name="Line 8"/>
          <p:cNvSpPr>
            <a:spLocks noChangeShapeType="1"/>
          </p:cNvSpPr>
          <p:nvPr/>
        </p:nvSpPr>
        <p:spPr bwMode="auto">
          <a:xfrm>
            <a:off x="2534146" y="1014140"/>
            <a:ext cx="6934200" cy="0"/>
          </a:xfrm>
          <a:prstGeom prst="line">
            <a:avLst/>
          </a:prstGeom>
          <a:noFill/>
          <a:ln w="9525">
            <a:solidFill>
              <a:schemeClr val="folHlink"/>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6041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wipe(left)">
                                      <p:cBhvr>
                                        <p:cTn id="7"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Equality Movements Split &amp; Radicalize</a:t>
            </a:r>
          </a:p>
        </p:txBody>
      </p:sp>
      <p:sp>
        <p:nvSpPr>
          <p:cNvPr id="3" name="Content Placeholder 2"/>
          <p:cNvSpPr>
            <a:spLocks noGrp="1"/>
          </p:cNvSpPr>
          <p:nvPr>
            <p:ph idx="1"/>
          </p:nvPr>
        </p:nvSpPr>
        <p:spPr>
          <a:xfrm>
            <a:off x="1699552" y="2402810"/>
            <a:ext cx="7228743" cy="3358662"/>
          </a:xfrm>
        </p:spPr>
        <p:txBody>
          <a:bodyPr>
            <a:noAutofit/>
          </a:bodyPr>
          <a:lstStyle/>
          <a:p>
            <a:r>
              <a:rPr lang="en-US" sz="1600" b="1" dirty="0">
                <a:solidFill>
                  <a:schemeClr val="tx1"/>
                </a:solidFill>
              </a:rPr>
              <a:t>The</a:t>
            </a:r>
            <a:r>
              <a:rPr lang="en-US" sz="1600" b="1" dirty="0">
                <a:solidFill>
                  <a:srgbClr val="0000FF"/>
                </a:solidFill>
              </a:rPr>
              <a:t> </a:t>
            </a:r>
            <a:r>
              <a:rPr lang="en-US" sz="1600" b="1" dirty="0">
                <a:solidFill>
                  <a:srgbClr val="660066"/>
                </a:solidFill>
              </a:rPr>
              <a:t>urban crisis </a:t>
            </a:r>
            <a:r>
              <a:rPr lang="en-US" sz="1600" b="1" dirty="0"/>
              <a:t>continued to worsen in America and </a:t>
            </a:r>
            <a:r>
              <a:rPr lang="en-US" sz="1600" b="1" dirty="0">
                <a:solidFill>
                  <a:srgbClr val="660066"/>
                </a:solidFill>
              </a:rPr>
              <a:t>police brutality continued and escalated</a:t>
            </a:r>
            <a:r>
              <a:rPr lang="en-US" sz="1600" b="1" dirty="0">
                <a:solidFill>
                  <a:schemeClr val="tx1"/>
                </a:solidFill>
              </a:rPr>
              <a:t>, leading many civil rights leaders and activists to reject the idea that nonviolence and civil disobedience was at all effective. Some of these groups also begin to embrace the idea that </a:t>
            </a:r>
            <a:r>
              <a:rPr lang="en-US" sz="1600" b="1" dirty="0" smtClean="0">
                <a:solidFill>
                  <a:srgbClr val="7030A0"/>
                </a:solidFill>
              </a:rPr>
              <a:t>racism</a:t>
            </a:r>
            <a:r>
              <a:rPr lang="en-US" sz="1600" b="1" dirty="0" smtClean="0">
                <a:solidFill>
                  <a:srgbClr val="7030A0"/>
                </a:solidFill>
              </a:rPr>
              <a:t>, </a:t>
            </a:r>
            <a:r>
              <a:rPr lang="en-US" sz="1600" b="1" dirty="0" smtClean="0">
                <a:solidFill>
                  <a:srgbClr val="7030A0"/>
                </a:solidFill>
              </a:rPr>
              <a:t>sexism, and economic inequality </a:t>
            </a:r>
            <a:r>
              <a:rPr lang="en-US" sz="1600" b="1" dirty="0">
                <a:solidFill>
                  <a:srgbClr val="7030A0"/>
                </a:solidFill>
              </a:rPr>
              <a:t>were tied to capitalism and imperialism</a:t>
            </a:r>
            <a:r>
              <a:rPr lang="en-US" sz="1600" b="1" dirty="0">
                <a:solidFill>
                  <a:schemeClr val="tx1"/>
                </a:solidFill>
              </a:rPr>
              <a:t>, and dedicated themselves to destroying all of the above by any means necessary.</a:t>
            </a:r>
          </a:p>
          <a:p>
            <a:r>
              <a:rPr lang="en-US" sz="1600" b="1" dirty="0">
                <a:solidFill>
                  <a:srgbClr val="660066"/>
                </a:solidFill>
              </a:rPr>
              <a:t>Black Panther</a:t>
            </a:r>
            <a:r>
              <a:rPr lang="en-US" sz="1600" b="1" dirty="0" smtClean="0">
                <a:solidFill>
                  <a:srgbClr val="660066"/>
                </a:solidFill>
              </a:rPr>
              <a:t> Party </a:t>
            </a:r>
            <a:r>
              <a:rPr lang="en-US" sz="1600" b="1" dirty="0"/>
              <a:t>suffered an </a:t>
            </a:r>
            <a:r>
              <a:rPr lang="en-US" sz="1600" b="1" dirty="0">
                <a:solidFill>
                  <a:srgbClr val="660066"/>
                </a:solidFill>
              </a:rPr>
              <a:t>ideological split</a:t>
            </a:r>
            <a:r>
              <a:rPr lang="en-US" sz="1600" b="1" dirty="0">
                <a:solidFill>
                  <a:srgbClr val="0000FF"/>
                </a:solidFill>
              </a:rPr>
              <a:t> </a:t>
            </a:r>
            <a:r>
              <a:rPr lang="en-US" sz="1600" b="1" dirty="0"/>
              <a:t>with the development of much more militant faction: the </a:t>
            </a:r>
            <a:r>
              <a:rPr lang="en-US" sz="1600" b="1" dirty="0">
                <a:solidFill>
                  <a:srgbClr val="660066"/>
                </a:solidFill>
              </a:rPr>
              <a:t>Black Liberation Army</a:t>
            </a:r>
            <a:r>
              <a:rPr lang="en-US" sz="1600" b="1" dirty="0">
                <a:solidFill>
                  <a:schemeClr val="tx1"/>
                </a:solidFill>
              </a:rPr>
              <a:t>,</a:t>
            </a:r>
            <a:r>
              <a:rPr lang="en-US" sz="1600" b="1" dirty="0">
                <a:solidFill>
                  <a:srgbClr val="00B0F0"/>
                </a:solidFill>
              </a:rPr>
              <a:t> </a:t>
            </a:r>
            <a:r>
              <a:rPr lang="en-US" sz="1600" b="1" dirty="0">
                <a:solidFill>
                  <a:schemeClr val="tx1"/>
                </a:solidFill>
              </a:rPr>
              <a:t>led by Assata Shakur and Eldridge Cleaver</a:t>
            </a:r>
            <a:endParaRPr lang="en-US" sz="1600" b="1" dirty="0">
              <a:solidFill>
                <a:srgbClr val="00B0F0"/>
              </a:solidFill>
            </a:endParaRPr>
          </a:p>
          <a:p>
            <a:r>
              <a:rPr lang="en-US" sz="1600" b="1" dirty="0"/>
              <a:t>Elaine Brown became the new leader of the Black Panthers in 1974 – turning the group in a much </a:t>
            </a:r>
            <a:r>
              <a:rPr lang="en-US" sz="1600" b="1" dirty="0">
                <a:solidFill>
                  <a:srgbClr val="660066"/>
                </a:solidFill>
              </a:rPr>
              <a:t>more political and intellectual direction</a:t>
            </a:r>
          </a:p>
          <a:p>
            <a:r>
              <a:rPr lang="en-US" sz="1600" b="1" dirty="0">
                <a:solidFill>
                  <a:srgbClr val="660066"/>
                </a:solidFill>
              </a:rPr>
              <a:t>Weather Underground</a:t>
            </a:r>
            <a:r>
              <a:rPr lang="en-US" sz="1600" b="1" dirty="0"/>
              <a:t>: militant wing of SDS, communist, pro-black power, dedicated to toppling the U.S. government, offered their support to the BLA.</a:t>
            </a:r>
          </a:p>
        </p:txBody>
      </p:sp>
      <p:pic>
        <p:nvPicPr>
          <p:cNvPr id="4" name="Picture 3"/>
          <p:cNvPicPr>
            <a:picLocks noChangeAspect="1"/>
          </p:cNvPicPr>
          <p:nvPr/>
        </p:nvPicPr>
        <p:blipFill>
          <a:blip r:embed="rId2"/>
          <a:stretch>
            <a:fillRect/>
          </a:stretch>
        </p:blipFill>
        <p:spPr>
          <a:xfrm>
            <a:off x="9048748" y="2848654"/>
            <a:ext cx="1847850" cy="24669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744545"/>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Radicalization </a:t>
            </a:r>
            <a:r>
              <a:rPr lang="en-US" dirty="0" smtClean="0"/>
              <a:t>Continues &amp; Armed Resistance Increases</a:t>
            </a:r>
            <a:endParaRPr lang="en-US" dirty="0"/>
          </a:p>
        </p:txBody>
      </p:sp>
      <p:sp>
        <p:nvSpPr>
          <p:cNvPr id="3" name="Content Placeholder 2"/>
          <p:cNvSpPr>
            <a:spLocks noGrp="1"/>
          </p:cNvSpPr>
          <p:nvPr>
            <p:ph idx="1"/>
          </p:nvPr>
        </p:nvSpPr>
        <p:spPr>
          <a:xfrm>
            <a:off x="1295401" y="2508069"/>
            <a:ext cx="6370319" cy="3762101"/>
          </a:xfrm>
        </p:spPr>
        <p:txBody>
          <a:bodyPr>
            <a:normAutofit/>
          </a:bodyPr>
          <a:lstStyle/>
          <a:p>
            <a:r>
              <a:rPr lang="en-US" sz="1800" b="1" dirty="0">
                <a:solidFill>
                  <a:srgbClr val="660066"/>
                </a:solidFill>
              </a:rPr>
              <a:t>Attica Prison Riots: </a:t>
            </a:r>
            <a:r>
              <a:rPr lang="en-US" sz="1800" b="1" dirty="0">
                <a:solidFill>
                  <a:schemeClr val="tx1"/>
                </a:solidFill>
              </a:rPr>
              <a:t>Two weeks after the killing of imprisoned activist and Black Panther party-member, George Jackson by San Quentin prison guards in California, the most deadly prison riot in U.S. history occurred in New York.</a:t>
            </a:r>
            <a:endParaRPr lang="en-US" sz="1800" b="1" dirty="0">
              <a:solidFill>
                <a:srgbClr val="00B0F0"/>
              </a:solidFill>
            </a:endParaRPr>
          </a:p>
          <a:p>
            <a:r>
              <a:rPr lang="en-US" sz="1800" b="1" dirty="0"/>
              <a:t>Some groups began to actively </a:t>
            </a:r>
            <a:r>
              <a:rPr lang="en-US" sz="1800" b="1" dirty="0">
                <a:solidFill>
                  <a:srgbClr val="660066"/>
                </a:solidFill>
              </a:rPr>
              <a:t>assassinate police officers in retaliation for officer-involved shootings,</a:t>
            </a:r>
            <a:r>
              <a:rPr lang="en-US" sz="1800" b="1" dirty="0" smtClean="0">
                <a:solidFill>
                  <a:srgbClr val="660066"/>
                </a:solidFill>
              </a:rPr>
              <a:t> </a:t>
            </a:r>
            <a:r>
              <a:rPr lang="en-US" sz="1800" b="1" dirty="0" smtClean="0">
                <a:solidFill>
                  <a:srgbClr val="660066"/>
                </a:solidFill>
              </a:rPr>
              <a:t>plan and execute bombings</a:t>
            </a:r>
            <a:r>
              <a:rPr lang="en-US" sz="1800" b="1" dirty="0" smtClean="0">
                <a:solidFill>
                  <a:srgbClr val="660066"/>
                </a:solidFill>
              </a:rPr>
              <a:t>, </a:t>
            </a:r>
            <a:r>
              <a:rPr lang="en-US" sz="1800" b="1" dirty="0">
                <a:solidFill>
                  <a:srgbClr val="660066"/>
                </a:solidFill>
              </a:rPr>
              <a:t>rob banks, and engage in kidnapping and ransom </a:t>
            </a:r>
            <a:r>
              <a:rPr lang="en-US" sz="1800" b="1" dirty="0"/>
              <a:t>to fund their activities and revolutionary programs.</a:t>
            </a:r>
          </a:p>
          <a:p>
            <a:r>
              <a:rPr lang="en-US" sz="1800" b="1" dirty="0"/>
              <a:t>Many historians point to </a:t>
            </a:r>
            <a:r>
              <a:rPr lang="en-US" sz="1800" b="1" dirty="0">
                <a:solidFill>
                  <a:srgbClr val="660066"/>
                </a:solidFill>
              </a:rPr>
              <a:t>increased violence toward activist communities by law enforcement (police, FBI) </a:t>
            </a:r>
            <a:r>
              <a:rPr lang="en-US" sz="1800" b="1" dirty="0"/>
              <a:t>as the primary reason for radicalization of some of these groups.</a:t>
            </a:r>
          </a:p>
        </p:txBody>
      </p:sp>
      <p:pic>
        <p:nvPicPr>
          <p:cNvPr id="4" name="Picture 3"/>
          <p:cNvPicPr>
            <a:picLocks noChangeAspect="1"/>
          </p:cNvPicPr>
          <p:nvPr/>
        </p:nvPicPr>
        <p:blipFill>
          <a:blip r:embed="rId2"/>
          <a:stretch>
            <a:fillRect/>
          </a:stretch>
        </p:blipFill>
        <p:spPr>
          <a:xfrm>
            <a:off x="7665720" y="2285999"/>
            <a:ext cx="3810000" cy="3657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173157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Native Americans Fight For Equality:</a:t>
            </a:r>
            <a:br>
              <a:rPr lang="en-US" b="1" dirty="0">
                <a:solidFill>
                  <a:schemeClr val="tx1"/>
                </a:solidFill>
              </a:rPr>
            </a:br>
            <a:r>
              <a:rPr lang="en-US" b="1" dirty="0">
                <a:solidFill>
                  <a:schemeClr val="tx1"/>
                </a:solidFill>
              </a:rPr>
              <a:t>Rise of the “Red Power” Movement</a:t>
            </a:r>
          </a:p>
        </p:txBody>
      </p:sp>
      <p:sp>
        <p:nvSpPr>
          <p:cNvPr id="3" name="Content Placeholder 2"/>
          <p:cNvSpPr>
            <a:spLocks noGrp="1"/>
          </p:cNvSpPr>
          <p:nvPr>
            <p:ph idx="1"/>
          </p:nvPr>
        </p:nvSpPr>
        <p:spPr>
          <a:xfrm>
            <a:off x="1985554" y="2556932"/>
            <a:ext cx="8046720" cy="3739364"/>
          </a:xfrm>
        </p:spPr>
        <p:txBody>
          <a:bodyPr>
            <a:normAutofit/>
          </a:bodyPr>
          <a:lstStyle/>
          <a:p>
            <a:r>
              <a:rPr lang="en-US" b="1" dirty="0">
                <a:solidFill>
                  <a:srgbClr val="660066"/>
                </a:solidFill>
              </a:rPr>
              <a:t>“Mainstream American society is nothing more than ice cream bars, heart trouble and getting up at six o’clock in the morning to mow your lawn in the suburbs.”</a:t>
            </a:r>
          </a:p>
          <a:p>
            <a:pPr lvl="1"/>
            <a:r>
              <a:rPr lang="en-US" b="1" i="1" dirty="0"/>
              <a:t>Vine </a:t>
            </a:r>
            <a:r>
              <a:rPr lang="en-US" b="1" i="1" dirty="0" err="1"/>
              <a:t>Deloria</a:t>
            </a:r>
            <a:r>
              <a:rPr lang="en-US" b="1" i="1" dirty="0"/>
              <a:t> Jr. (Activist)</a:t>
            </a:r>
          </a:p>
          <a:p>
            <a:r>
              <a:rPr lang="en-US" b="1" dirty="0"/>
              <a:t>Many Native Americans in the late 60s and 70s continued to live in voluntary isolation from American society, clinging to their cultural traditions and refusing to assimilate.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1231136"/>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Native Americans Fight For Equality, Continued</a:t>
            </a:r>
          </a:p>
        </p:txBody>
      </p:sp>
      <p:sp>
        <p:nvSpPr>
          <p:cNvPr id="3" name="Content Placeholder 2"/>
          <p:cNvSpPr>
            <a:spLocks noGrp="1"/>
          </p:cNvSpPr>
          <p:nvPr>
            <p:ph idx="1"/>
          </p:nvPr>
        </p:nvSpPr>
        <p:spPr bwMode="auto">
          <a:xfrm>
            <a:off x="1295401" y="2556932"/>
            <a:ext cx="9601196" cy="3520018"/>
          </a:xfrm>
        </p:spPr>
        <p:txBody>
          <a:bodyPr>
            <a:normAutofit/>
          </a:bodyPr>
          <a:lstStyle/>
          <a:p>
            <a:r>
              <a:rPr lang="en-US" b="1" dirty="0"/>
              <a:t>1968 – </a:t>
            </a:r>
            <a:r>
              <a:rPr lang="en-US" b="1" dirty="0">
                <a:solidFill>
                  <a:srgbClr val="660066"/>
                </a:solidFill>
              </a:rPr>
              <a:t>American Indian Movement (AIM) forms</a:t>
            </a:r>
            <a:r>
              <a:rPr lang="en-US" b="1" dirty="0"/>
              <a:t>. Led by Russel Means, initially formed to protect the rights of urban Native Americans (political and social service organization)</a:t>
            </a:r>
          </a:p>
          <a:p>
            <a:r>
              <a:rPr lang="en-US" b="1" dirty="0"/>
              <a:t>1970 – </a:t>
            </a:r>
            <a:r>
              <a:rPr lang="en-US" b="1" dirty="0">
                <a:solidFill>
                  <a:srgbClr val="660066"/>
                </a:solidFill>
              </a:rPr>
              <a:t>Termination Policy finally ends </a:t>
            </a:r>
            <a:r>
              <a:rPr lang="en-US" b="1" dirty="0"/>
              <a:t>as Nixon, in a special message to Congress, denounces Eisenhower’s policy and proposes one of </a:t>
            </a:r>
            <a:r>
              <a:rPr lang="en-US" b="1" dirty="0">
                <a:solidFill>
                  <a:srgbClr val="660066"/>
                </a:solidFill>
              </a:rPr>
              <a:t>Native American self-determination</a:t>
            </a:r>
          </a:p>
          <a:p>
            <a:r>
              <a:rPr lang="en-US" b="1" dirty="0"/>
              <a:t>1971 – </a:t>
            </a:r>
            <a:r>
              <a:rPr lang="en-US" b="1" dirty="0">
                <a:solidFill>
                  <a:srgbClr val="660066"/>
                </a:solidFill>
              </a:rPr>
              <a:t>U.S. settles Alaska Native land claims</a:t>
            </a:r>
            <a:r>
              <a:rPr lang="en-US" b="1" dirty="0">
                <a:solidFill>
                  <a:srgbClr val="0000FF"/>
                </a:solidFill>
              </a:rPr>
              <a:t> </a:t>
            </a:r>
            <a:r>
              <a:rPr lang="en-US" b="1" dirty="0"/>
              <a:t>with 40 million acres and $462 million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590661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Native Americans Fight For Equality, Continued</a:t>
            </a:r>
          </a:p>
        </p:txBody>
      </p:sp>
      <p:sp>
        <p:nvSpPr>
          <p:cNvPr id="3" name="Content Placeholder 2"/>
          <p:cNvSpPr>
            <a:spLocks noGrp="1"/>
          </p:cNvSpPr>
          <p:nvPr>
            <p:ph idx="1"/>
          </p:nvPr>
        </p:nvSpPr>
        <p:spPr>
          <a:xfrm>
            <a:off x="1295401" y="2556932"/>
            <a:ext cx="7514271" cy="3562514"/>
          </a:xfrm>
        </p:spPr>
        <p:txBody>
          <a:bodyPr>
            <a:normAutofit fontScale="85000" lnSpcReduction="10000"/>
          </a:bodyPr>
          <a:lstStyle/>
          <a:p>
            <a:r>
              <a:rPr lang="en-US" b="1" dirty="0"/>
              <a:t>1969-1971 - </a:t>
            </a:r>
            <a:r>
              <a:rPr lang="en-US" b="1" dirty="0">
                <a:solidFill>
                  <a:srgbClr val="660066"/>
                </a:solidFill>
              </a:rPr>
              <a:t>“Indians of All Tribes: Occupation of Alcatraz island</a:t>
            </a:r>
            <a:r>
              <a:rPr lang="en-US" b="1" dirty="0" smtClean="0">
                <a:solidFill>
                  <a:srgbClr val="660066"/>
                </a:solidFill>
              </a:rPr>
              <a:t>”</a:t>
            </a:r>
            <a:r>
              <a:rPr lang="en-US" b="1" dirty="0" smtClean="0">
                <a:solidFill>
                  <a:srgbClr val="0000FF"/>
                </a:solidFill>
              </a:rPr>
              <a:t> </a:t>
            </a:r>
            <a:r>
              <a:rPr lang="en-US" b="1" dirty="0" smtClean="0">
                <a:solidFill>
                  <a:schemeClr val="tx1"/>
                </a:solidFill>
              </a:rPr>
              <a:t>For </a:t>
            </a:r>
            <a:r>
              <a:rPr lang="en-US" b="1" dirty="0">
                <a:solidFill>
                  <a:schemeClr val="tx1"/>
                </a:solidFill>
              </a:rPr>
              <a:t>nineteen months, Native American activists occupied Alcatraz as reclaimed territory under the 1868 Treaty of Fort Laramie until they were forcibly removed by federal troops</a:t>
            </a:r>
            <a:endParaRPr lang="en-US" b="1" dirty="0"/>
          </a:p>
          <a:p>
            <a:r>
              <a:rPr lang="en-US" b="1" dirty="0"/>
              <a:t>1972 – </a:t>
            </a:r>
            <a:r>
              <a:rPr lang="en-US" b="1" dirty="0">
                <a:solidFill>
                  <a:srgbClr val="660066"/>
                </a:solidFill>
              </a:rPr>
              <a:t>“Trail of Broken Treaties”: </a:t>
            </a:r>
            <a:r>
              <a:rPr lang="en-US" b="1" dirty="0"/>
              <a:t>Various Native American and First  Nations Canadian groups organized a cross-country protest, starting on the west coast and finishing in Washington, D.C.</a:t>
            </a:r>
          </a:p>
          <a:p>
            <a:r>
              <a:rPr lang="en-US" b="1" dirty="0"/>
              <a:t>Followed soon after by the </a:t>
            </a:r>
            <a:r>
              <a:rPr lang="en-US" b="1" dirty="0">
                <a:solidFill>
                  <a:srgbClr val="660066"/>
                </a:solidFill>
              </a:rPr>
              <a:t>Indian Education Act </a:t>
            </a:r>
            <a:r>
              <a:rPr lang="en-US" b="1" dirty="0">
                <a:solidFill>
                  <a:schemeClr val="tx1"/>
                </a:solidFill>
              </a:rPr>
              <a:t>which empowered Native parents in the face of B.I.A. officials and funded Native-controlled student programs on reservations</a:t>
            </a:r>
            <a:endParaRPr lang="en-US" b="1" dirty="0"/>
          </a:p>
          <a:p>
            <a:pPr marL="0" indent="0">
              <a:buNone/>
            </a:pPr>
            <a:endParaRPr lang="en-US" dirty="0"/>
          </a:p>
        </p:txBody>
      </p:sp>
      <p:pic>
        <p:nvPicPr>
          <p:cNvPr id="4" name="Picture 3"/>
          <p:cNvPicPr>
            <a:picLocks noChangeAspect="1"/>
          </p:cNvPicPr>
          <p:nvPr/>
        </p:nvPicPr>
        <p:blipFill>
          <a:blip r:embed="rId2"/>
          <a:stretch>
            <a:fillRect/>
          </a:stretch>
        </p:blipFill>
        <p:spPr>
          <a:xfrm>
            <a:off x="9014460" y="1846897"/>
            <a:ext cx="2209800" cy="2066925"/>
          </a:xfrm>
          <a:prstGeom prst="rect">
            <a:avLst/>
          </a:prstGeom>
        </p:spPr>
      </p:pic>
      <p:pic>
        <p:nvPicPr>
          <p:cNvPr id="5" name="Picture 4"/>
          <p:cNvPicPr>
            <a:picLocks noChangeAspect="1"/>
          </p:cNvPicPr>
          <p:nvPr/>
        </p:nvPicPr>
        <p:blipFill>
          <a:blip r:embed="rId3"/>
          <a:stretch>
            <a:fillRect/>
          </a:stretch>
        </p:blipFill>
        <p:spPr>
          <a:xfrm>
            <a:off x="8809672" y="3913822"/>
            <a:ext cx="2619375" cy="17430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151502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90007" y="982132"/>
            <a:ext cx="9601196" cy="1303867"/>
          </a:xfrm>
        </p:spPr>
        <p:txBody>
          <a:bodyPr>
            <a:normAutofit fontScale="90000"/>
          </a:bodyPr>
          <a:lstStyle/>
          <a:p>
            <a:r>
              <a:rPr lang="en-US" dirty="0"/>
              <a:t>Native Americans Fight For Equality, Continued</a:t>
            </a:r>
          </a:p>
        </p:txBody>
      </p:sp>
      <p:sp>
        <p:nvSpPr>
          <p:cNvPr id="3" name="Content Placeholder 2"/>
          <p:cNvSpPr>
            <a:spLocks noGrp="1"/>
          </p:cNvSpPr>
          <p:nvPr>
            <p:ph idx="1"/>
          </p:nvPr>
        </p:nvSpPr>
        <p:spPr>
          <a:xfrm>
            <a:off x="1295401" y="2556932"/>
            <a:ext cx="7038702" cy="3590650"/>
          </a:xfrm>
        </p:spPr>
        <p:txBody>
          <a:bodyPr>
            <a:normAutofit fontScale="70000" lnSpcReduction="20000"/>
          </a:bodyPr>
          <a:lstStyle/>
          <a:p>
            <a:r>
              <a:rPr lang="en-US" b="1" dirty="0"/>
              <a:t>1975 – Ford administration passes the </a:t>
            </a:r>
            <a:r>
              <a:rPr lang="en-US" b="1" dirty="0">
                <a:solidFill>
                  <a:srgbClr val="660066"/>
                </a:solidFill>
              </a:rPr>
              <a:t>“Indian Self-Determination and Education Assistance Act”</a:t>
            </a:r>
            <a:r>
              <a:rPr lang="en-US" b="1" dirty="0">
                <a:solidFill>
                  <a:srgbClr val="00B0F0"/>
                </a:solidFill>
              </a:rPr>
              <a:t> </a:t>
            </a:r>
            <a:r>
              <a:rPr lang="en-US" b="1" dirty="0"/>
              <a:t>empowering tribes to exercise sovereignty over their own affairs on reservations, and to once again make treaties on an equal footing with the federal government</a:t>
            </a:r>
          </a:p>
          <a:p>
            <a:r>
              <a:rPr lang="en-US" b="1" dirty="0"/>
              <a:t>1976 – </a:t>
            </a:r>
            <a:r>
              <a:rPr lang="en-US" b="1" dirty="0">
                <a:solidFill>
                  <a:srgbClr val="660066"/>
                </a:solidFill>
              </a:rPr>
              <a:t>“Indian Health Care Improvement Act” </a:t>
            </a:r>
            <a:r>
              <a:rPr lang="en-US" b="1" dirty="0"/>
              <a:t>authorizing Indian Health Service to bill Medicare and Medicaid for health services to reservation residents</a:t>
            </a:r>
          </a:p>
          <a:p>
            <a:r>
              <a:rPr lang="en-US" b="1" dirty="0"/>
              <a:t>1978 – </a:t>
            </a:r>
            <a:r>
              <a:rPr lang="en-US" b="1" dirty="0">
                <a:solidFill>
                  <a:srgbClr val="660066"/>
                </a:solidFill>
              </a:rPr>
              <a:t>Indian Child Welfare Act </a:t>
            </a:r>
            <a:r>
              <a:rPr lang="en-US" b="1" dirty="0"/>
              <a:t>sought to keep Native American children in Native families</a:t>
            </a:r>
          </a:p>
          <a:p>
            <a:r>
              <a:rPr lang="en-US" b="1" dirty="0"/>
              <a:t>1979 – </a:t>
            </a:r>
            <a:r>
              <a:rPr lang="en-US" b="1" dirty="0">
                <a:solidFill>
                  <a:srgbClr val="660066"/>
                </a:solidFill>
              </a:rPr>
              <a:t>The Longest Walk</a:t>
            </a:r>
            <a:r>
              <a:rPr lang="en-US" b="1" dirty="0"/>
              <a:t>, a five-month march from San Francisco to Washington, D.C. and the last major event of the 70s Red Power Movement, </a:t>
            </a:r>
            <a:r>
              <a:rPr lang="en-US" b="1" dirty="0" smtClean="0"/>
              <a:t>drew </a:t>
            </a:r>
            <a:r>
              <a:rPr lang="en-US" b="1" dirty="0"/>
              <a:t>attention to tribal sovereignty and environmental protection on reservations (particularly where drinking water was concerned)</a:t>
            </a:r>
          </a:p>
        </p:txBody>
      </p:sp>
      <p:pic>
        <p:nvPicPr>
          <p:cNvPr id="4" name="Picture 3"/>
          <p:cNvPicPr>
            <a:picLocks noChangeAspect="1"/>
          </p:cNvPicPr>
          <p:nvPr/>
        </p:nvPicPr>
        <p:blipFill>
          <a:blip r:embed="rId2"/>
          <a:stretch>
            <a:fillRect/>
          </a:stretch>
        </p:blipFill>
        <p:spPr>
          <a:xfrm>
            <a:off x="8764905" y="1975758"/>
            <a:ext cx="2343150" cy="3429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2962686"/>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029" y="1036659"/>
            <a:ext cx="8911687" cy="990600"/>
          </a:xfrm>
        </p:spPr>
        <p:txBody>
          <a:bodyPr>
            <a:noAutofit/>
          </a:bodyPr>
          <a:lstStyle/>
          <a:p>
            <a:pPr algn="ctr"/>
            <a:r>
              <a:rPr lang="en-US" sz="2400" b="1" dirty="0"/>
              <a:t>Young Citizens for Community Action</a:t>
            </a:r>
            <a:br>
              <a:rPr lang="en-US" sz="2400" b="1" dirty="0"/>
            </a:br>
            <a:r>
              <a:rPr lang="en-US" sz="2400" b="1" dirty="0"/>
              <a:t>(YCCA)</a:t>
            </a:r>
            <a:br>
              <a:rPr lang="en-US" sz="2400" b="1" dirty="0"/>
            </a:br>
            <a:r>
              <a:rPr lang="en-US" sz="2400" b="1" dirty="0"/>
              <a:t>“Brown Berets”</a:t>
            </a:r>
          </a:p>
        </p:txBody>
      </p:sp>
      <p:sp>
        <p:nvSpPr>
          <p:cNvPr id="3" name="Content Placeholder 2"/>
          <p:cNvSpPr>
            <a:spLocks noGrp="1"/>
          </p:cNvSpPr>
          <p:nvPr>
            <p:ph idx="1"/>
          </p:nvPr>
        </p:nvSpPr>
        <p:spPr>
          <a:xfrm>
            <a:off x="1312411" y="2602523"/>
            <a:ext cx="5788779" cy="3784210"/>
          </a:xfrm>
        </p:spPr>
        <p:txBody>
          <a:bodyPr>
            <a:normAutofit fontScale="85000" lnSpcReduction="20000"/>
          </a:bodyPr>
          <a:lstStyle/>
          <a:p>
            <a:r>
              <a:rPr lang="en-US" b="1" dirty="0"/>
              <a:t>Militant organization formed in 1967; youth from the barrios of Los Angeles</a:t>
            </a:r>
          </a:p>
          <a:p>
            <a:r>
              <a:rPr lang="en-US" b="1" dirty="0"/>
              <a:t>Modeled after the Black Panther Party: </a:t>
            </a:r>
            <a:r>
              <a:rPr lang="en-US" b="1" dirty="0">
                <a:solidFill>
                  <a:srgbClr val="660066"/>
                </a:solidFill>
              </a:rPr>
              <a:t>Focused on combatting police brutality and racism primarily, but also demanded equality in education, employment, housing, and legal treatment</a:t>
            </a:r>
          </a:p>
          <a:p>
            <a:pPr lvl="1"/>
            <a:r>
              <a:rPr lang="en-US" b="1" dirty="0"/>
              <a:t>Los Angeles police presence and persecution in Chicano communities began to increase starting in the 1920s, as the influx of immigrants increased and poor working conditions began to lead to union activity (Red Squad Units form within the LAPD)</a:t>
            </a:r>
          </a:p>
          <a:p>
            <a:pPr lvl="1"/>
            <a:r>
              <a:rPr lang="en-US" b="1" dirty="0"/>
              <a:t>1930s, study of criminology emerges and local scholars begin to link Chicanos with criminality</a:t>
            </a:r>
          </a:p>
          <a:p>
            <a:endParaRPr lang="en-US" dirty="0"/>
          </a:p>
        </p:txBody>
      </p:sp>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0099CF-FAFA-432F-BD9D-DEB27601E656}"/>
              </a:ext>
            </a:extLst>
          </p:cNvPr>
          <p:cNvPicPr>
            <a:picLocks noChangeAspect="1"/>
          </p:cNvPicPr>
          <p:nvPr/>
        </p:nvPicPr>
        <p:blipFill>
          <a:blip r:embed="rId2"/>
          <a:stretch>
            <a:fillRect/>
          </a:stretch>
        </p:blipFill>
        <p:spPr>
          <a:xfrm>
            <a:off x="7345292" y="3429000"/>
            <a:ext cx="4232419" cy="2852225"/>
          </a:xfrm>
          <a:prstGeom prst="rect">
            <a:avLst/>
          </a:prstGeom>
        </p:spPr>
      </p:pic>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B6144AD-F8E5-47C8-8210-2A72CAFA8AED}"/>
              </a:ext>
            </a:extLst>
          </p:cNvPr>
          <p:cNvPicPr>
            <a:picLocks noChangeAspect="1"/>
          </p:cNvPicPr>
          <p:nvPr/>
        </p:nvPicPr>
        <p:blipFill>
          <a:blip r:embed="rId3"/>
          <a:stretch>
            <a:fillRect/>
          </a:stretch>
        </p:blipFill>
        <p:spPr>
          <a:xfrm>
            <a:off x="7345292" y="576774"/>
            <a:ext cx="4232419" cy="28522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5818714"/>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B7814AA-B6DD-4931-98DB-E3B32826107E}"/>
              </a:ext>
            </a:extLst>
          </p:cNvPr>
          <p:cNvSpPr>
            <a:spLocks noGrp="1"/>
          </p:cNvSpPr>
          <p:nvPr>
            <p:ph type="title"/>
          </p:nvPr>
        </p:nvSpPr>
        <p:spPr>
          <a:xfrm>
            <a:off x="1640156" y="798447"/>
            <a:ext cx="8911687" cy="1280890"/>
          </a:xfrm>
        </p:spPr>
        <p:txBody>
          <a:bodyPr>
            <a:noAutofit/>
          </a:bodyPr>
          <a:lstStyle/>
          <a:p>
            <a:pPr algn="ctr"/>
            <a:r>
              <a:rPr lang="en-US" sz="3200" b="1" dirty="0"/>
              <a:t>Young Citizens for Community Action</a:t>
            </a:r>
            <a:br>
              <a:rPr lang="en-US" sz="3200" b="1" dirty="0"/>
            </a:br>
            <a:r>
              <a:rPr lang="en-US" sz="3200" b="1" dirty="0"/>
              <a:t>(YCCA)</a:t>
            </a:r>
            <a:br>
              <a:rPr lang="en-US" sz="3200" b="1" dirty="0"/>
            </a:br>
            <a:r>
              <a:rPr lang="en-US" sz="3200" b="1" dirty="0"/>
              <a:t>“Brown Berets”</a:t>
            </a:r>
            <a:endParaRPr lang="en-US" sz="3200" dirty="0"/>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E16EF14-DB71-4D0B-8373-1218FA99E632}"/>
              </a:ext>
            </a:extLst>
          </p:cNvPr>
          <p:cNvSpPr>
            <a:spLocks noGrp="1"/>
          </p:cNvSpPr>
          <p:nvPr>
            <p:ph idx="1"/>
          </p:nvPr>
        </p:nvSpPr>
        <p:spPr>
          <a:xfrm>
            <a:off x="2561077" y="2546252"/>
            <a:ext cx="7286308" cy="1065628"/>
          </a:xfrm>
        </p:spPr>
        <p:txBody>
          <a:bodyPr>
            <a:normAutofit fontScale="92500" lnSpcReduction="20000"/>
          </a:bodyPr>
          <a:lstStyle/>
          <a:p>
            <a:r>
              <a:rPr lang="en-US" b="1" dirty="0"/>
              <a:t>Membership spread from California to Colorado, Michigan, Minnesota, New Mexico, Texas and Washington (29 chapters formed nationwide by 1969)</a:t>
            </a:r>
            <a:endParaRPr lang="en-US" dirty="0"/>
          </a:p>
          <a:p>
            <a:endParaRPr lang="en-US" dirty="0"/>
          </a:p>
        </p:txBody>
      </p:sp>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8187067-F4E7-4644-8DD0-918450FF7F5C}"/>
              </a:ext>
            </a:extLst>
          </p:cNvPr>
          <p:cNvPicPr>
            <a:picLocks noChangeAspect="1"/>
          </p:cNvPicPr>
          <p:nvPr/>
        </p:nvPicPr>
        <p:blipFill>
          <a:blip r:embed="rId2"/>
          <a:stretch>
            <a:fillRect/>
          </a:stretch>
        </p:blipFill>
        <p:spPr>
          <a:xfrm>
            <a:off x="1334612" y="3484507"/>
            <a:ext cx="4025180" cy="2733413"/>
          </a:xfrm>
          <a:prstGeom prst="rect">
            <a:avLst/>
          </a:prstGeom>
        </p:spPr>
      </p:pic>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C98212-AAED-4AC1-A98E-7ADFC1E676A8}"/>
              </a:ext>
            </a:extLst>
          </p:cNvPr>
          <p:cNvPicPr>
            <a:picLocks noChangeAspect="1"/>
          </p:cNvPicPr>
          <p:nvPr/>
        </p:nvPicPr>
        <p:blipFill>
          <a:blip r:embed="rId3"/>
          <a:stretch>
            <a:fillRect/>
          </a:stretch>
        </p:blipFill>
        <p:spPr>
          <a:xfrm>
            <a:off x="6485207" y="3484507"/>
            <a:ext cx="4588644" cy="27334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0633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10</TotalTime>
  <Words>1310</Words>
  <Application>Microsoft Macintosh PowerPoint</Application>
  <PresentationFormat>Custom</PresentationFormat>
  <Paragraphs>60</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Organic</vt:lpstr>
      <vt:lpstr>The 1970s</vt:lpstr>
      <vt:lpstr>Equality Movements Split &amp; Radicalize</vt:lpstr>
      <vt:lpstr>Radicalization Continues &amp; Armed Resistance Increases</vt:lpstr>
      <vt:lpstr>Native Americans Fight For Equality: Rise of the “Red Power” Movement</vt:lpstr>
      <vt:lpstr>Native Americans Fight For Equality, Continued</vt:lpstr>
      <vt:lpstr>Native Americans Fight For Equality, Continued</vt:lpstr>
      <vt:lpstr>Native Americans Fight For Equality, Continued</vt:lpstr>
      <vt:lpstr>Young Citizens for Community Action (YCCA) “Brown Berets”</vt:lpstr>
      <vt:lpstr>Young Citizens for Community Action (YCCA) “Brown Berets”</vt:lpstr>
      <vt:lpstr>The East L.A. Walkouts</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1970s</dc:title>
  <dc:creator>Elena Hynes</dc:creator>
  <cp:lastModifiedBy>Elena Hynes</cp:lastModifiedBy>
  <cp:revision>2</cp:revision>
  <dcterms:created xsi:type="dcterms:W3CDTF">2019-05-14T13:59:06Z</dcterms:created>
  <dcterms:modified xsi:type="dcterms:W3CDTF">2019-05-14T14:06:51Z</dcterms:modified>
</cp:coreProperties>
</file>