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revisionInfo.xml" ContentType="application/vnd.ms-powerpoint.revisioninfo+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0" r:id="rId1"/>
  </p:sldMasterIdLst>
  <p:notesMasterIdLst>
    <p:notesMasterId r:id="rId5"/>
  </p:notesMasterIdLst>
  <p:sldIdLst>
    <p:sldId id="256" r:id="rId2"/>
    <p:sldId id="272" r:id="rId3"/>
    <p:sldId id="27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varScale="1">
        <p:scale>
          <a:sx n="85" d="100"/>
          <a:sy n="85" d="100"/>
        </p:scale>
        <p:origin x="-96" y="-17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2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682896-74DE-D04A-A4CF-5056D0CE67F4}" type="datetimeFigureOut">
              <a:rPr lang="en-US" smtClean="0"/>
              <a:pPr/>
              <a:t>2/8/19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C680ED-6714-3F4B-87AB-5F0136F175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C680ED-6714-3F4B-87AB-5F0136F175C2}"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002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C7C2C0-48D2-459E-B85C-EC8ABC06D7E2}" type="datetimeFigureOut">
              <a:rPr lang="en-US" smtClean="0"/>
              <a:pPr/>
              <a:t>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790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707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665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7039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5632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5160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0982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0435470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359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C7C2C0-48D2-459E-B85C-EC8ABC06D7E2}" type="datetimeFigureOut">
              <a:rPr lang="en-US" smtClean="0"/>
              <a:pPr/>
              <a:t>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3443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C7C2C0-48D2-459E-B85C-EC8ABC06D7E2}" type="datetimeFigureOut">
              <a:rPr lang="en-US" smtClean="0"/>
              <a:pPr/>
              <a:t>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748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C7C2C0-48D2-459E-B85C-EC8ABC06D7E2}" type="datetimeFigureOut">
              <a:rPr lang="en-US" smtClean="0"/>
              <a:pPr/>
              <a:t>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037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C7C2C0-48D2-459E-B85C-EC8ABC06D7E2}" type="datetimeFigureOut">
              <a:rPr lang="en-US" smtClean="0"/>
              <a:pPr/>
              <a:t>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811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7C2C0-48D2-459E-B85C-EC8ABC06D7E2}" type="datetimeFigureOut">
              <a:rPr lang="en-US" smtClean="0"/>
              <a:pPr/>
              <a:t>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656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C7C2C0-48D2-459E-B85C-EC8ABC06D7E2}" type="datetimeFigureOut">
              <a:rPr lang="en-US" smtClean="0"/>
              <a:pPr/>
              <a:t>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1201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C7C2C0-48D2-459E-B85C-EC8ABC06D7E2}" type="datetimeFigureOut">
              <a:rPr lang="en-US" smtClean="0"/>
              <a:pPr/>
              <a:t>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5014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7C7C2C0-48D2-459E-B85C-EC8ABC06D7E2}" type="datetimeFigureOut">
              <a:rPr lang="en-US" smtClean="0"/>
              <a:pPr/>
              <a:t>2/8/19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43A9E2-5DA1-4F83-B126-771B1B4339D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94435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Y-HYUFlCP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Role of the Federal Reserve in the Great Depression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8334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1D571BE-CC71-4684-9F91-CAB546DC7C19}"/>
              </a:ext>
            </a:extLst>
          </p:cNvPr>
          <p:cNvSpPr>
            <a:spLocks noGrp="1"/>
          </p:cNvSpPr>
          <p:nvPr>
            <p:ph type="title"/>
          </p:nvPr>
        </p:nvSpPr>
        <p:spPr/>
        <p:txBody>
          <a:bodyPr/>
          <a:lstStyle/>
          <a:p>
            <a:r>
              <a:rPr lang="en-US" dirty="0"/>
              <a:t>The Role of the Federal Reserve in the Great Depression</a:t>
            </a:r>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11EB4A6-96B2-4699-B829-F782F4B4211B}"/>
              </a:ext>
            </a:extLst>
          </p:cNvPr>
          <p:cNvSpPr>
            <a:spLocks noGrp="1"/>
          </p:cNvSpPr>
          <p:nvPr>
            <p:ph idx="1"/>
          </p:nvPr>
        </p:nvSpPr>
        <p:spPr/>
        <p:txBody>
          <a:bodyPr/>
          <a:lstStyle/>
          <a:p>
            <a:r>
              <a:rPr lang="en-US" dirty="0"/>
              <a:t>Milton Friedman on the Great Depression,</a:t>
            </a:r>
            <a:r>
              <a:rPr lang="en-US" dirty="0" smtClean="0"/>
              <a:t> bank </a:t>
            </a:r>
            <a:r>
              <a:rPr lang="en-US" dirty="0"/>
              <a:t>r</a:t>
            </a:r>
            <a:r>
              <a:rPr lang="en-US" dirty="0" smtClean="0"/>
              <a:t>uns </a:t>
            </a:r>
            <a:r>
              <a:rPr lang="en-US" dirty="0" smtClean="0"/>
              <a:t>and</a:t>
            </a:r>
            <a:r>
              <a:rPr lang="en-US" dirty="0" smtClean="0"/>
              <a:t> </a:t>
            </a:r>
            <a:r>
              <a:rPr lang="en-US" dirty="0"/>
              <a:t>the Federal Reserve</a:t>
            </a:r>
          </a:p>
          <a:p>
            <a:r>
              <a:rPr lang="en-US" dirty="0">
                <a:hlinkClick r:id="rId2"/>
              </a:rPr>
              <a:t>https://www.youtube.com/watch?v=EY-HYUFlCPs</a:t>
            </a:r>
            <a:endParaRPr lang="en-US" dirty="0"/>
          </a:p>
          <a:p>
            <a:r>
              <a:rPr lang="en-US" dirty="0"/>
              <a:t>Answer the questions on the handout provided.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303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69714" y="218624"/>
            <a:ext cx="10018713" cy="1124507"/>
          </a:xfrm>
        </p:spPr>
        <p:txBody>
          <a:bodyPr/>
          <a:lstStyle/>
          <a:p>
            <a:r>
              <a:rPr lang="en-US" dirty="0" smtClean="0"/>
              <a:t>How Does the Federal Reserve Work?</a:t>
            </a:r>
            <a:endParaRPr lang="en-US" dirty="0"/>
          </a:p>
        </p:txBody>
      </p:sp>
      <p:sp>
        <p:nvSpPr>
          <p:cNvPr id="3" name="Content Placeholder 2"/>
          <p:cNvSpPr>
            <a:spLocks noGrp="1"/>
          </p:cNvSpPr>
          <p:nvPr>
            <p:ph idx="1"/>
          </p:nvPr>
        </p:nvSpPr>
        <p:spPr>
          <a:xfrm>
            <a:off x="1372102" y="1197139"/>
            <a:ext cx="10116324" cy="5241133"/>
          </a:xfrm>
        </p:spPr>
        <p:txBody>
          <a:bodyPr>
            <a:normAutofit fontScale="92500" lnSpcReduction="20000"/>
          </a:bodyPr>
          <a:lstStyle/>
          <a:p>
            <a:r>
              <a:rPr lang="en-US" dirty="0" smtClean="0"/>
              <a:t>Before the U.S. abandoned the “Gold Standard” in 1933, the Fed was supposed to act as the “bank” of the U.S. government. </a:t>
            </a:r>
          </a:p>
          <a:p>
            <a:pPr lvl="2"/>
            <a:r>
              <a:rPr lang="en-US" b="1" dirty="0" smtClean="0">
                <a:solidFill>
                  <a:schemeClr val="accent5">
                    <a:lumMod val="75000"/>
                  </a:schemeClr>
                </a:solidFill>
              </a:rPr>
              <a:t>The Fed had custody of U.S. gold reserves which served as the value of all of the paper money circulating in the economy. </a:t>
            </a:r>
          </a:p>
          <a:p>
            <a:pPr lvl="2"/>
            <a:r>
              <a:rPr lang="en-US" b="1" dirty="0" smtClean="0">
                <a:solidFill>
                  <a:schemeClr val="accent5">
                    <a:lumMod val="75000"/>
                  </a:schemeClr>
                </a:solidFill>
              </a:rPr>
              <a:t>If the government needed money, it could borrow it from the Fed (the Fed would release gold equal to the amount of the loan and the government would print the money and release it into the economy)</a:t>
            </a:r>
          </a:p>
          <a:p>
            <a:pPr lvl="2"/>
            <a:r>
              <a:rPr lang="en-US" b="1" u="sng" dirty="0" smtClean="0"/>
              <a:t>Advantage of the Gold Standard</a:t>
            </a:r>
            <a:r>
              <a:rPr lang="en-US" b="1" dirty="0" smtClean="0"/>
              <a:t>: Countries live “within their means” and the value of their currency is stable.</a:t>
            </a:r>
          </a:p>
          <a:p>
            <a:pPr lvl="2"/>
            <a:r>
              <a:rPr lang="en-US" b="1" u="sng" dirty="0" smtClean="0"/>
              <a:t>Disadvantages of the Gold Standard</a:t>
            </a:r>
            <a:r>
              <a:rPr lang="en-US" b="1" dirty="0" smtClean="0"/>
              <a:t>: Since the supply of gold normally grows very slowly, it is difficult to find quick solutions to economic crises, and people often suffer longer through recessions </a:t>
            </a:r>
          </a:p>
          <a:p>
            <a:pPr lvl="2"/>
            <a:r>
              <a:rPr lang="en-US" b="1" dirty="0" smtClean="0"/>
              <a:t>The U.S. stopped accepting foreign trade in gold in 1971; since then, the Fed has continued to operate on the same principles, but now the U.S. is a </a:t>
            </a:r>
            <a:r>
              <a:rPr lang="en-US" b="1" dirty="0" smtClean="0">
                <a:solidFill>
                  <a:srgbClr val="AF2764"/>
                </a:solidFill>
              </a:rPr>
              <a:t>“fiat currency”</a:t>
            </a:r>
            <a:r>
              <a:rPr lang="en-US" b="1" dirty="0" smtClean="0"/>
              <a:t> which, according to many economists and historians, over the course of the 20</a:t>
            </a:r>
            <a:r>
              <a:rPr lang="en-US" b="1" baseline="30000" dirty="0" smtClean="0"/>
              <a:t>th</a:t>
            </a:r>
            <a:r>
              <a:rPr lang="en-US" b="1" dirty="0" smtClean="0"/>
              <a:t> century, led the U.S. into a </a:t>
            </a:r>
            <a:r>
              <a:rPr lang="en-US" b="1" u="sng" dirty="0" smtClean="0"/>
              <a:t>seemingly inescapable spiral of increasing debt and a currency that continues to decline in worth over the long term.</a:t>
            </a:r>
          </a:p>
          <a:p>
            <a:pPr lvl="2"/>
            <a:r>
              <a:rPr lang="en-US" b="1" dirty="0" smtClean="0">
                <a:solidFill>
                  <a:srgbClr val="AF2764"/>
                </a:solidFill>
              </a:rPr>
              <a:t>Fiat money is a currency that a government has declared to be legal tender but it is not backed by a physical commodity. </a:t>
            </a:r>
            <a:r>
              <a:rPr lang="en-US" b="1" dirty="0" smtClean="0"/>
              <a:t>The value of fiat money is derived from the relationship between supply and demand rather than the “material”</a:t>
            </a:r>
            <a:r>
              <a:rPr lang="en-US" b="1" dirty="0" smtClean="0"/>
              <a:t> (such as gold) the </a:t>
            </a:r>
            <a:r>
              <a:rPr lang="en-US" b="1" dirty="0" smtClean="0"/>
              <a:t>money is made of.</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a="http://schemas.openxmlformats.org/drawingml/2006/main"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1077</TotalTime>
  <Words>347</Words>
  <Application>Microsoft Macintosh PowerPoint</Application>
  <PresentationFormat>Custom</PresentationFormat>
  <Paragraphs>14</Paragraphs>
  <Slides>3</Slides>
  <Notes>1</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Parallax</vt:lpstr>
      <vt:lpstr>Role of the Federal Reserve in the Great Depression</vt:lpstr>
      <vt:lpstr>The Role of the Federal Reserve in the Great Depression</vt:lpstr>
      <vt:lpstr>How Does the Federal Reserve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1920s</dc:title>
  <dc:creator>Elena Hynes</dc:creator>
  <cp:lastModifiedBy>Elena Hynes</cp:lastModifiedBy>
  <cp:revision>48</cp:revision>
  <dcterms:created xsi:type="dcterms:W3CDTF">2019-02-08T14:51:34Z</dcterms:created>
  <dcterms:modified xsi:type="dcterms:W3CDTF">2019-02-08T22:30:39Z</dcterms:modified>
</cp:coreProperties>
</file>