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revisionInfo.xml" ContentType="application/vnd.ms-powerpoint.revisioninfo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24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5A6C9-CF10-6D4B-B878-E889546DE7E8}" type="datetimeFigureOut">
              <a:rPr lang="en-US" smtClean="0"/>
              <a:pPr/>
              <a:t>3/22/19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5519C-DFAF-AA42-A1FA-DDDBDF3C8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5519C-DFAF-AA42-A1FA-DDDBDF3C89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DAA2D82E-D0C2-744A-8629-08147D49C24F}" type="datetimeFigureOut">
              <a:rPr lang="en-US" smtClean="0"/>
              <a:pPr/>
              <a:t>3/22/19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019A504A-10C4-4C43-9700-7A7D46B98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D82E-D0C2-744A-8629-08147D49C24F}" type="datetimeFigureOut">
              <a:rPr lang="en-US" smtClean="0"/>
              <a:pPr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504A-10C4-4C43-9700-7A7D46B98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DAA2D82E-D0C2-744A-8629-08147D49C24F}" type="datetimeFigureOut">
              <a:rPr lang="en-US" smtClean="0"/>
              <a:pPr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9A504A-10C4-4C43-9700-7A7D46B98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022E9-206B-674A-A71A-72A58118F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8269E-688B-2C48-8E62-52BF6953E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070A7-2C0A-CC42-9A8B-18C29005F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D82E-D0C2-744A-8629-08147D49C24F}" type="datetimeFigureOut">
              <a:rPr lang="en-US" smtClean="0"/>
              <a:pPr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504A-10C4-4C43-9700-7A7D46B98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A2D82E-D0C2-744A-8629-08147D49C24F}" type="datetimeFigureOut">
              <a:rPr lang="en-US" smtClean="0"/>
              <a:pPr/>
              <a:t>3/22/19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019A504A-10C4-4C43-9700-7A7D46B98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D82E-D0C2-744A-8629-08147D49C24F}" type="datetimeFigureOut">
              <a:rPr lang="en-US" smtClean="0"/>
              <a:pPr/>
              <a:t>3/22/19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504A-10C4-4C43-9700-7A7D46B98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D82E-D0C2-744A-8629-08147D49C24F}" type="datetimeFigureOut">
              <a:rPr lang="en-US" smtClean="0"/>
              <a:pPr/>
              <a:t>3/22/19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504A-10C4-4C43-9700-7A7D46B98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D82E-D0C2-744A-8629-08147D49C24F}" type="datetimeFigureOut">
              <a:rPr lang="en-US" smtClean="0"/>
              <a:pPr/>
              <a:t>3/22/19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504A-10C4-4C43-9700-7A7D46B98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A2D82E-D0C2-744A-8629-08147D49C24F}" type="datetimeFigureOut">
              <a:rPr lang="en-US" smtClean="0"/>
              <a:pPr/>
              <a:t>3/22/19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504A-10C4-4C43-9700-7A7D46B98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D82E-D0C2-744A-8629-08147D49C24F}" type="datetimeFigureOut">
              <a:rPr lang="en-US" smtClean="0"/>
              <a:pPr/>
              <a:t>3/22/19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504A-10C4-4C43-9700-7A7D46B98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D82E-D0C2-744A-8629-08147D49C24F}" type="datetimeFigureOut">
              <a:rPr lang="en-US" smtClean="0"/>
              <a:pPr/>
              <a:t>3/22/19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504A-10C4-4C43-9700-7A7D46B981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DAA2D82E-D0C2-744A-8629-08147D49C24F}" type="datetimeFigureOut">
              <a:rPr lang="en-US" smtClean="0"/>
              <a:pPr/>
              <a:t>3/22/19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019A504A-10C4-4C43-9700-7A7D46B98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youtube.com/watch?v=JpWwgwytdzk" TargetMode="Externa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005887"/>
          </a:xfrm>
        </p:spPr>
        <p:txBody>
          <a:bodyPr/>
          <a:lstStyle/>
          <a:p>
            <a:r>
              <a:rPr lang="en-US" dirty="0"/>
              <a:t>Post-WWII America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2539287"/>
            <a:ext cx="5114778" cy="2928669"/>
          </a:xfrm>
        </p:spPr>
        <p:txBody>
          <a:bodyPr>
            <a:normAutofit/>
          </a:bodyPr>
          <a:lstStyle/>
          <a:p>
            <a:r>
              <a:rPr lang="en-US" sz="3200" dirty="0"/>
              <a:t>New social, political and economic </a:t>
            </a:r>
            <a:r>
              <a:rPr lang="en-US" sz="3200" dirty="0" smtClean="0"/>
              <a:t>realities</a:t>
            </a:r>
            <a:endParaRPr lang="en-US" sz="3200" dirty="0" smtClean="0"/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14313"/>
            <a:ext cx="7724775" cy="14620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>
                <a:solidFill>
                  <a:schemeClr val="folHlink"/>
                </a:solidFill>
              </a:rPr>
              <a:t>REPUBLICANS PLAN FOR 1952 ELECTION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199"/>
            <a:ext cx="4267200" cy="454411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b="1" dirty="0">
                <a:solidFill>
                  <a:srgbClr val="000000"/>
                </a:solidFill>
              </a:rPr>
              <a:t>By 1951 Truman’s approval rating sank to an all-time low of just </a:t>
            </a:r>
            <a:r>
              <a:rPr lang="en-US" sz="1600" b="1" dirty="0">
                <a:solidFill>
                  <a:srgbClr val="FF0000"/>
                </a:solidFill>
              </a:rPr>
              <a:t>23%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6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b="1" dirty="0">
                <a:solidFill>
                  <a:srgbClr val="000000"/>
                </a:solidFill>
              </a:rPr>
              <a:t>Why?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Korean War </a:t>
            </a:r>
            <a:endParaRPr lang="en-US" sz="1600" b="1" dirty="0" smtClean="0"/>
          </a:p>
          <a:p>
            <a:pPr lvl="1">
              <a:lnSpc>
                <a:spcPct val="90000"/>
              </a:lnSpc>
            </a:pPr>
            <a:r>
              <a:rPr lang="en-US" sz="1600" b="1" dirty="0" smtClean="0">
                <a:solidFill>
                  <a:srgbClr val="000000"/>
                </a:solidFill>
              </a:rPr>
              <a:t>fired MacArthur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>
                <a:solidFill>
                  <a:srgbClr val="000000"/>
                </a:solidFill>
              </a:rPr>
              <a:t>first “non-win” in an American war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>
                <a:solidFill>
                  <a:srgbClr val="000000"/>
                </a:solidFill>
              </a:rPr>
              <a:t>high human and financial cost</a:t>
            </a:r>
          </a:p>
          <a:p>
            <a:pPr lvl="1">
              <a:lnSpc>
                <a:spcPct val="90000"/>
              </a:lnSpc>
              <a:buNone/>
            </a:pPr>
            <a:endParaRPr lang="en-US" sz="16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00000"/>
                </a:solidFill>
              </a:rPr>
              <a:t>Rising </a:t>
            </a:r>
            <a:r>
              <a:rPr lang="en-US" sz="1600" b="1" dirty="0">
                <a:solidFill>
                  <a:srgbClr val="000000"/>
                </a:solidFill>
              </a:rPr>
              <a:t>tide of </a:t>
            </a:r>
            <a:r>
              <a:rPr lang="en-US" sz="1600" b="1" dirty="0" smtClean="0">
                <a:solidFill>
                  <a:srgbClr val="FF0000"/>
                </a:solidFill>
              </a:rPr>
              <a:t>McCarthyism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>
                <a:solidFill>
                  <a:srgbClr val="000000"/>
                </a:solidFill>
              </a:rPr>
              <a:t>Anyone perceived to be at all “soft on communism” was unpopular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b="1" dirty="0">
                <a:solidFill>
                  <a:srgbClr val="000000"/>
                </a:solidFill>
              </a:rPr>
              <a:t>Truman decided not to run again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1748" name="Picture 4" descr="MOLOVINSKY ON ALLENTOWN: &lt;strong&gt;The Buck&lt;/strong&gt; &lt;strong&gt;Stops&lt;/strong&gt; &lt;strong&gt;Here&lt;/strong&gt;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804988"/>
            <a:ext cx="3354388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File:General Dwight D. &lt;strong&gt;Eisenhower&lt;/strong&gt;.jpg - Wikimedia Common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267200"/>
            <a:ext cx="2133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381000"/>
            <a:ext cx="6172200" cy="1143000"/>
          </a:xfrm>
        </p:spPr>
        <p:txBody>
          <a:bodyPr/>
          <a:lstStyle/>
          <a:p>
            <a:pPr eaLnBrk="1" hangingPunct="1"/>
            <a:r>
              <a:rPr lang="en-US" sz="6000" b="1"/>
              <a:t>“I LIKE IKE”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5908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/>
              <a:t>Eisenhower used the slogan, “</a:t>
            </a:r>
            <a:r>
              <a:rPr lang="en-US" sz="2400" b="1" dirty="0">
                <a:solidFill>
                  <a:srgbClr val="FF0000"/>
                </a:solidFill>
              </a:rPr>
              <a:t>I Like Ike</a:t>
            </a:r>
            <a:r>
              <a:rPr lang="en-US" sz="2400" b="1" dirty="0"/>
              <a:t>” for his presidential campaign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Republicans used Ike’s strong </a:t>
            </a:r>
            <a:r>
              <a:rPr lang="en-US" sz="2400" b="1" dirty="0">
                <a:solidFill>
                  <a:srgbClr val="FF0000"/>
                </a:solidFill>
              </a:rPr>
              <a:t>military background</a:t>
            </a:r>
            <a:r>
              <a:rPr lang="en-US" sz="2400" b="1" dirty="0"/>
              <a:t> to emphasize his ability to combat </a:t>
            </a:r>
            <a:r>
              <a:rPr lang="en-US" sz="2400" b="1" dirty="0">
                <a:solidFill>
                  <a:srgbClr val="FF0000"/>
                </a:solidFill>
              </a:rPr>
              <a:t>Communism</a:t>
            </a:r>
            <a:r>
              <a:rPr lang="en-US" sz="2400" b="1" dirty="0"/>
              <a:t> worldwide</a:t>
            </a:r>
          </a:p>
        </p:txBody>
      </p:sp>
      <p:pic>
        <p:nvPicPr>
          <p:cNvPr id="32772" name="Picture 6" descr="Eisenhower 3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228600"/>
            <a:ext cx="1905000" cy="1924050"/>
          </a:xfrm>
        </p:spPr>
      </p:pic>
      <p:pic>
        <p:nvPicPr>
          <p:cNvPr id="17413" name="Picture 7" descr="eisenhower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133600"/>
            <a:ext cx="4148667" cy="387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990600"/>
          </a:xfrm>
        </p:spPr>
        <p:txBody>
          <a:bodyPr/>
          <a:lstStyle/>
          <a:p>
            <a:pPr algn="ctr" eaLnBrk="1" hangingPunct="1"/>
            <a:r>
              <a:rPr lang="en-US" sz="5400" b="1" dirty="0"/>
              <a:t>IKE’S VP SLIP-UP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496734" y="1391527"/>
            <a:ext cx="4267200" cy="5422023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720" b="1" dirty="0"/>
              <a:t>One potential disaster for Ike was his running mate’s alleged </a:t>
            </a:r>
            <a:r>
              <a:rPr lang="en-US" sz="2720" b="1" dirty="0">
                <a:solidFill>
                  <a:srgbClr val="FF0000"/>
                </a:solidFill>
              </a:rPr>
              <a:t>“slush fund”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72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720" b="1" dirty="0">
                <a:solidFill>
                  <a:srgbClr val="FF0000"/>
                </a:solidFill>
              </a:rPr>
              <a:t>Richard Nixon </a:t>
            </a:r>
            <a:r>
              <a:rPr lang="en-US" sz="2720" b="1" dirty="0"/>
              <a:t>responded by going on T.V. and delivering an emotional speech denying charges but admitting to accepting one gift for his children – a dog named </a:t>
            </a:r>
            <a:r>
              <a:rPr lang="en-US" sz="2720" b="1" dirty="0">
                <a:solidFill>
                  <a:srgbClr val="FF0000"/>
                </a:solidFill>
              </a:rPr>
              <a:t>Checkers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72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720" b="1" dirty="0"/>
              <a:t>The </a:t>
            </a:r>
            <a:r>
              <a:rPr lang="en-US" sz="2720" b="1" dirty="0">
                <a:solidFill>
                  <a:srgbClr val="FF0000"/>
                </a:solidFill>
              </a:rPr>
              <a:t>“Checkers speech” </a:t>
            </a:r>
            <a:r>
              <a:rPr lang="en-US" sz="2720" b="1" dirty="0"/>
              <a:t>saved the ticket; notice the power of TV</a:t>
            </a:r>
            <a:r>
              <a:rPr lang="en-US" sz="2720" b="1" dirty="0" smtClean="0"/>
              <a:t>!</a:t>
            </a:r>
          </a:p>
          <a:p>
            <a:pPr lvl="1">
              <a:lnSpc>
                <a:spcPct val="90000"/>
              </a:lnSpc>
            </a:pPr>
            <a:r>
              <a:rPr lang="en-US" sz="2720" b="1" dirty="0" smtClean="0">
                <a:solidFill>
                  <a:srgbClr val="000000"/>
                </a:solidFill>
              </a:rPr>
              <a:t>60 million Americans were watching or listening</a:t>
            </a:r>
          </a:p>
          <a:p>
            <a:pPr lvl="1">
              <a:lnSpc>
                <a:spcPct val="90000"/>
              </a:lnSpc>
            </a:pPr>
            <a:r>
              <a:rPr lang="en-US" sz="2720" b="1" dirty="0" smtClean="0">
                <a:solidFill>
                  <a:srgbClr val="000000"/>
                </a:solidFill>
              </a:rPr>
              <a:t>Over the next week, the Republican National Committee received an outpouring of support in letters and phone calls urging them to keep Nixon on the ticket</a:t>
            </a:r>
            <a:endParaRPr lang="en-US" sz="272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720" b="1" dirty="0"/>
          </a:p>
          <a:p>
            <a:pPr>
              <a:lnSpc>
                <a:spcPct val="90000"/>
              </a:lnSpc>
            </a:pPr>
            <a:r>
              <a:rPr lang="en-US" sz="2720" b="1" dirty="0">
                <a:solidFill>
                  <a:srgbClr val="000000"/>
                </a:solidFill>
                <a:hlinkClick r:id="rId2"/>
              </a:rPr>
              <a:t>https://www.youtube.com/watch?v=JpWwgwytdzk</a:t>
            </a:r>
            <a:endParaRPr lang="en-US" sz="2720" b="1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720" b="1" dirty="0"/>
              <a:t>(17:50)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/>
          </a:p>
          <a:p>
            <a:pPr eaLnBrk="1" hangingPunct="1">
              <a:lnSpc>
                <a:spcPct val="90000"/>
              </a:lnSpc>
            </a:pPr>
            <a:endParaRPr lang="en-US" sz="2400" b="1" dirty="0"/>
          </a:p>
        </p:txBody>
      </p:sp>
      <p:pic>
        <p:nvPicPr>
          <p:cNvPr id="18436" name="Picture 6" descr="nix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600200"/>
            <a:ext cx="2889250" cy="4495800"/>
          </a:xfrm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0" y="61722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Nixon and his dog Checkers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sz="4800" b="1"/>
              <a:t>IKE WINS 1952 ELECTION</a:t>
            </a:r>
          </a:p>
        </p:txBody>
      </p:sp>
      <p:pic>
        <p:nvPicPr>
          <p:cNvPr id="19459" name="Picture 4" descr="1952 el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7793037" cy="852487"/>
          </a:xfrm>
        </p:spPr>
        <p:txBody>
          <a:bodyPr/>
          <a:lstStyle/>
          <a:p>
            <a:pPr algn="ctr"/>
            <a:r>
              <a:rPr lang="en-US" dirty="0"/>
              <a:t>Ike’s Hits and Misses…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270405" y="1219200"/>
            <a:ext cx="3810000" cy="550164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Pressed hard to bring about a </a:t>
            </a:r>
            <a:r>
              <a:rPr lang="en-US" sz="2400" dirty="0">
                <a:solidFill>
                  <a:srgbClr val="FF0000"/>
                </a:solidFill>
              </a:rPr>
              <a:t>balanced budget</a:t>
            </a:r>
            <a:r>
              <a:rPr lang="en-US" sz="2400" dirty="0"/>
              <a:t> and tax cuts</a:t>
            </a:r>
          </a:p>
          <a:p>
            <a:r>
              <a:rPr lang="en-US" sz="2400" dirty="0"/>
              <a:t>Raised the </a:t>
            </a:r>
            <a:r>
              <a:rPr lang="en-US" sz="2400" dirty="0">
                <a:solidFill>
                  <a:srgbClr val="FF0000"/>
                </a:solidFill>
              </a:rPr>
              <a:t>minimum wage to $1/</a:t>
            </a:r>
            <a:r>
              <a:rPr lang="en-US" sz="2400" dirty="0" err="1">
                <a:solidFill>
                  <a:srgbClr val="FF0000"/>
                </a:solidFill>
              </a:rPr>
              <a:t>hr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Extended Social Security and unemployment benefits</a:t>
            </a:r>
          </a:p>
          <a:p>
            <a:r>
              <a:rPr lang="en-US" sz="2400" dirty="0"/>
              <a:t>Increased funding for public housing</a:t>
            </a:r>
          </a:p>
          <a:p>
            <a:r>
              <a:rPr lang="en-US" sz="2400" dirty="0"/>
              <a:t>Backed the creation of the </a:t>
            </a:r>
            <a:r>
              <a:rPr lang="en-US" sz="2400" dirty="0">
                <a:solidFill>
                  <a:srgbClr val="FF0000"/>
                </a:solidFill>
              </a:rPr>
              <a:t>Interstate Highway System</a:t>
            </a:r>
          </a:p>
          <a:p>
            <a:r>
              <a:rPr lang="en-US" sz="2400" dirty="0"/>
              <a:t>Warned against the overdevelopment of the military/industrial complex</a:t>
            </a:r>
          </a:p>
        </p:txBody>
      </p:sp>
      <p:sp>
        <p:nvSpPr>
          <p:cNvPr id="21508" name="Content Placeholder 3"/>
          <p:cNvSpPr>
            <a:spLocks noGrp="1"/>
          </p:cNvSpPr>
          <p:nvPr>
            <p:ph sz="half" idx="2"/>
          </p:nvPr>
        </p:nvSpPr>
        <p:spPr>
          <a:xfrm>
            <a:off x="4080405" y="1219200"/>
            <a:ext cx="3810000" cy="55016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n"/>
              <a:defRPr/>
            </a:pPr>
            <a:r>
              <a:rPr lang="en-US" altLang="en-US" sz="2400" dirty="0">
                <a:ea typeface="+mn-ea"/>
                <a:cs typeface="+mn-cs"/>
              </a:rPr>
              <a:t>Tried to avoid </a:t>
            </a:r>
            <a:r>
              <a:rPr lang="en-US" altLang="en-US" sz="2400" dirty="0">
                <a:solidFill>
                  <a:srgbClr val="FF0000"/>
                </a:solidFill>
                <a:ea typeface="+mn-ea"/>
                <a:cs typeface="+mn-cs"/>
              </a:rPr>
              <a:t>controversy</a:t>
            </a:r>
            <a:endParaRPr lang="en-US" altLang="en-US" sz="2400" dirty="0"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2400" dirty="0">
              <a:ea typeface="+mn-ea"/>
              <a:cs typeface="+mn-cs"/>
            </a:endParaRPr>
          </a:p>
          <a:p>
            <a:pPr lvl="1">
              <a:buFont typeface="Wingdings" panose="05000000000000000000" pitchFamily="2" charset="2"/>
              <a:buChar char="n"/>
              <a:defRPr/>
            </a:pPr>
            <a:r>
              <a:rPr lang="en-US" altLang="en-US" sz="2000" dirty="0">
                <a:solidFill>
                  <a:srgbClr val="FF0000"/>
                </a:solidFill>
                <a:ea typeface="+mn-ea"/>
                <a:cs typeface="+mn-cs"/>
              </a:rPr>
              <a:t>Brown v. Board of Education </a:t>
            </a:r>
            <a:r>
              <a:rPr lang="en-US" altLang="en-US" sz="2000" dirty="0">
                <a:ea typeface="+mn-ea"/>
                <a:cs typeface="+mn-cs"/>
              </a:rPr>
              <a:t>ruling took place in 1954</a:t>
            </a:r>
          </a:p>
          <a:p>
            <a:pPr marL="0" indent="0">
              <a:buNone/>
              <a:defRPr/>
            </a:pPr>
            <a:endParaRPr lang="en-US" altLang="en-US" sz="2400" dirty="0">
              <a:ea typeface="+mn-ea"/>
              <a:cs typeface="+mn-cs"/>
            </a:endParaRPr>
          </a:p>
          <a:p>
            <a:pPr lvl="1">
              <a:buFont typeface="Wingdings" panose="05000000000000000000" pitchFamily="2" charset="2"/>
              <a:buChar char="n"/>
              <a:defRPr/>
            </a:pPr>
            <a:r>
              <a:rPr lang="en-US" altLang="en-US" sz="2000" dirty="0">
                <a:solidFill>
                  <a:srgbClr val="FF0000"/>
                </a:solidFill>
                <a:ea typeface="+mn-ea"/>
                <a:cs typeface="+mn-cs"/>
              </a:rPr>
              <a:t>Rosa Parks</a:t>
            </a:r>
            <a:r>
              <a:rPr lang="en-US" altLang="en-US" sz="2000" dirty="0">
                <a:ea typeface="+mn-ea"/>
                <a:cs typeface="+mn-cs"/>
              </a:rPr>
              <a:t>/</a:t>
            </a:r>
            <a:r>
              <a:rPr lang="en-US" altLang="en-US" sz="2000" dirty="0">
                <a:solidFill>
                  <a:srgbClr val="FF0000"/>
                </a:solidFill>
                <a:ea typeface="+mn-ea"/>
                <a:cs typeface="+mn-cs"/>
              </a:rPr>
              <a:t>Montgomery Bus Boycott</a:t>
            </a:r>
            <a:r>
              <a:rPr lang="en-US" altLang="en-US" sz="2000" dirty="0">
                <a:ea typeface="+mn-ea"/>
                <a:cs typeface="+mn-cs"/>
              </a:rPr>
              <a:t> in 1955</a:t>
            </a:r>
          </a:p>
          <a:p>
            <a:pPr>
              <a:buFont typeface="Wingdings" panose="05000000000000000000" pitchFamily="2" charset="2"/>
              <a:buChar char="n"/>
              <a:defRPr/>
            </a:pPr>
            <a:endParaRPr lang="en-US" altLang="en-US" sz="2400" dirty="0"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n"/>
              <a:defRPr/>
            </a:pPr>
            <a:r>
              <a:rPr lang="en-US" altLang="en-US" sz="2400" dirty="0">
                <a:ea typeface="+mn-ea"/>
                <a:cs typeface="+mn-cs"/>
              </a:rPr>
              <a:t>While he upheld the Constitutionality of the “Brown” ruling during the </a:t>
            </a:r>
            <a:r>
              <a:rPr lang="en-US" altLang="en-US" sz="2400" dirty="0">
                <a:solidFill>
                  <a:srgbClr val="FF0000"/>
                </a:solidFill>
                <a:ea typeface="+mn-ea"/>
                <a:cs typeface="+mn-cs"/>
              </a:rPr>
              <a:t>Little Rock Crisis in 1957</a:t>
            </a:r>
            <a:r>
              <a:rPr lang="en-US" altLang="en-US" sz="2400" dirty="0">
                <a:ea typeface="+mn-ea"/>
                <a:cs typeface="+mn-cs"/>
              </a:rPr>
              <a:t>, Ike did not press for an end to </a:t>
            </a:r>
            <a:r>
              <a:rPr lang="en-US" altLang="en-US" sz="2400" dirty="0">
                <a:solidFill>
                  <a:srgbClr val="FF0000"/>
                </a:solidFill>
                <a:ea typeface="+mn-ea"/>
                <a:cs typeface="+mn-cs"/>
              </a:rPr>
              <a:t>segregation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21205" y="214313"/>
            <a:ext cx="7793037" cy="10810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Ike Tries To Walk the Middle of the Road…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41842" y="1837356"/>
            <a:ext cx="7772400" cy="4608513"/>
          </a:xfrm>
        </p:spPr>
        <p:txBody>
          <a:bodyPr>
            <a:normAutofit/>
          </a:bodyPr>
          <a:lstStyle/>
          <a:p>
            <a:r>
              <a:rPr lang="en-US" dirty="0"/>
              <a:t>Ike’s approach to politics - “Dynamic Conservatism” (known today as moderate Republicanism)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 wanted government to be “conservative when it comes to money and liberal when it comes to human beings.”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15375" cy="7970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5400" b="1" dirty="0">
                <a:solidFill>
                  <a:schemeClr val="folHlink"/>
                </a:solidFill>
              </a:rPr>
              <a:t>After WWII…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97089"/>
            <a:ext cx="4199467" cy="575524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/>
              <a:t>After WWII, returning vets faced a severe </a:t>
            </a:r>
            <a:r>
              <a:rPr lang="en-US" sz="2400" b="1" dirty="0">
                <a:solidFill>
                  <a:srgbClr val="FF0000"/>
                </a:solidFill>
              </a:rPr>
              <a:t>housing shortage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/>
              <a:t>In response to the crisis, developers used </a:t>
            </a:r>
            <a:r>
              <a:rPr lang="en-US" sz="2400" b="1" dirty="0">
                <a:solidFill>
                  <a:srgbClr val="FF0000"/>
                </a:solidFill>
              </a:rPr>
              <a:t>assembly-line</a:t>
            </a:r>
            <a:r>
              <a:rPr lang="en-US" sz="2400" b="1" dirty="0"/>
              <a:t> methods to mass-produce houses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b="1" dirty="0"/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Developer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William </a:t>
            </a:r>
            <a:r>
              <a:rPr lang="en-US" sz="2400" b="1" dirty="0">
                <a:solidFill>
                  <a:srgbClr val="FF0000"/>
                </a:solidFill>
              </a:rPr>
              <a:t>Levitt </a:t>
            </a:r>
            <a:r>
              <a:rPr lang="en-US" sz="2400" b="1" dirty="0">
                <a:solidFill>
                  <a:srgbClr val="000000"/>
                </a:solidFill>
              </a:rPr>
              <a:t>bragged that his company could build a home in </a:t>
            </a:r>
            <a:r>
              <a:rPr lang="en-US" sz="2400" b="1" dirty="0">
                <a:solidFill>
                  <a:srgbClr val="FF0000"/>
                </a:solidFill>
              </a:rPr>
              <a:t>16</a:t>
            </a:r>
            <a:r>
              <a:rPr lang="en-US" sz="2400" b="1" dirty="0">
                <a:solidFill>
                  <a:srgbClr val="000000"/>
                </a:solidFill>
              </a:rPr>
              <a:t> minutes for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under $7,000</a:t>
            </a:r>
            <a:endParaRPr lang="en-US" sz="2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Suburbs</a:t>
            </a:r>
            <a:r>
              <a:rPr lang="en-US" sz="2400" b="1" dirty="0"/>
              <a:t> were </a:t>
            </a:r>
            <a:r>
              <a:rPr lang="en-US" sz="2400" b="1" dirty="0" smtClean="0"/>
              <a:t>born</a:t>
            </a:r>
          </a:p>
          <a:p>
            <a:pPr lvl="1">
              <a:lnSpc>
                <a:spcPct val="80000"/>
              </a:lnSpc>
            </a:pPr>
            <a:r>
              <a:rPr lang="en-US" sz="2100" b="1" dirty="0" smtClean="0"/>
              <a:t>…</a:t>
            </a:r>
            <a:r>
              <a:rPr lang="en-US" sz="2100" b="1" dirty="0" smtClean="0">
                <a:solidFill>
                  <a:srgbClr val="000000"/>
                </a:solidFill>
              </a:rPr>
              <a:t>But they weren’t available to everyone; many homeowner’s associations prohibited the selling of suburban homes to people of color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4275667" y="4876800"/>
            <a:ext cx="388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With the help of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low-interest loans</a:t>
            </a: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 from the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GI Bill</a:t>
            </a: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, many veterans moved into suburbs like “Levittown”.</a:t>
            </a:r>
          </a:p>
        </p:txBody>
      </p:sp>
      <p:pic>
        <p:nvPicPr>
          <p:cNvPr id="20485" name="Content Placeholder 4" descr="Photograph of a residential street in a suburb of Akron, Ohio, ca ...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75667" y="2362200"/>
            <a:ext cx="3810000" cy="23701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28687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folHlink"/>
                </a:solidFill>
              </a:rPr>
              <a:t>REDEFINING THE FAMILY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354667"/>
            <a:ext cx="44958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b="1" dirty="0">
                <a:solidFill>
                  <a:srgbClr val="000000"/>
                </a:solidFill>
              </a:rPr>
              <a:t>A return to </a:t>
            </a:r>
            <a:r>
              <a:rPr lang="en-US" sz="2000" b="1" dirty="0">
                <a:solidFill>
                  <a:srgbClr val="FF0000"/>
                </a:solidFill>
              </a:rPr>
              <a:t>traditional</a:t>
            </a:r>
            <a:r>
              <a:rPr lang="en-US" sz="2000" b="1" dirty="0">
                <a:solidFill>
                  <a:srgbClr val="000000"/>
                </a:solidFill>
              </a:rPr>
              <a:t> roles after the war was the norm (similar to the end of WWI)</a:t>
            </a:r>
          </a:p>
          <a:p>
            <a:pPr eaLnBrk="1" hangingPunct="1"/>
            <a:r>
              <a:rPr lang="en-US" sz="2000" b="1" dirty="0">
                <a:solidFill>
                  <a:srgbClr val="000000"/>
                </a:solidFill>
              </a:rPr>
              <a:t>Men were expected to </a:t>
            </a:r>
            <a:r>
              <a:rPr lang="en-US" sz="2000" b="1" dirty="0">
                <a:solidFill>
                  <a:srgbClr val="FF0000"/>
                </a:solidFill>
              </a:rPr>
              <a:t>work</a:t>
            </a:r>
            <a:r>
              <a:rPr lang="en-US" sz="2000" b="1" dirty="0">
                <a:solidFill>
                  <a:srgbClr val="000000"/>
                </a:solidFill>
              </a:rPr>
              <a:t>, while women were expected to </a:t>
            </a:r>
            <a:r>
              <a:rPr lang="en-US" sz="2000" b="1" dirty="0">
                <a:solidFill>
                  <a:srgbClr val="FF0000"/>
                </a:solidFill>
              </a:rPr>
              <a:t>stay  home </a:t>
            </a:r>
            <a:r>
              <a:rPr lang="en-US" sz="2000" b="1" dirty="0">
                <a:solidFill>
                  <a:srgbClr val="000000"/>
                </a:solidFill>
              </a:rPr>
              <a:t>and </a:t>
            </a:r>
            <a:r>
              <a:rPr lang="en-US" sz="2000" b="1" dirty="0">
                <a:solidFill>
                  <a:srgbClr val="FF0000"/>
                </a:solidFill>
              </a:rPr>
              <a:t>care for the children</a:t>
            </a:r>
          </a:p>
          <a:p>
            <a:pPr eaLnBrk="1" hangingPunct="1"/>
            <a:r>
              <a:rPr lang="en-US" sz="2000" b="1" dirty="0"/>
              <a:t>During WWII, 8 million women entered the </a:t>
            </a:r>
            <a:r>
              <a:rPr lang="en-US" sz="2000" b="1" dirty="0">
                <a:solidFill>
                  <a:srgbClr val="FF0000"/>
                </a:solidFill>
              </a:rPr>
              <a:t>workforce,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6 million of whom were married. </a:t>
            </a:r>
            <a:r>
              <a:rPr lang="en-US" sz="2000" b="1" dirty="0"/>
              <a:t>Conflict emerged as many women wanted to stay in the workforce</a:t>
            </a:r>
            <a:endParaRPr lang="en-US" sz="20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Divorce</a:t>
            </a:r>
            <a:r>
              <a:rPr lang="en-US" sz="2000" b="1" dirty="0">
                <a:solidFill>
                  <a:srgbClr val="000000"/>
                </a:solidFill>
              </a:rPr>
              <a:t> rates surged</a:t>
            </a:r>
            <a:r>
              <a:rPr lang="en-US" sz="2000" b="1" dirty="0" smtClean="0">
                <a:solidFill>
                  <a:srgbClr val="000000"/>
                </a:solidFill>
              </a:rPr>
              <a:t> even though they were </a:t>
            </a:r>
            <a:r>
              <a:rPr lang="en-US" sz="2000" b="1" dirty="0">
                <a:solidFill>
                  <a:srgbClr val="000000"/>
                </a:solidFill>
              </a:rPr>
              <a:t>highly frowned upon (over a million divorces between 1945 and 1950)</a:t>
            </a:r>
          </a:p>
        </p:txBody>
      </p:sp>
      <p:pic>
        <p:nvPicPr>
          <p:cNvPr id="5" name="Content Placeholder 4" descr="1950s family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2048932"/>
            <a:ext cx="3522133" cy="284056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71476" y="214313"/>
            <a:ext cx="7793037" cy="852487"/>
          </a:xfrm>
        </p:spPr>
        <p:txBody>
          <a:bodyPr/>
          <a:lstStyle/>
          <a:p>
            <a:pPr algn="ctr"/>
            <a:r>
              <a:rPr lang="en-US" dirty="0"/>
              <a:t>Economic Readjustment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7580313" cy="2173288"/>
          </a:xfrm>
        </p:spPr>
        <p:txBody>
          <a:bodyPr>
            <a:normAutofit/>
          </a:bodyPr>
          <a:lstStyle/>
          <a:p>
            <a:r>
              <a:rPr lang="en-US" sz="2400" b="1" dirty="0"/>
              <a:t>Within 10 days of Japan’s surrender, 1 </a:t>
            </a:r>
            <a:r>
              <a:rPr lang="en-US" sz="2400" b="1" dirty="0" smtClean="0"/>
              <a:t>million American </a:t>
            </a:r>
            <a:r>
              <a:rPr lang="en-US" sz="2400" b="1" dirty="0"/>
              <a:t>defense workers</a:t>
            </a:r>
            <a:r>
              <a:rPr lang="en-US" sz="2400" b="1" dirty="0" smtClean="0"/>
              <a:t> were laid </a:t>
            </a:r>
            <a:r>
              <a:rPr lang="en-US" sz="2400" b="1" dirty="0"/>
              <a:t>off</a:t>
            </a:r>
          </a:p>
          <a:p>
            <a:pPr>
              <a:buNone/>
            </a:pPr>
            <a:endParaRPr lang="en-US" sz="2400" b="1" dirty="0"/>
          </a:p>
          <a:p>
            <a:r>
              <a:rPr lang="en-US" sz="2400" b="1" dirty="0"/>
              <a:t>By March 1946, 3 million</a:t>
            </a:r>
            <a:r>
              <a:rPr lang="en-US" sz="2400" b="1" dirty="0" smtClean="0"/>
              <a:t> were unemployed</a:t>
            </a:r>
            <a:endParaRPr lang="en-US" sz="2400" b="1" dirty="0"/>
          </a:p>
        </p:txBody>
      </p:sp>
      <p:sp>
        <p:nvSpPr>
          <p:cNvPr id="22532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392488"/>
            <a:ext cx="8040688" cy="2991379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/>
              <a:t>Wartime price controls were abolished; the price of </a:t>
            </a:r>
          </a:p>
          <a:p>
            <a:pPr>
              <a:buNone/>
            </a:pPr>
            <a:r>
              <a:rPr lang="en-US" sz="2800" b="1" dirty="0"/>
              <a:t>   goods soared 25%, and continued to rise for two </a:t>
            </a:r>
          </a:p>
          <a:p>
            <a:pPr>
              <a:buNone/>
            </a:pPr>
            <a:r>
              <a:rPr lang="en-US" sz="2800" b="1" dirty="0"/>
              <a:t>   years until the supply of goods caught up with demand</a:t>
            </a:r>
          </a:p>
          <a:p>
            <a:pPr>
              <a:buNone/>
            </a:pPr>
            <a:endParaRPr lang="en-US" sz="2800" b="1" dirty="0"/>
          </a:p>
          <a:p>
            <a:r>
              <a:rPr lang="en-US" sz="2800" b="1" dirty="0"/>
              <a:t>Workers were earning less; to halt inflation, the government was forced to re-institute</a:t>
            </a:r>
            <a:r>
              <a:rPr lang="en-US" sz="2800" b="1" dirty="0" smtClean="0"/>
              <a:t> temporary price </a:t>
            </a:r>
            <a:r>
              <a:rPr lang="en-US" sz="2800" b="1" dirty="0"/>
              <a:t>controls on goods, wages, and 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381000"/>
            <a:ext cx="4191000" cy="25908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folHlink"/>
                </a:solidFill>
              </a:rPr>
              <a:t>REMARKABLE ECONOMIC RECOVERY</a:t>
            </a:r>
          </a:p>
        </p:txBody>
      </p:sp>
      <p:pic>
        <p:nvPicPr>
          <p:cNvPr id="7171" name="Picture 8" descr="Applianc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381000"/>
            <a:ext cx="4724400" cy="3149600"/>
          </a:xfrm>
        </p:spPr>
      </p:pic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3683000"/>
            <a:ext cx="7991953" cy="2743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/>
              <a:t>Experts who predicted a</a:t>
            </a:r>
            <a:r>
              <a:rPr lang="en-US" sz="2400" b="1" dirty="0" smtClean="0"/>
              <a:t> long-term, post-war </a:t>
            </a:r>
            <a:r>
              <a:rPr lang="en-US" sz="2400" b="1" dirty="0">
                <a:solidFill>
                  <a:srgbClr val="FF0000"/>
                </a:solidFill>
              </a:rPr>
              <a:t>depression</a:t>
            </a:r>
            <a:r>
              <a:rPr lang="en-US" sz="2400" b="1" dirty="0"/>
              <a:t> were proven wrong </a:t>
            </a:r>
            <a:r>
              <a:rPr lang="en-US" sz="2400" b="1" dirty="0">
                <a:solidFill>
                  <a:srgbClr val="000000"/>
                </a:solidFill>
              </a:rPr>
              <a:t>as they failed to consider the </a:t>
            </a:r>
            <a:r>
              <a:rPr lang="en-US" sz="2400" b="1" dirty="0">
                <a:solidFill>
                  <a:srgbClr val="FF0000"/>
                </a:solidFill>
              </a:rPr>
              <a:t>$135 billion</a:t>
            </a:r>
            <a:r>
              <a:rPr lang="en-US" sz="2400" b="1" dirty="0">
                <a:solidFill>
                  <a:srgbClr val="000000"/>
                </a:solidFill>
              </a:rPr>
              <a:t> in </a:t>
            </a:r>
            <a:r>
              <a:rPr lang="en-US" sz="2400" b="1" dirty="0">
                <a:solidFill>
                  <a:srgbClr val="FF0000"/>
                </a:solidFill>
              </a:rPr>
              <a:t>savings</a:t>
            </a:r>
            <a:r>
              <a:rPr lang="en-US" sz="2400" b="1" dirty="0">
                <a:solidFill>
                  <a:srgbClr val="000000"/>
                </a:solidFill>
              </a:rPr>
              <a:t> Americans had accumulated from </a:t>
            </a:r>
            <a:r>
              <a:rPr lang="en-US" sz="2400" b="1" dirty="0">
                <a:solidFill>
                  <a:srgbClr val="FF0000"/>
                </a:solidFill>
              </a:rPr>
              <a:t>defense work</a:t>
            </a:r>
            <a:r>
              <a:rPr lang="en-US" sz="2400" b="1" dirty="0">
                <a:solidFill>
                  <a:srgbClr val="000000"/>
                </a:solidFill>
              </a:rPr>
              <a:t>, </a:t>
            </a:r>
            <a:r>
              <a:rPr lang="en-US" sz="2400" b="1" dirty="0">
                <a:solidFill>
                  <a:srgbClr val="FF0000"/>
                </a:solidFill>
              </a:rPr>
              <a:t>service pay</a:t>
            </a:r>
            <a:r>
              <a:rPr lang="en-US" sz="2400" b="1" dirty="0">
                <a:solidFill>
                  <a:srgbClr val="000000"/>
                </a:solidFill>
              </a:rPr>
              <a:t>, and investments in </a:t>
            </a:r>
            <a:r>
              <a:rPr lang="en-US" sz="2400" b="1" dirty="0">
                <a:solidFill>
                  <a:srgbClr val="FF0000"/>
                </a:solidFill>
              </a:rPr>
              <a:t>war bonds</a:t>
            </a:r>
          </a:p>
          <a:p>
            <a:pPr eaLnBrk="1" hangingPunct="1"/>
            <a:r>
              <a:rPr lang="en-US" sz="2400" b="1" dirty="0">
                <a:solidFill>
                  <a:srgbClr val="000000"/>
                </a:solidFill>
              </a:rPr>
              <a:t>Americans were ready to </a:t>
            </a:r>
            <a:r>
              <a:rPr lang="en-US" sz="2400" b="1" dirty="0" smtClean="0">
                <a:solidFill>
                  <a:srgbClr val="000000"/>
                </a:solidFill>
              </a:rPr>
              <a:t>buy affordable </a:t>
            </a:r>
            <a:r>
              <a:rPr lang="en-US" sz="2400" b="1" dirty="0">
                <a:solidFill>
                  <a:srgbClr val="FF0000"/>
                </a:solidFill>
              </a:rPr>
              <a:t>consumer goods,</a:t>
            </a:r>
            <a:r>
              <a:rPr lang="en-US" sz="2400" b="1" dirty="0" smtClean="0">
                <a:solidFill>
                  <a:srgbClr val="FF0000"/>
                </a:solidFill>
              </a:rPr>
              <a:t> homes </a:t>
            </a:r>
            <a:r>
              <a:rPr lang="en-US" sz="2400" b="1" dirty="0">
                <a:solidFill>
                  <a:srgbClr val="FF0000"/>
                </a:solidFill>
              </a:rPr>
              <a:t>and cars.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61988" y="228600"/>
            <a:ext cx="7793037" cy="1081088"/>
          </a:xfrm>
        </p:spPr>
        <p:txBody>
          <a:bodyPr/>
          <a:lstStyle/>
          <a:p>
            <a:pPr algn="ctr"/>
            <a:r>
              <a:rPr lang="en-US" b="1"/>
              <a:t>A Dynamic Economy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0" y="1761067"/>
            <a:ext cx="7772400" cy="428413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Between 1950 and 1960, America became one of the world’s wealthiest countries</a:t>
            </a:r>
          </a:p>
          <a:p>
            <a:pPr>
              <a:buNone/>
            </a:pPr>
            <a:endParaRPr lang="en-US" b="1" dirty="0"/>
          </a:p>
          <a:p>
            <a:pPr lvl="2"/>
            <a:r>
              <a:rPr lang="en-US" b="1" dirty="0"/>
              <a:t>10 million new homeowners (23m – </a:t>
            </a:r>
            <a:r>
              <a:rPr lang="en-US" b="1" dirty="0" smtClean="0"/>
              <a:t>33m by 1960)</a:t>
            </a:r>
            <a:endParaRPr lang="en-US" b="1" dirty="0"/>
          </a:p>
          <a:p>
            <a:pPr lvl="2">
              <a:buNone/>
            </a:pPr>
            <a:endParaRPr lang="en-US" b="1" dirty="0"/>
          </a:p>
          <a:p>
            <a:pPr lvl="2"/>
            <a:r>
              <a:rPr lang="en-US" b="1" dirty="0"/>
              <a:t>20 million new car registrations (40m – </a:t>
            </a:r>
            <a:r>
              <a:rPr lang="en-US" b="1" dirty="0" smtClean="0"/>
              <a:t>60m by 1960)</a:t>
            </a:r>
            <a:endParaRPr lang="en-US" b="1" dirty="0"/>
          </a:p>
          <a:p>
            <a:pPr lvl="2">
              <a:buNone/>
            </a:pPr>
            <a:endParaRPr lang="en-US" b="1" dirty="0"/>
          </a:p>
          <a:p>
            <a:pPr lvl="2"/>
            <a:r>
              <a:rPr lang="en-US" b="1" dirty="0"/>
              <a:t>$25,000 increase in average family income ($33k in 1950, $58k in 1960)</a:t>
            </a:r>
          </a:p>
          <a:p>
            <a:pPr lvl="2">
              <a:buNone/>
            </a:pPr>
            <a:endParaRPr lang="en-US" b="1" dirty="0"/>
          </a:p>
          <a:p>
            <a:pPr lvl="2"/>
            <a:r>
              <a:rPr lang="en-US" b="1" dirty="0"/>
              <a:t>$22.5 billion increase in personal savings by 1962 (2.5 billion in 1950, 25 billion in 1962)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-457200" y="-33920"/>
            <a:ext cx="8434873" cy="700088"/>
          </a:xfrm>
        </p:spPr>
        <p:txBody>
          <a:bodyPr/>
          <a:lstStyle/>
          <a:p>
            <a:pPr algn="ctr"/>
            <a:r>
              <a:rPr lang="en-US" b="1" dirty="0"/>
              <a:t>Truman Supports Civil Rights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197498" y="643297"/>
            <a:ext cx="6576526" cy="793617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Wingdings" charset="2"/>
              <a:buNone/>
            </a:pPr>
            <a:r>
              <a:rPr lang="en-US" sz="2000" b="1" dirty="0"/>
              <a:t>“I am asking for equality of opportunity for all human beings. . . and if that ends up in my failure to be reelected, that failure will be in a good cause.” </a:t>
            </a:r>
          </a:p>
          <a:p>
            <a:pPr marL="0" indent="0">
              <a:buFont typeface="Wingdings" charset="2"/>
              <a:buNone/>
            </a:pPr>
            <a:r>
              <a:rPr lang="en-US" sz="2000" b="1" i="1" dirty="0"/>
              <a:t>-Harry Truman</a:t>
            </a:r>
          </a:p>
        </p:txBody>
      </p:sp>
      <p:sp>
        <p:nvSpPr>
          <p:cNvPr id="27652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63" y="1502229"/>
            <a:ext cx="5357845" cy="5243804"/>
          </a:xfrm>
        </p:spPr>
        <p:txBody>
          <a:bodyPr>
            <a:normAutofit fontScale="70000" lnSpcReduction="20000"/>
          </a:bodyPr>
          <a:lstStyle/>
          <a:p>
            <a:r>
              <a:rPr lang="en-US" sz="2000" b="1" dirty="0"/>
              <a:t>1946: Supreme Court rules that lower courts cannot bar African Americans from any residential neighborhoods</a:t>
            </a:r>
          </a:p>
          <a:p>
            <a:r>
              <a:rPr lang="en-US" sz="2000" b="1" dirty="0"/>
              <a:t>1947: Truman created the </a:t>
            </a:r>
            <a:r>
              <a:rPr lang="en-US" sz="2000" b="1" dirty="0">
                <a:solidFill>
                  <a:srgbClr val="FF0000"/>
                </a:solidFill>
              </a:rPr>
              <a:t>President’s Commission on Civil Rights</a:t>
            </a:r>
          </a:p>
          <a:p>
            <a:r>
              <a:rPr lang="en-US" sz="2000" b="1" dirty="0"/>
              <a:t>Following the group’s recommendations, Truman asked Congress for:</a:t>
            </a:r>
          </a:p>
          <a:p>
            <a:pPr lvl="2"/>
            <a:r>
              <a:rPr lang="en-US" sz="2000" b="1" dirty="0">
                <a:solidFill>
                  <a:srgbClr val="FF0000"/>
                </a:solidFill>
              </a:rPr>
              <a:t>Federal anti-lynching law</a:t>
            </a:r>
          </a:p>
          <a:p>
            <a:pPr lvl="2"/>
            <a:r>
              <a:rPr lang="en-US" sz="2000" b="1" dirty="0">
                <a:solidFill>
                  <a:srgbClr val="FF0000"/>
                </a:solidFill>
              </a:rPr>
              <a:t>Ban on the poll tax as a voting requirement</a:t>
            </a:r>
          </a:p>
          <a:p>
            <a:pPr lvl="2"/>
            <a:r>
              <a:rPr lang="en-US" sz="2000" b="1" dirty="0">
                <a:solidFill>
                  <a:srgbClr val="FF0000"/>
                </a:solidFill>
              </a:rPr>
              <a:t>Permanent federal civil rights commission</a:t>
            </a:r>
          </a:p>
          <a:p>
            <a:pPr lvl="2"/>
            <a:endParaRPr lang="en-US" sz="2000" b="1" dirty="0">
              <a:solidFill>
                <a:srgbClr val="FF0000"/>
              </a:solidFill>
            </a:endParaRPr>
          </a:p>
          <a:p>
            <a:pPr lvl="2" algn="ctr">
              <a:buFont typeface="Wingdings" charset="2"/>
              <a:buNone/>
            </a:pPr>
            <a:r>
              <a:rPr lang="en-US" sz="2000" b="1" dirty="0"/>
              <a:t>Congress refused to pass these measures, so Truman himself took action…</a:t>
            </a:r>
          </a:p>
          <a:p>
            <a:pPr lvl="2"/>
            <a:endParaRPr lang="en-US" b="1" dirty="0">
              <a:solidFill>
                <a:srgbClr val="FF0000"/>
              </a:solidFill>
            </a:endParaRPr>
          </a:p>
          <a:p>
            <a:pPr lvl="2"/>
            <a:r>
              <a:rPr lang="en-US" sz="2000" b="1" dirty="0">
                <a:solidFill>
                  <a:srgbClr val="FF0000"/>
                </a:solidFill>
              </a:rPr>
              <a:t>Executive order 9981:</a:t>
            </a:r>
            <a:r>
              <a:rPr lang="en-US" sz="2000" b="1" dirty="0"/>
              <a:t> provided for the </a:t>
            </a:r>
            <a:r>
              <a:rPr lang="en-US" sz="2000" b="1" dirty="0">
                <a:solidFill>
                  <a:srgbClr val="FF0000"/>
                </a:solidFill>
              </a:rPr>
              <a:t>desegregation of the armed forces</a:t>
            </a:r>
            <a:r>
              <a:rPr lang="en-US" sz="2000" b="1" dirty="0"/>
              <a:t>, which, in time, would lead to desegregation in all of the U.S. government </a:t>
            </a:r>
            <a:r>
              <a:rPr lang="en-US" b="1" dirty="0"/>
              <a:t>services. Moreover, this order called for </a:t>
            </a:r>
            <a:r>
              <a:rPr lang="en-US" b="1" dirty="0">
                <a:solidFill>
                  <a:srgbClr val="FF0000"/>
                </a:solidFill>
              </a:rPr>
              <a:t>"equality of treatment and opportunity for all persons in the armed services without regard to race, color, religion or national origin."</a:t>
            </a:r>
            <a:r>
              <a:rPr lang="en-US" b="1" dirty="0"/>
              <a:t> </a:t>
            </a:r>
            <a:endParaRPr lang="en-US" sz="2000" b="1" dirty="0"/>
          </a:p>
          <a:p>
            <a:pPr lvl="2" algn="ctr">
              <a:buFont typeface="Wingdings" charset="2"/>
              <a:buNone/>
            </a:pPr>
            <a:endParaRPr lang="en-US" sz="2000" b="1" dirty="0"/>
          </a:p>
          <a:p>
            <a:pPr lvl="2">
              <a:buFont typeface="Wingdings" charset="2"/>
              <a:buNone/>
            </a:pPr>
            <a:r>
              <a:rPr lang="en-US" sz="2000" b="1" dirty="0"/>
              <a:t>These actions represent the first clear federal commitment to dealing with the effects of racism in America.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48FB068-CC9E-4D31-BC81-00E0FA5CC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249" y="2114131"/>
            <a:ext cx="3578662" cy="48040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241AD46-B3EB-4EB5-A3F6-BFF1CB5AE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675" y="285172"/>
            <a:ext cx="1341236" cy="1828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19480election1m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0" y="5715000"/>
            <a:ext cx="838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To protest Truman’s emphasis on Civil Rights, Southern Democrats, or “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Dixiecrats</a:t>
            </a: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”, opted to run a third candidate, South Carolina Governor Strom Thurmond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76287"/>
          </a:xfrm>
        </p:spPr>
        <p:txBody>
          <a:bodyPr/>
          <a:lstStyle/>
          <a:p>
            <a:r>
              <a:rPr lang="en-US" dirty="0"/>
              <a:t>Truman’s “</a:t>
            </a:r>
            <a:r>
              <a:rPr lang="en-US" dirty="0">
                <a:solidFill>
                  <a:srgbClr val="FF0000"/>
                </a:solidFill>
              </a:rPr>
              <a:t>Fair Deal</a:t>
            </a:r>
            <a:r>
              <a:rPr lang="en-US" dirty="0"/>
              <a:t>”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3308" y="1253067"/>
            <a:ext cx="7772400" cy="5130800"/>
          </a:xfrm>
        </p:spPr>
        <p:txBody>
          <a:bodyPr>
            <a:normAutofit/>
          </a:bodyPr>
          <a:lstStyle/>
          <a:p>
            <a:r>
              <a:rPr lang="en-US" sz="2400" dirty="0"/>
              <a:t>Truman</a:t>
            </a:r>
            <a:r>
              <a:rPr lang="en-US" sz="2400" dirty="0" smtClean="0"/>
              <a:t> introduced </a:t>
            </a:r>
            <a:r>
              <a:rPr lang="en-US" sz="2400" dirty="0"/>
              <a:t>an ambitious economic program- it was supposed to be an extension of FDR’s “New Deal”</a:t>
            </a:r>
            <a:endParaRPr lang="en-US" sz="2400" dirty="0" smtClean="0"/>
          </a:p>
          <a:p>
            <a:r>
              <a:rPr lang="en-US" sz="2400" dirty="0" smtClean="0"/>
              <a:t>The Fair Deal:</a:t>
            </a:r>
            <a:endParaRPr lang="en-US" sz="2400" dirty="0"/>
          </a:p>
          <a:p>
            <a:pPr lvl="1"/>
            <a:r>
              <a:rPr lang="en-US" sz="2400" dirty="0"/>
              <a:t>A nationwide system of </a:t>
            </a:r>
            <a:r>
              <a:rPr lang="en-US" sz="2400" dirty="0">
                <a:solidFill>
                  <a:srgbClr val="FF0000"/>
                </a:solidFill>
              </a:rPr>
              <a:t>compulsory health insurance</a:t>
            </a:r>
            <a:r>
              <a:rPr lang="en-US" sz="2400" dirty="0"/>
              <a:t> – </a:t>
            </a:r>
            <a:r>
              <a:rPr lang="en-US" sz="2400" u="sng" dirty="0"/>
              <a:t>Did not pass Congress</a:t>
            </a:r>
          </a:p>
          <a:p>
            <a:pPr lvl="1"/>
            <a:r>
              <a:rPr lang="en-US" sz="2400" dirty="0"/>
              <a:t>Raising the </a:t>
            </a:r>
            <a:r>
              <a:rPr lang="en-US" sz="2400" dirty="0">
                <a:solidFill>
                  <a:srgbClr val="FF0000"/>
                </a:solidFill>
              </a:rPr>
              <a:t>minimum wage </a:t>
            </a:r>
            <a:r>
              <a:rPr lang="en-US" sz="2400" dirty="0"/>
              <a:t>(40 cents to 75 cents)</a:t>
            </a:r>
          </a:p>
          <a:p>
            <a:pPr lvl="1"/>
            <a:r>
              <a:rPr lang="en-US" sz="2400" dirty="0"/>
              <a:t>Extending </a:t>
            </a:r>
            <a:r>
              <a:rPr lang="en-US" sz="2400" dirty="0">
                <a:solidFill>
                  <a:srgbClr val="FF0000"/>
                </a:solidFill>
              </a:rPr>
              <a:t>Social Security </a:t>
            </a:r>
            <a:r>
              <a:rPr lang="en-US" sz="2400" dirty="0"/>
              <a:t>to more people (10 mil)</a:t>
            </a:r>
          </a:p>
          <a:p>
            <a:pPr lvl="1"/>
            <a:r>
              <a:rPr lang="en-US" sz="2400" dirty="0"/>
              <a:t>Initiating </a:t>
            </a:r>
            <a:r>
              <a:rPr lang="en-US" sz="2400" dirty="0">
                <a:solidFill>
                  <a:srgbClr val="FF0000"/>
                </a:solidFill>
              </a:rPr>
              <a:t>flood control </a:t>
            </a:r>
            <a:r>
              <a:rPr lang="en-US" sz="2400" dirty="0"/>
              <a:t>and irrigation projects</a:t>
            </a:r>
          </a:p>
          <a:p>
            <a:pPr lvl="1"/>
            <a:r>
              <a:rPr lang="en-US" sz="2400" dirty="0"/>
              <a:t>Secured federal funding for </a:t>
            </a:r>
            <a:r>
              <a:rPr lang="en-US" sz="2400" dirty="0">
                <a:solidFill>
                  <a:srgbClr val="FF0000"/>
                </a:solidFill>
              </a:rPr>
              <a:t>low-income housing </a:t>
            </a:r>
            <a:r>
              <a:rPr lang="en-US" sz="2400" dirty="0"/>
              <a:t>(810,000 new units)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Opulent.thmx</Template>
  <TotalTime>323</TotalTime>
  <Words>1090</Words>
  <Application>Microsoft Macintosh PowerPoint</Application>
  <PresentationFormat>On-screen Show (4:3)</PresentationFormat>
  <Paragraphs>112</Paragraphs>
  <Slides>15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Opulent</vt:lpstr>
      <vt:lpstr>Post-WWII America </vt:lpstr>
      <vt:lpstr>After WWII…</vt:lpstr>
      <vt:lpstr>REDEFINING THE FAMILY</vt:lpstr>
      <vt:lpstr>Economic Readjustment</vt:lpstr>
      <vt:lpstr>REMARKABLE ECONOMIC RECOVERY</vt:lpstr>
      <vt:lpstr>A Dynamic Economy</vt:lpstr>
      <vt:lpstr>Truman Supports Civil Rights</vt:lpstr>
      <vt:lpstr>Slide 8</vt:lpstr>
      <vt:lpstr>Truman’s “Fair Deal”</vt:lpstr>
      <vt:lpstr>REPUBLICANS PLAN FOR 1952 ELECTION</vt:lpstr>
      <vt:lpstr>“I LIKE IKE”</vt:lpstr>
      <vt:lpstr>IKE’S VP SLIP-UP</vt:lpstr>
      <vt:lpstr>IKE WINS 1952 ELECTION</vt:lpstr>
      <vt:lpstr>Ike’s Hits and Misses…</vt:lpstr>
      <vt:lpstr>Ike Tries To Walk the Middle of the Road…</vt:lpstr>
    </vt:vector>
  </TitlesOfParts>
  <Company>New West Charter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Post-WWII America</dc:title>
  <dc:creator>Elena Hynes</dc:creator>
  <cp:lastModifiedBy>Elena Hynes</cp:lastModifiedBy>
  <cp:revision>34</cp:revision>
  <cp:lastPrinted>2017-03-22T14:04:02Z</cp:lastPrinted>
  <dcterms:created xsi:type="dcterms:W3CDTF">2019-03-22T13:54:03Z</dcterms:created>
  <dcterms:modified xsi:type="dcterms:W3CDTF">2019-03-22T14:16:01Z</dcterms:modified>
</cp:coreProperties>
</file>