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revisionInfo.xml" ContentType="application/vnd.ms-powerpoint.revisioninfo+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65" r:id="rId1"/>
  </p:sldMasterIdLst>
  <p:sldIdLst>
    <p:sldId id="256" r:id="rId2"/>
    <p:sldId id="262" r:id="rId3"/>
    <p:sldId id="267" r:id="rId4"/>
    <p:sldId id="263" r:id="rId5"/>
    <p:sldId id="268" r:id="rId6"/>
    <p:sldId id="269" r:id="rId7"/>
    <p:sldId id="257" r:id="rId8"/>
    <p:sldId id="260" r:id="rId9"/>
    <p:sldId id="259" r:id="rId10"/>
    <p:sldId id="272" r:id="rId11"/>
    <p:sldId id="270" r:id="rId12"/>
    <p:sldId id="25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20035" autoAdjust="0"/>
    <p:restoredTop sz="94660"/>
  </p:normalViewPr>
  <p:slideViewPr>
    <p:cSldViewPr snapToGrid="0">
      <p:cViewPr>
        <p:scale>
          <a:sx n="75" d="100"/>
          <a:sy n="75" d="100"/>
        </p:scale>
        <p:origin x="-304" y="-7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123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40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0896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7806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8533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5447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468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8253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550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092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300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841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991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512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956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037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797191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1/29/19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8890414"/>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MujQke4mMo" TargetMode="External"/><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https://www.youtube.com/watch?v=WTctqB-co4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xWVH28E1KY" TargetMode="External"/><Relationship Id="rId4" Type="http://schemas.openxmlformats.org/officeDocument/2006/relationships/image" Target="../media/image26.png"/><Relationship Id="rId5" Type="http://schemas.openxmlformats.org/officeDocument/2006/relationships/image" Target="../media/image30.jpeg"/><Relationship Id="rId6" Type="http://schemas.openxmlformats.org/officeDocument/2006/relationships/hyperlink" Target="http://accuweather.ap.org/cgi-bin/apdownload.pl?5199728+Intl_Photos+accuweather.ap.org:80+++" TargetMode="External"/><Relationship Id="rId7"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hyperlink" Target="https://www.youtube.com/watch?v=4DLdMa98Jd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Popular </a:t>
            </a:r>
            <a:r>
              <a:rPr lang="en-US" dirty="0"/>
              <a:t>Culture in the 1920s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3716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BACD3A2-5CA2-43E9-AE88-E93869C1780E}"/>
              </a:ext>
            </a:extLst>
          </p:cNvPr>
          <p:cNvSpPr>
            <a:spLocks noGrp="1"/>
          </p:cNvSpPr>
          <p:nvPr>
            <p:ph type="title"/>
          </p:nvPr>
        </p:nvSpPr>
        <p:spPr>
          <a:xfrm>
            <a:off x="646111" y="452718"/>
            <a:ext cx="8948345" cy="1016034"/>
          </a:xfrm>
        </p:spPr>
        <p:txBody>
          <a:bodyPr/>
          <a:lstStyle/>
          <a:p>
            <a:pPr algn="ctr"/>
            <a:r>
              <a:rPr lang="en-US" sz="3600" dirty="0" smtClean="0"/>
              <a:t>The “Gay Villages” of Los Angeles, San Francisco and New York</a:t>
            </a:r>
            <a:endParaRPr lang="en-US" sz="3600" dirty="0"/>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7215344-8706-40D2-ACC2-004C6C0F069A}"/>
              </a:ext>
            </a:extLst>
          </p:cNvPr>
          <p:cNvSpPr>
            <a:spLocks noGrp="1"/>
          </p:cNvSpPr>
          <p:nvPr>
            <p:ph idx="1"/>
          </p:nvPr>
        </p:nvSpPr>
        <p:spPr>
          <a:xfrm>
            <a:off x="1687270" y="1700474"/>
            <a:ext cx="6522195" cy="4364180"/>
          </a:xfrm>
        </p:spPr>
        <p:txBody>
          <a:bodyPr>
            <a:normAutofit/>
          </a:bodyPr>
          <a:lstStyle/>
          <a:p>
            <a:r>
              <a:rPr lang="en-US" dirty="0" smtClean="0"/>
              <a:t>A new culture of urban nightlife and entertainment sprang up in these vibrant communities:</a:t>
            </a:r>
          </a:p>
          <a:p>
            <a:r>
              <a:rPr lang="en-US" dirty="0" smtClean="0"/>
              <a:t>Top right: Jean </a:t>
            </a:r>
            <a:r>
              <a:rPr lang="en-US" dirty="0" err="1" smtClean="0"/>
              <a:t>Malin</a:t>
            </a:r>
            <a:r>
              <a:rPr lang="en-US" dirty="0" smtClean="0"/>
              <a:t>, nightclub emcee</a:t>
            </a:r>
          </a:p>
          <a:p>
            <a:r>
              <a:rPr lang="en-US" dirty="0" smtClean="0"/>
              <a:t>Bottom right: Vander Clyde (aka “Barbette”), high-wire performer and trapeze artist</a:t>
            </a:r>
          </a:p>
          <a:p>
            <a:pPr>
              <a:buNone/>
            </a:pPr>
            <a:endParaRPr lang="en-US" dirty="0"/>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D84E2D2-1316-47F6-8385-FDAC4568142E}"/>
              </a:ext>
            </a:extLst>
          </p:cNvPr>
          <p:cNvPicPr>
            <a:picLocks noChangeAspect="1"/>
          </p:cNvPicPr>
          <p:nvPr/>
        </p:nvPicPr>
        <p:blipFill>
          <a:blip r:embed="rId2"/>
          <a:stretch>
            <a:fillRect/>
          </a:stretch>
        </p:blipFill>
        <p:spPr>
          <a:xfrm>
            <a:off x="9793387" y="3564784"/>
            <a:ext cx="2087200" cy="2869884"/>
          </a:xfrm>
          <a:prstGeom prst="rect">
            <a:avLst/>
          </a:prstGeom>
        </p:spPr>
      </p:pic>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24F579B-981B-4A85-A7DA-0DE93ED2A300}"/>
              </a:ext>
            </a:extLst>
          </p:cNvPr>
          <p:cNvPicPr>
            <a:picLocks noChangeAspect="1"/>
          </p:cNvPicPr>
          <p:nvPr/>
        </p:nvPicPr>
        <p:blipFill>
          <a:blip r:embed="rId3"/>
          <a:stretch>
            <a:fillRect/>
          </a:stretch>
        </p:blipFill>
        <p:spPr>
          <a:xfrm>
            <a:off x="375483" y="4084966"/>
            <a:ext cx="2883877" cy="2467044"/>
          </a:xfrm>
          <a:prstGeom prst="rect">
            <a:avLst/>
          </a:prstGeom>
        </p:spPr>
      </p:pic>
      <p:pic>
        <p:nvPicPr>
          <p:cNvPr id="6" name="Picture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0DCE650-5665-44EE-B63F-8F863C07D57A}"/>
              </a:ext>
            </a:extLst>
          </p:cNvPr>
          <p:cNvPicPr>
            <a:picLocks noChangeAspect="1"/>
          </p:cNvPicPr>
          <p:nvPr/>
        </p:nvPicPr>
        <p:blipFill>
          <a:blip r:embed="rId4"/>
          <a:stretch>
            <a:fillRect/>
          </a:stretch>
        </p:blipFill>
        <p:spPr>
          <a:xfrm>
            <a:off x="6665296" y="4084965"/>
            <a:ext cx="2975069" cy="2371422"/>
          </a:xfrm>
          <a:prstGeom prst="rect">
            <a:avLst/>
          </a:prstGeom>
        </p:spPr>
      </p:pic>
      <p:pic>
        <p:nvPicPr>
          <p:cNvPr id="7" name="Pictur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23FEB1F-102D-4B13-A342-BE9BA7FE001C}"/>
              </a:ext>
            </a:extLst>
          </p:cNvPr>
          <p:cNvPicPr>
            <a:picLocks noChangeAspect="1"/>
          </p:cNvPicPr>
          <p:nvPr/>
        </p:nvPicPr>
        <p:blipFill>
          <a:blip r:embed="rId5"/>
          <a:stretch>
            <a:fillRect/>
          </a:stretch>
        </p:blipFill>
        <p:spPr>
          <a:xfrm>
            <a:off x="3471855" y="4084965"/>
            <a:ext cx="2939751" cy="2435163"/>
          </a:xfrm>
          <a:prstGeom prst="rect">
            <a:avLst/>
          </a:prstGeom>
        </p:spPr>
      </p:pic>
      <p:pic>
        <p:nvPicPr>
          <p:cNvPr id="33794" name="Picture 2"/>
          <p:cNvPicPr>
            <a:picLocks noChangeAspect="1" noChangeArrowheads="1"/>
          </p:cNvPicPr>
          <p:nvPr/>
        </p:nvPicPr>
        <p:blipFill>
          <a:blip r:embed="rId6"/>
          <a:srcRect/>
          <a:stretch>
            <a:fillRect/>
          </a:stretch>
        </p:blipFill>
        <p:spPr bwMode="auto">
          <a:xfrm>
            <a:off x="9808688" y="611979"/>
            <a:ext cx="2035188" cy="2859353"/>
          </a:xfrm>
          <a:prstGeom prst="rect">
            <a:avLst/>
          </a:prstGeom>
          <a:noFill/>
          <a:ln w="9525">
            <a:noFill/>
            <a:miter lim="800000"/>
            <a:headEnd/>
            <a:tailEnd/>
          </a:ln>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7440733"/>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B097C5E-445B-4C58-BC3B-A8E66B180AE9}"/>
              </a:ext>
            </a:extLst>
          </p:cNvPr>
          <p:cNvSpPr>
            <a:spLocks noGrp="1"/>
          </p:cNvSpPr>
          <p:nvPr>
            <p:ph type="title"/>
          </p:nvPr>
        </p:nvSpPr>
        <p:spPr>
          <a:xfrm>
            <a:off x="646112" y="452718"/>
            <a:ext cx="5722032" cy="878541"/>
          </a:xfrm>
        </p:spPr>
        <p:txBody>
          <a:bodyPr/>
          <a:lstStyle/>
          <a:p>
            <a:pPr algn="ctr"/>
            <a:r>
              <a:rPr lang="en-US" sz="3200" dirty="0"/>
              <a:t>A New Youth Culture is Born</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C0AA8E2-C737-4312-B420-E9FAA3F76741}"/>
              </a:ext>
            </a:extLst>
          </p:cNvPr>
          <p:cNvSpPr>
            <a:spLocks noGrp="1"/>
          </p:cNvSpPr>
          <p:nvPr>
            <p:ph idx="1"/>
          </p:nvPr>
        </p:nvSpPr>
        <p:spPr>
          <a:xfrm>
            <a:off x="1104294" y="1331259"/>
            <a:ext cx="7059992" cy="5074023"/>
          </a:xfrm>
        </p:spPr>
        <p:txBody>
          <a:bodyPr>
            <a:normAutofit fontScale="85000" lnSpcReduction="10000"/>
          </a:bodyPr>
          <a:lstStyle/>
          <a:p>
            <a:r>
              <a:rPr lang="en-US" dirty="0"/>
              <a:t>Young people now spent more time in school or socializing with their peers than they spent with their families</a:t>
            </a:r>
          </a:p>
          <a:p>
            <a:r>
              <a:rPr lang="en-US" dirty="0"/>
              <a:t>The liberated, tradition-smashing spirit of the 1920s which combined with the mass media and consumer culture began to define the lifestyle of the “teenager” – a term which would not be coined until the 1950s, but one that would begin to define itself in the 20s</a:t>
            </a:r>
          </a:p>
          <a:p>
            <a:r>
              <a:rPr lang="en-US" dirty="0"/>
              <a:t>Prior to the 1920s, no young person would</a:t>
            </a:r>
            <a:r>
              <a:rPr lang="en-US" dirty="0" smtClean="0"/>
              <a:t> ever </a:t>
            </a:r>
            <a:r>
              <a:rPr lang="en-US" dirty="0"/>
              <a:t>have “courted” anyone they did not intend to marry; the 20s young </a:t>
            </a:r>
            <a:r>
              <a:rPr lang="en-US" dirty="0" smtClean="0"/>
              <a:t>people were the </a:t>
            </a:r>
            <a:r>
              <a:rPr lang="en-US" dirty="0"/>
              <a:t>first to date </a:t>
            </a:r>
            <a:r>
              <a:rPr lang="en-US" dirty="0" smtClean="0"/>
              <a:t>casually in significant numbers</a:t>
            </a:r>
          </a:p>
          <a:p>
            <a:r>
              <a:rPr lang="en-US" dirty="0"/>
              <a:t>Public drinking and smoking became more common for girls as well as boys</a:t>
            </a:r>
          </a:p>
          <a:p>
            <a:r>
              <a:rPr lang="en-US" dirty="0"/>
              <a:t>Favorite Activities for 20s Urban Teens:</a:t>
            </a:r>
          </a:p>
          <a:p>
            <a:pPr lvl="1"/>
            <a:r>
              <a:rPr lang="en-US" dirty="0"/>
              <a:t>Radio dance parties</a:t>
            </a:r>
          </a:p>
          <a:p>
            <a:pPr lvl="1"/>
            <a:r>
              <a:rPr lang="en-US" dirty="0"/>
              <a:t>Car trips</a:t>
            </a:r>
          </a:p>
          <a:p>
            <a:pPr lvl="1"/>
            <a:r>
              <a:rPr lang="en-US" dirty="0"/>
              <a:t>“Window shopping”</a:t>
            </a:r>
          </a:p>
          <a:p>
            <a:pPr lvl="1"/>
            <a:r>
              <a:rPr lang="en-US" dirty="0"/>
              <a:t>Going to the “cinema” or “pictures”</a:t>
            </a:r>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10F7685-980A-4EDD-9054-20B9ACF401C1}"/>
              </a:ext>
            </a:extLst>
          </p:cNvPr>
          <p:cNvPicPr>
            <a:picLocks noChangeAspect="1"/>
          </p:cNvPicPr>
          <p:nvPr/>
        </p:nvPicPr>
        <p:blipFill>
          <a:blip r:embed="rId2"/>
          <a:stretch>
            <a:fillRect/>
          </a:stretch>
        </p:blipFill>
        <p:spPr>
          <a:xfrm>
            <a:off x="8622467" y="565392"/>
            <a:ext cx="2564719" cy="3429000"/>
          </a:xfrm>
          <a:prstGeom prst="rect">
            <a:avLst/>
          </a:prstGeom>
        </p:spPr>
      </p:pic>
      <p:pic>
        <p:nvPicPr>
          <p:cNvPr id="5" name="Pictur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BBC8749-8032-4820-9BF5-C1420A2131E5}"/>
              </a:ext>
            </a:extLst>
          </p:cNvPr>
          <p:cNvPicPr>
            <a:picLocks noChangeAspect="1"/>
          </p:cNvPicPr>
          <p:nvPr/>
        </p:nvPicPr>
        <p:blipFill>
          <a:blip r:embed="rId3"/>
          <a:stretch>
            <a:fillRect/>
          </a:stretch>
        </p:blipFill>
        <p:spPr>
          <a:xfrm>
            <a:off x="8622466" y="4216013"/>
            <a:ext cx="2564719" cy="207659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9493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Music</a:t>
            </a:r>
            <a:br>
              <a:rPr lang="en-US" dirty="0"/>
            </a:br>
            <a:r>
              <a:rPr lang="en-US" sz="2800" dirty="0"/>
              <a:t>While classical music, folk, </a:t>
            </a:r>
            <a:r>
              <a:rPr lang="en-US" sz="2800" dirty="0" smtClean="0"/>
              <a:t>country, </a:t>
            </a:r>
            <a:r>
              <a:rPr lang="en-US" sz="2800" dirty="0"/>
              <a:t>and standards were very widely listened to in the 1920s…</a:t>
            </a:r>
          </a:p>
        </p:txBody>
      </p:sp>
      <p:sp>
        <p:nvSpPr>
          <p:cNvPr id="3" name="Content Placeholder 2"/>
          <p:cNvSpPr>
            <a:spLocks noGrp="1"/>
          </p:cNvSpPr>
          <p:nvPr>
            <p:ph idx="1"/>
          </p:nvPr>
        </p:nvSpPr>
        <p:spPr/>
        <p:txBody>
          <a:bodyPr/>
          <a:lstStyle/>
          <a:p>
            <a:pPr marL="0" indent="0">
              <a:buNone/>
            </a:pPr>
            <a:r>
              <a:rPr lang="en-US" dirty="0"/>
              <a:t>Jazz was by far the most popular genre of music among young people, of all walks of life</a:t>
            </a:r>
          </a:p>
          <a:p>
            <a:pPr marL="0" indent="0">
              <a:buNone/>
            </a:pPr>
            <a:r>
              <a:rPr lang="en-US" dirty="0"/>
              <a:t>Channeled all of the energy of urban life and the spirit of youthful rebellion in the 20s</a:t>
            </a:r>
          </a:p>
        </p:txBody>
      </p:sp>
      <p:pic>
        <p:nvPicPr>
          <p:cNvPr id="4" name="Picture 2" descr="http://icons.iconarchive.com/icons/cedarseed/cocktails/128/Martini-Dry-icon.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2729" y="2102882"/>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5" name="Picture 2" descr="http://icons.iconarchive.com/icons/cedarseed/cocktails/128/Martini-Dry-icon.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2729" y="2868868"/>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9" name="Picture 8" descr="Duke Ellington Born: April 29, 1899 | Died: May 24, 1974 | Instrument ..."/>
          <p:cNvPicPr>
            <a:picLocks noChangeAspect="1"/>
          </p:cNvPicPr>
          <p:nvPr/>
        </p:nvPicPr>
        <p:blipFill>
          <a:blip r:embed="rId3"/>
          <a:stretch>
            <a:fillRect/>
          </a:stretch>
        </p:blipFill>
        <p:spPr>
          <a:xfrm>
            <a:off x="762729" y="3801099"/>
            <a:ext cx="4197198" cy="2813216"/>
          </a:xfrm>
          <a:prstGeom prst="rect">
            <a:avLst/>
          </a:prstGeom>
        </p:spPr>
      </p:pic>
      <p:pic>
        <p:nvPicPr>
          <p:cNvPr id="12" name="Picture 11" descr="Bessie Smith was the empress of blues, and that’s a fact that no one ..."/>
          <p:cNvPicPr>
            <a:picLocks noChangeAspect="1"/>
          </p:cNvPicPr>
          <p:nvPr/>
        </p:nvPicPr>
        <p:blipFill>
          <a:blip r:embed="rId4"/>
          <a:stretch>
            <a:fillRect/>
          </a:stretch>
        </p:blipFill>
        <p:spPr>
          <a:xfrm>
            <a:off x="5218890" y="3801099"/>
            <a:ext cx="3813143" cy="2813216"/>
          </a:xfrm>
          <a:prstGeom prst="rect">
            <a:avLst/>
          </a:prstGeom>
        </p:spPr>
      </p:pic>
      <p:pic>
        <p:nvPicPr>
          <p:cNvPr id="13" name="Picture 12" descr="El Blog de Atticus: CESARE SIEPI CANTA COLE PORTER"/>
          <p:cNvPicPr>
            <a:picLocks noChangeAspect="1"/>
          </p:cNvPicPr>
          <p:nvPr/>
        </p:nvPicPr>
        <p:blipFill>
          <a:blip r:embed="rId5"/>
          <a:stretch>
            <a:fillRect/>
          </a:stretch>
        </p:blipFill>
        <p:spPr>
          <a:xfrm>
            <a:off x="9290996" y="4777305"/>
            <a:ext cx="2743200" cy="1787652"/>
          </a:xfrm>
          <a:prstGeom prst="rect">
            <a:avLst/>
          </a:prstGeom>
        </p:spPr>
      </p:pic>
      <p:pic>
        <p:nvPicPr>
          <p:cNvPr id="14" name="Picture 13" descr="Piano Concerto in F» de George Gershwin: a «orgia dos ritmos ..."/>
          <p:cNvPicPr>
            <a:picLocks noChangeAspect="1"/>
          </p:cNvPicPr>
          <p:nvPr/>
        </p:nvPicPr>
        <p:blipFill>
          <a:blip r:embed="rId6"/>
          <a:stretch>
            <a:fillRect/>
          </a:stretch>
        </p:blipFill>
        <p:spPr>
          <a:xfrm>
            <a:off x="9626898" y="1777947"/>
            <a:ext cx="2407298" cy="281473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1752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400530"/>
          </a:xfrm>
        </p:spPr>
        <p:txBody>
          <a:bodyPr/>
          <a:lstStyle/>
          <a:p>
            <a:pPr algn="ctr"/>
            <a:r>
              <a:rPr lang="en-US" dirty="0"/>
              <a:t>Homework Assignment:</a:t>
            </a:r>
            <a:br>
              <a:rPr lang="en-US" dirty="0"/>
            </a:br>
            <a:r>
              <a:rPr lang="en-US" dirty="0"/>
              <a:t>1920s Music Review</a:t>
            </a:r>
          </a:p>
        </p:txBody>
      </p:sp>
      <p:sp>
        <p:nvSpPr>
          <p:cNvPr id="3" name="Content Placeholder 2"/>
          <p:cNvSpPr>
            <a:spLocks noGrp="1"/>
          </p:cNvSpPr>
          <p:nvPr>
            <p:ph idx="1"/>
          </p:nvPr>
        </p:nvSpPr>
        <p:spPr>
          <a:xfrm>
            <a:off x="1072708" y="1242044"/>
            <a:ext cx="8946541" cy="4195481"/>
          </a:xfrm>
        </p:spPr>
        <p:txBody>
          <a:bodyPr>
            <a:normAutofit/>
          </a:bodyPr>
          <a:lstStyle/>
          <a:p>
            <a:pPr marL="0" indent="0">
              <a:buNone/>
            </a:pPr>
            <a:r>
              <a:rPr lang="en-US" sz="2800" dirty="0"/>
              <a:t>Your Task:</a:t>
            </a:r>
          </a:p>
          <a:p>
            <a:pPr marL="0" indent="0"/>
            <a:r>
              <a:rPr lang="en-US" sz="2800" dirty="0"/>
              <a:t>Using </a:t>
            </a:r>
            <a:r>
              <a:rPr lang="en-US" sz="2800" dirty="0" err="1"/>
              <a:t>Youtube</a:t>
            </a:r>
            <a:r>
              <a:rPr lang="en-US" sz="2800" dirty="0"/>
              <a:t>, or any music service you currently subscribe to, research, listen to, and write a</a:t>
            </a:r>
            <a:r>
              <a:rPr lang="en-US" sz="2800" dirty="0" smtClean="0"/>
              <a:t> brief review </a:t>
            </a:r>
            <a:r>
              <a:rPr lang="en-US" sz="2800" dirty="0"/>
              <a:t>of FOUR songs from the 1920s.</a:t>
            </a:r>
          </a:p>
        </p:txBody>
      </p:sp>
      <p:pic>
        <p:nvPicPr>
          <p:cNvPr id="5" name="Picture 2" descr="http://icons.iconarchive.com/icons/cedarseed/cocktails/128/Martini-Dry-icon.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6111" y="1318542"/>
            <a:ext cx="515492" cy="41169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7" name="Table 6"/>
          <p:cNvGraphicFramePr>
            <a:graphicFrameLocks noGrp="1"/>
          </p:cNvGraphicFramePr>
          <p:nvPr/>
        </p:nvGraphicFramePr>
        <p:xfrm>
          <a:off x="1572934" y="3274684"/>
          <a:ext cx="8128000" cy="3398520"/>
        </p:xfrm>
        <a:graphic>
          <a:graphicData uri="http://schemas.openxmlformats.org/drawingml/2006/table">
            <a:tbl>
              <a:tblPr firstRow="1" bandRow="1">
                <a:tableStyleId>{5C22544A-7EE6-4342-B048-85BDC9FD1C3A}</a:tableStyleId>
              </a:tblPr>
              <a:tblGrid>
                <a:gridCol w="20320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0"/>
                    </a:ext>
                  </a:extLst>
                </a:gridCol>
                <a:gridCol w="20320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1"/>
                    </a:ext>
                  </a:extLst>
                </a:gridCol>
                <a:gridCol w="20320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2"/>
                    </a:ext>
                  </a:extLst>
                </a:gridCol>
                <a:gridCol w="20320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3"/>
                    </a:ext>
                  </a:extLst>
                </a:gridCol>
              </a:tblGrid>
              <a:tr h="370840">
                <a:tc>
                  <a:txBody>
                    <a:bodyPr/>
                    <a:lstStyle/>
                    <a:p>
                      <a:r>
                        <a:rPr lang="en-US" dirty="0"/>
                        <a:t>Song</a:t>
                      </a:r>
                      <a:r>
                        <a:rPr lang="en-US" baseline="0" dirty="0"/>
                        <a:t> Title &amp; Artist</a:t>
                      </a:r>
                      <a:endParaRPr lang="en-US" dirty="0"/>
                    </a:p>
                  </a:txBody>
                  <a:tcPr/>
                </a:tc>
                <a:tc>
                  <a:txBody>
                    <a:bodyPr/>
                    <a:lstStyle/>
                    <a:p>
                      <a:r>
                        <a:rPr lang="en-US" dirty="0"/>
                        <a:t>Description</a:t>
                      </a:r>
                    </a:p>
                  </a:txBody>
                  <a:tcPr/>
                </a:tc>
                <a:tc>
                  <a:txBody>
                    <a:bodyPr/>
                    <a:lstStyle/>
                    <a:p>
                      <a:r>
                        <a:rPr lang="en-US" dirty="0"/>
                        <a:t>Context (how does</a:t>
                      </a:r>
                      <a:r>
                        <a:rPr lang="en-US" baseline="0" dirty="0"/>
                        <a:t> it fit into the 1920s</a:t>
                      </a:r>
                      <a:r>
                        <a:rPr lang="en-US" baseline="0" dirty="0" smtClean="0"/>
                        <a:t>? Can you hear any influences that would impact later 20</a:t>
                      </a:r>
                      <a:r>
                        <a:rPr lang="en-US" baseline="30000" dirty="0" smtClean="0"/>
                        <a:t>th</a:t>
                      </a:r>
                      <a:r>
                        <a:rPr lang="en-US" baseline="0" dirty="0" smtClean="0"/>
                        <a:t> century music?)</a:t>
                      </a:r>
                      <a:endParaRPr lang="en-US" dirty="0"/>
                    </a:p>
                  </a:txBody>
                  <a:tcPr/>
                </a:tc>
                <a:tc>
                  <a:txBody>
                    <a:bodyPr/>
                    <a:lstStyle/>
                    <a:p>
                      <a:r>
                        <a:rPr lang="en-US" dirty="0"/>
                        <a:t>Your personal review (did you like it? Why? Why not?)</a:t>
                      </a:r>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1"/>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2"/>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3"/>
                  </a:ext>
                </a:extLst>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166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AC8DC9B-0188-4A10-A629-A41D6011A818}"/>
              </a:ext>
            </a:extLst>
          </p:cNvPr>
          <p:cNvSpPr>
            <a:spLocks noGrp="1"/>
          </p:cNvSpPr>
          <p:nvPr>
            <p:ph type="title"/>
          </p:nvPr>
        </p:nvSpPr>
        <p:spPr/>
        <p:txBody>
          <a:bodyPr/>
          <a:lstStyle/>
          <a:p>
            <a:pPr algn="ctr"/>
            <a:r>
              <a:rPr lang="en-US" dirty="0"/>
              <a:t>Income Taxes Help to Expand Public Education</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C96279-C73F-4135-BC8F-9F2747219DEF}"/>
              </a:ext>
            </a:extLst>
          </p:cNvPr>
          <p:cNvSpPr>
            <a:spLocks noGrp="1"/>
          </p:cNvSpPr>
          <p:nvPr>
            <p:ph idx="1"/>
          </p:nvPr>
        </p:nvSpPr>
        <p:spPr/>
        <p:txBody>
          <a:bodyPr/>
          <a:lstStyle/>
          <a:p>
            <a:r>
              <a:rPr lang="en-US" dirty="0"/>
              <a:t>By 1926, available funding for public education reached $2.7 billion, and over 4 million students nationwide were now enrolled in high school.</a:t>
            </a:r>
          </a:p>
          <a:p>
            <a:r>
              <a:rPr lang="en-US" dirty="0"/>
              <a:t>High schools were “streamed”: after what was called “grammar school” (kindergarten to grade 8) students were either placed in either a college-bound or vocational stream, with courses tailored to their goals, interests, and abilities.</a:t>
            </a:r>
          </a:p>
          <a:p>
            <a:r>
              <a:rPr lang="en-US" dirty="0"/>
              <a:t>The expansion of public education resulted in widespread literacy (94%) and thus the opportunity for Americans to participate in a broad, shared, popular culture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7844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5576" y="406820"/>
            <a:ext cx="9404723" cy="1400530"/>
          </a:xfrm>
        </p:spPr>
        <p:txBody>
          <a:bodyPr/>
          <a:lstStyle/>
          <a:p>
            <a:pPr algn="ctr"/>
            <a:r>
              <a:rPr lang="en-US" dirty="0" smtClean="0"/>
              <a:t>Print Media</a:t>
            </a:r>
            <a:endParaRPr lang="en-US" dirty="0"/>
          </a:p>
        </p:txBody>
      </p:sp>
      <p:sp>
        <p:nvSpPr>
          <p:cNvPr id="3" name="Content Placeholder 2"/>
          <p:cNvSpPr>
            <a:spLocks noGrp="1"/>
          </p:cNvSpPr>
          <p:nvPr>
            <p:ph idx="1"/>
          </p:nvPr>
        </p:nvSpPr>
        <p:spPr>
          <a:xfrm>
            <a:off x="690153" y="1269858"/>
            <a:ext cx="6348843" cy="5232429"/>
          </a:xfrm>
        </p:spPr>
        <p:txBody>
          <a:bodyPr>
            <a:normAutofit/>
          </a:bodyPr>
          <a:lstStyle/>
          <a:p>
            <a:r>
              <a:rPr lang="en-US" dirty="0" smtClean="0"/>
              <a:t>Americans read a diverse array of newspapers and magazines beginning in the mid to late 19</a:t>
            </a:r>
            <a:r>
              <a:rPr lang="en-US" baseline="30000" dirty="0" smtClean="0"/>
              <a:t>th</a:t>
            </a:r>
            <a:r>
              <a:rPr lang="en-US" dirty="0" smtClean="0"/>
              <a:t> century, but during the 1920s, many local and regional newspapers and magazines were “bought out” by larger, more well-funded publications (in many cases, large urban ones)</a:t>
            </a:r>
          </a:p>
          <a:p>
            <a:r>
              <a:rPr lang="en-US" dirty="0" smtClean="0"/>
              <a:t>Between 1920 and 1929, approximately 600 publications were absorbed by larger ones, who in turn, expanded their distribution areas. Eventually, Americans were all reading very similar news and topics of interest on a daily basis. Most widely circulated newspapers nationally tended to be New York-based publications</a:t>
            </a:r>
          </a:p>
          <a:p>
            <a:r>
              <a:rPr lang="en-US" dirty="0" smtClean="0"/>
              <a:t>Popular magazines: Time, Reader’s Digest, True Detective Mysteries </a:t>
            </a:r>
            <a:endParaRPr lang="en-US" dirty="0"/>
          </a:p>
        </p:txBody>
      </p:sp>
      <p:pic>
        <p:nvPicPr>
          <p:cNvPr id="21506" name="Picture 2"/>
          <p:cNvPicPr>
            <a:picLocks noChangeAspect="1" noChangeArrowheads="1"/>
          </p:cNvPicPr>
          <p:nvPr/>
        </p:nvPicPr>
        <p:blipFill>
          <a:blip r:embed="rId2"/>
          <a:srcRect/>
          <a:stretch>
            <a:fillRect/>
          </a:stretch>
        </p:blipFill>
        <p:spPr bwMode="auto">
          <a:xfrm>
            <a:off x="9783272" y="0"/>
            <a:ext cx="2209800" cy="320040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7309834" y="0"/>
            <a:ext cx="2489200" cy="32766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4"/>
          <a:srcRect/>
          <a:stretch>
            <a:fillRect/>
          </a:stretch>
        </p:blipFill>
        <p:spPr bwMode="auto">
          <a:xfrm>
            <a:off x="7742895" y="3340695"/>
            <a:ext cx="3984841" cy="3314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18F47C3-C9BD-4AD7-9148-116163B621A6}"/>
              </a:ext>
            </a:extLst>
          </p:cNvPr>
          <p:cNvSpPr>
            <a:spLocks noGrp="1"/>
          </p:cNvSpPr>
          <p:nvPr>
            <p:ph type="title"/>
          </p:nvPr>
        </p:nvSpPr>
        <p:spPr/>
        <p:txBody>
          <a:bodyPr/>
          <a:lstStyle/>
          <a:p>
            <a:pPr algn="ctr"/>
            <a:r>
              <a:rPr lang="en-US" dirty="0"/>
              <a:t>Educational and Social Paradigms Challenged in Schools</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07F0217-28F4-4B79-B092-49AEF4773F4F}"/>
              </a:ext>
            </a:extLst>
          </p:cNvPr>
          <p:cNvSpPr>
            <a:spLocks noGrp="1"/>
          </p:cNvSpPr>
          <p:nvPr>
            <p:ph idx="1"/>
          </p:nvPr>
        </p:nvSpPr>
        <p:spPr>
          <a:xfrm>
            <a:off x="384111" y="1884623"/>
            <a:ext cx="8159958" cy="4510567"/>
          </a:xfrm>
        </p:spPr>
        <p:txBody>
          <a:bodyPr>
            <a:normAutofit/>
          </a:bodyPr>
          <a:lstStyle/>
          <a:p>
            <a:r>
              <a:rPr lang="en-US" i="1" dirty="0"/>
              <a:t>State of Tennessee v. John Thomas Scopes (1925)</a:t>
            </a:r>
            <a:r>
              <a:rPr lang="en-US" dirty="0"/>
              <a:t> or, popularly known as “The Scopes Monkey Trial”.</a:t>
            </a:r>
          </a:p>
          <a:p>
            <a:r>
              <a:rPr lang="en-US" dirty="0"/>
              <a:t>Tennessee legislators had passed the Butler Act earlier that year, prohibiting the teaching of human evolution in any state-funded school. The ACLU (American Civil Liberties Union) offered to cover the legal expenses for any teacher willing to accept the role of defendant.</a:t>
            </a:r>
          </a:p>
          <a:p>
            <a:r>
              <a:rPr lang="en-US" dirty="0"/>
              <a:t>The trial was largely staged, but enormously significant; it forced people to confront their doubts about the old comforting familiarity of religion and the findings of modern science which often contradicted those cherished beliefs.</a:t>
            </a:r>
            <a:endParaRPr lang="en-US" dirty="0" smtClean="0"/>
          </a:p>
          <a:p>
            <a:r>
              <a:rPr lang="en-US" dirty="0" smtClean="0"/>
              <a:t>The trial was one of the most highly </a:t>
            </a:r>
            <a:r>
              <a:rPr lang="en-US" dirty="0"/>
              <a:t>publicized and sensationalized</a:t>
            </a:r>
            <a:r>
              <a:rPr lang="en-US" dirty="0" smtClean="0"/>
              <a:t> events of the entire decade.</a:t>
            </a:r>
          </a:p>
          <a:p>
            <a:endParaRPr lang="en-US" i="1" dirty="0"/>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2A87E96-C93A-4462-A445-C06DF87CE6FA}"/>
              </a:ext>
            </a:extLst>
          </p:cNvPr>
          <p:cNvPicPr>
            <a:picLocks noChangeAspect="1"/>
          </p:cNvPicPr>
          <p:nvPr/>
        </p:nvPicPr>
        <p:blipFill>
          <a:blip r:embed="rId2"/>
          <a:stretch>
            <a:fillRect/>
          </a:stretch>
        </p:blipFill>
        <p:spPr>
          <a:xfrm>
            <a:off x="10009226" y="0"/>
            <a:ext cx="1666326" cy="2111331"/>
          </a:xfrm>
          <a:prstGeom prst="rect">
            <a:avLst/>
          </a:prstGeom>
        </p:spPr>
      </p:pic>
      <p:pic>
        <p:nvPicPr>
          <p:cNvPr id="22530" name="Picture 2"/>
          <p:cNvPicPr>
            <a:picLocks noChangeAspect="1" noChangeArrowheads="1"/>
          </p:cNvPicPr>
          <p:nvPr/>
        </p:nvPicPr>
        <p:blipFill>
          <a:blip r:embed="rId3"/>
          <a:srcRect/>
          <a:stretch>
            <a:fillRect/>
          </a:stretch>
        </p:blipFill>
        <p:spPr bwMode="auto">
          <a:xfrm>
            <a:off x="9977011" y="4528651"/>
            <a:ext cx="1759749" cy="2115156"/>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a:srcRect/>
          <a:stretch>
            <a:fillRect/>
          </a:stretch>
        </p:blipFill>
        <p:spPr bwMode="auto">
          <a:xfrm>
            <a:off x="8741871" y="2130463"/>
            <a:ext cx="3251200" cy="2501900"/>
          </a:xfrm>
          <a:prstGeom prst="rect">
            <a:avLst/>
          </a:prstGeom>
          <a:noFill/>
          <a:ln w="9525">
            <a:noFill/>
            <a:miter lim="800000"/>
            <a:headEnd/>
            <a:tailEnd/>
          </a:ln>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0023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7C5D2F9-C9E6-4849-B5B8-C2460F1EAA2C}"/>
              </a:ext>
            </a:extLst>
          </p:cNvPr>
          <p:cNvSpPr>
            <a:spLocks noGrp="1"/>
          </p:cNvSpPr>
          <p:nvPr>
            <p:ph type="title"/>
          </p:nvPr>
        </p:nvSpPr>
        <p:spPr>
          <a:xfrm>
            <a:off x="-382554" y="0"/>
            <a:ext cx="9404723" cy="1400530"/>
          </a:xfrm>
        </p:spPr>
        <p:txBody>
          <a:bodyPr/>
          <a:lstStyle/>
          <a:p>
            <a:pPr algn="ctr"/>
            <a:r>
              <a:rPr lang="en-US" dirty="0"/>
              <a:t>1920s Fashion</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762747D-E305-47F6-A801-A4CFFD553DCA}"/>
              </a:ext>
            </a:extLst>
          </p:cNvPr>
          <p:cNvSpPr>
            <a:spLocks noGrp="1"/>
          </p:cNvSpPr>
          <p:nvPr>
            <p:ph idx="1"/>
          </p:nvPr>
        </p:nvSpPr>
        <p:spPr>
          <a:xfrm>
            <a:off x="2053911" y="1196200"/>
            <a:ext cx="4234807" cy="5333106"/>
          </a:xfrm>
        </p:spPr>
        <p:txBody>
          <a:bodyPr>
            <a:normAutofit fontScale="92500" lnSpcReduction="20000"/>
          </a:bodyPr>
          <a:lstStyle/>
          <a:p>
            <a:r>
              <a:rPr lang="en-US" b="1" dirty="0"/>
              <a:t>Women: </a:t>
            </a:r>
          </a:p>
          <a:p>
            <a:pPr lvl="1"/>
            <a:r>
              <a:rPr lang="en-US" b="1" dirty="0" err="1"/>
              <a:t>Waistless</a:t>
            </a:r>
            <a:r>
              <a:rPr lang="en-US" b="1" dirty="0"/>
              <a:t> or drop-waist dresses (no more corsets)</a:t>
            </a:r>
          </a:p>
          <a:p>
            <a:pPr lvl="1"/>
            <a:r>
              <a:rPr lang="en-US" b="1" dirty="0"/>
              <a:t>Short skirts</a:t>
            </a:r>
          </a:p>
          <a:p>
            <a:pPr lvl="1"/>
            <a:r>
              <a:rPr lang="en-US" b="1" dirty="0"/>
              <a:t>Short hair (no more long hair or “cottage roll” hair styles like the 19</a:t>
            </a:r>
            <a:r>
              <a:rPr lang="en-US" b="1" baseline="30000" dirty="0"/>
              <a:t>th</a:t>
            </a:r>
            <a:r>
              <a:rPr lang="en-US" b="1" dirty="0"/>
              <a:t> century “Gibson Girl”)</a:t>
            </a:r>
          </a:p>
          <a:p>
            <a:pPr lvl="1"/>
            <a:r>
              <a:rPr lang="en-US" b="1" dirty="0"/>
              <a:t>Short pants and knickerbockers</a:t>
            </a:r>
          </a:p>
          <a:p>
            <a:pPr lvl="1"/>
            <a:r>
              <a:rPr lang="en-US" b="1" dirty="0"/>
              <a:t>Mary Janes and kitten heels</a:t>
            </a:r>
          </a:p>
          <a:p>
            <a:pPr lvl="1"/>
            <a:r>
              <a:rPr lang="en-US" b="1" dirty="0"/>
              <a:t>Cloche hats, headbands and fascinators</a:t>
            </a:r>
          </a:p>
          <a:p>
            <a:pPr lvl="1"/>
            <a:r>
              <a:rPr lang="en-US" b="1" dirty="0"/>
              <a:t>Flappers and Vamps wore much heavier makeup than ever before</a:t>
            </a:r>
          </a:p>
          <a:p>
            <a:pPr lvl="1"/>
            <a:r>
              <a:rPr lang="en-US" b="1" dirty="0"/>
              <a:t>The “S” silhouette of the Victorian/Edwardian era fell out of fashion and the ideal female silhouette was now much more straight, with little to no accentuation of curves</a:t>
            </a:r>
          </a:p>
          <a:p>
            <a:pPr lvl="1"/>
            <a:endParaRPr lang="en-US" dirty="0"/>
          </a:p>
        </p:txBody>
      </p:sp>
      <p:pic>
        <p:nvPicPr>
          <p:cNvPr id="27651" name="Picture 3"/>
          <p:cNvPicPr>
            <a:picLocks noChangeAspect="1" noChangeArrowheads="1"/>
          </p:cNvPicPr>
          <p:nvPr/>
        </p:nvPicPr>
        <p:blipFill>
          <a:blip r:embed="rId2"/>
          <a:srcRect/>
          <a:stretch>
            <a:fillRect/>
          </a:stretch>
        </p:blipFill>
        <p:spPr bwMode="auto">
          <a:xfrm>
            <a:off x="0" y="0"/>
            <a:ext cx="2311400" cy="35179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3"/>
          <a:srcRect/>
          <a:stretch>
            <a:fillRect/>
          </a:stretch>
        </p:blipFill>
        <p:spPr bwMode="auto">
          <a:xfrm>
            <a:off x="-87312" y="2903538"/>
            <a:ext cx="2397940" cy="3251200"/>
          </a:xfrm>
          <a:prstGeom prst="rect">
            <a:avLst/>
          </a:prstGeom>
          <a:noFill/>
          <a:ln w="9525">
            <a:noFill/>
            <a:miter lim="800000"/>
            <a:headEnd/>
            <a:tailEnd/>
          </a:ln>
          <a:effectLst/>
        </p:spPr>
      </p:pic>
      <p:pic>
        <p:nvPicPr>
          <p:cNvPr id="27653" name="Picture 5"/>
          <p:cNvPicPr>
            <a:picLocks noChangeAspect="1" noChangeArrowheads="1"/>
          </p:cNvPicPr>
          <p:nvPr/>
        </p:nvPicPr>
        <p:blipFill>
          <a:blip r:embed="rId4"/>
          <a:srcRect/>
          <a:stretch>
            <a:fillRect/>
          </a:stretch>
        </p:blipFill>
        <p:spPr bwMode="auto">
          <a:xfrm>
            <a:off x="9386002" y="0"/>
            <a:ext cx="2805998" cy="3881237"/>
          </a:xfrm>
          <a:prstGeom prst="rect">
            <a:avLst/>
          </a:prstGeom>
          <a:noFill/>
          <a:ln w="9525">
            <a:noFill/>
            <a:miter lim="800000"/>
            <a:headEnd/>
            <a:tailEnd/>
          </a:ln>
          <a:effectLst/>
        </p:spPr>
      </p:pic>
      <p:pic>
        <p:nvPicPr>
          <p:cNvPr id="27654" name="Picture 6"/>
          <p:cNvPicPr>
            <a:picLocks noChangeAspect="1" noChangeArrowheads="1"/>
          </p:cNvPicPr>
          <p:nvPr/>
        </p:nvPicPr>
        <p:blipFill>
          <a:blip r:embed="rId5"/>
          <a:srcRect/>
          <a:stretch>
            <a:fillRect/>
          </a:stretch>
        </p:blipFill>
        <p:spPr bwMode="auto">
          <a:xfrm>
            <a:off x="6335096" y="2585615"/>
            <a:ext cx="3071907" cy="2926029"/>
          </a:xfrm>
          <a:prstGeom prst="rect">
            <a:avLst/>
          </a:prstGeom>
          <a:noFill/>
          <a:ln w="9525">
            <a:noFill/>
            <a:miter lim="800000"/>
            <a:headEnd/>
            <a:tailEnd/>
          </a:ln>
          <a:effectLst/>
        </p:spPr>
      </p:pic>
      <p:pic>
        <p:nvPicPr>
          <p:cNvPr id="27655" name="Picture 7"/>
          <p:cNvPicPr>
            <a:picLocks noChangeAspect="1" noChangeArrowheads="1"/>
          </p:cNvPicPr>
          <p:nvPr/>
        </p:nvPicPr>
        <p:blipFill>
          <a:blip r:embed="rId6"/>
          <a:srcRect/>
          <a:stretch>
            <a:fillRect/>
          </a:stretch>
        </p:blipFill>
        <p:spPr bwMode="auto">
          <a:xfrm>
            <a:off x="6244036" y="0"/>
            <a:ext cx="3149600" cy="2578100"/>
          </a:xfrm>
          <a:prstGeom prst="rect">
            <a:avLst/>
          </a:prstGeom>
          <a:noFill/>
          <a:ln w="9525">
            <a:noFill/>
            <a:miter lim="800000"/>
            <a:headEnd/>
            <a:tailEnd/>
          </a:ln>
          <a:effectLst/>
        </p:spPr>
      </p:pic>
      <p:pic>
        <p:nvPicPr>
          <p:cNvPr id="27656" name="Picture 8"/>
          <p:cNvPicPr>
            <a:picLocks noChangeAspect="1" noChangeArrowheads="1"/>
          </p:cNvPicPr>
          <p:nvPr/>
        </p:nvPicPr>
        <p:blipFill>
          <a:blip r:embed="rId7"/>
          <a:srcRect/>
          <a:stretch>
            <a:fillRect/>
          </a:stretch>
        </p:blipFill>
        <p:spPr bwMode="auto">
          <a:xfrm>
            <a:off x="9421077" y="3977870"/>
            <a:ext cx="2096993" cy="2573722"/>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9405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D12DB1F-86AE-4F5B-BB01-619EDA495560}"/>
              </a:ext>
            </a:extLst>
          </p:cNvPr>
          <p:cNvSpPr>
            <a:spLocks noGrp="1"/>
          </p:cNvSpPr>
          <p:nvPr>
            <p:ph type="title"/>
          </p:nvPr>
        </p:nvSpPr>
        <p:spPr>
          <a:xfrm>
            <a:off x="0" y="0"/>
            <a:ext cx="9404723" cy="1050867"/>
          </a:xfrm>
        </p:spPr>
        <p:txBody>
          <a:bodyPr/>
          <a:lstStyle/>
          <a:p>
            <a:pPr algn="ctr"/>
            <a:r>
              <a:rPr lang="en-US" dirty="0"/>
              <a:t>1920s Fashion</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79A052D-2588-454B-A2A0-2C8D0514B7AE}"/>
              </a:ext>
            </a:extLst>
          </p:cNvPr>
          <p:cNvSpPr>
            <a:spLocks noGrp="1"/>
          </p:cNvSpPr>
          <p:nvPr>
            <p:ph idx="1"/>
          </p:nvPr>
        </p:nvSpPr>
        <p:spPr>
          <a:xfrm>
            <a:off x="2255549" y="709386"/>
            <a:ext cx="4839572" cy="4195481"/>
          </a:xfrm>
        </p:spPr>
        <p:txBody>
          <a:bodyPr>
            <a:noAutofit/>
          </a:bodyPr>
          <a:lstStyle/>
          <a:p>
            <a:r>
              <a:rPr lang="en-US" sz="1700" b="1" dirty="0"/>
              <a:t>Men</a:t>
            </a:r>
          </a:p>
          <a:p>
            <a:pPr lvl="1"/>
            <a:r>
              <a:rPr lang="en-US" sz="1700" b="1" dirty="0"/>
              <a:t>Oxford bags (hugely flared pants)</a:t>
            </a:r>
          </a:p>
          <a:p>
            <a:pPr lvl="1"/>
            <a:r>
              <a:rPr lang="en-US" sz="1700" b="1" dirty="0"/>
              <a:t>Zoot suits (suits with long jackets and extra-wide lapels)</a:t>
            </a:r>
          </a:p>
          <a:p>
            <a:pPr lvl="1"/>
            <a:r>
              <a:rPr lang="en-US" sz="1700" b="1" dirty="0"/>
              <a:t>Suspenders</a:t>
            </a:r>
          </a:p>
          <a:p>
            <a:pPr lvl="1"/>
            <a:r>
              <a:rPr lang="en-US" sz="1700" b="1" dirty="0"/>
              <a:t>Neck ties, bow ties</a:t>
            </a:r>
          </a:p>
          <a:p>
            <a:pPr lvl="1"/>
            <a:r>
              <a:rPr lang="en-US" sz="1700" b="1" dirty="0"/>
              <a:t>Two-toned shoes</a:t>
            </a:r>
          </a:p>
          <a:p>
            <a:pPr lvl="1"/>
            <a:r>
              <a:rPr lang="en-US" sz="1700" b="1" dirty="0"/>
              <a:t>Bowler hats</a:t>
            </a:r>
            <a:r>
              <a:rPr lang="en-US" sz="1700" b="1" dirty="0" smtClean="0"/>
              <a:t>, </a:t>
            </a:r>
            <a:r>
              <a:rPr lang="en-US" sz="1700" b="1" dirty="0"/>
              <a:t>fedoras, newsboy caps</a:t>
            </a:r>
          </a:p>
          <a:p>
            <a:pPr lvl="1"/>
            <a:r>
              <a:rPr lang="en-US" sz="1700" b="1" dirty="0"/>
              <a:t>“Patent leather” hair (parted in the middle or on the side and slicked down close to the head)</a:t>
            </a:r>
          </a:p>
        </p:txBody>
      </p:sp>
      <p:pic>
        <p:nvPicPr>
          <p:cNvPr id="28674" name="Picture 2"/>
          <p:cNvPicPr>
            <a:picLocks noChangeAspect="1" noChangeArrowheads="1"/>
          </p:cNvPicPr>
          <p:nvPr/>
        </p:nvPicPr>
        <p:blipFill>
          <a:blip r:embed="rId2"/>
          <a:srcRect/>
          <a:stretch>
            <a:fillRect/>
          </a:stretch>
        </p:blipFill>
        <p:spPr bwMode="auto">
          <a:xfrm>
            <a:off x="9817100" y="0"/>
            <a:ext cx="2374900" cy="34163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7270307" y="3174494"/>
            <a:ext cx="2517441" cy="280231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4"/>
          <a:srcRect/>
          <a:stretch>
            <a:fillRect/>
          </a:stretch>
        </p:blipFill>
        <p:spPr bwMode="auto">
          <a:xfrm>
            <a:off x="9744841" y="3190142"/>
            <a:ext cx="2447159" cy="3268309"/>
          </a:xfrm>
          <a:prstGeom prst="rect">
            <a:avLst/>
          </a:prstGeom>
          <a:noFill/>
          <a:ln w="9525">
            <a:noFill/>
            <a:miter lim="800000"/>
            <a:headEnd/>
            <a:tailEnd/>
          </a:ln>
          <a:effectLst/>
        </p:spPr>
      </p:pic>
      <p:pic>
        <p:nvPicPr>
          <p:cNvPr id="28676" name="Picture 4"/>
          <p:cNvPicPr>
            <a:picLocks noChangeAspect="1" noChangeArrowheads="1"/>
          </p:cNvPicPr>
          <p:nvPr/>
        </p:nvPicPr>
        <p:blipFill>
          <a:blip r:embed="rId5"/>
          <a:srcRect/>
          <a:stretch>
            <a:fillRect/>
          </a:stretch>
        </p:blipFill>
        <p:spPr bwMode="auto">
          <a:xfrm>
            <a:off x="0" y="0"/>
            <a:ext cx="2324100" cy="3492500"/>
          </a:xfrm>
          <a:prstGeom prst="rect">
            <a:avLst/>
          </a:prstGeom>
          <a:noFill/>
          <a:ln w="9525">
            <a:noFill/>
            <a:miter lim="800000"/>
            <a:headEnd/>
            <a:tailEnd/>
          </a:ln>
          <a:effectLst/>
        </p:spPr>
      </p:pic>
      <p:pic>
        <p:nvPicPr>
          <p:cNvPr id="28677" name="Picture 5"/>
          <p:cNvPicPr>
            <a:picLocks noChangeAspect="1" noChangeArrowheads="1"/>
          </p:cNvPicPr>
          <p:nvPr/>
        </p:nvPicPr>
        <p:blipFill>
          <a:blip r:embed="rId6"/>
          <a:srcRect/>
          <a:stretch>
            <a:fillRect/>
          </a:stretch>
        </p:blipFill>
        <p:spPr bwMode="auto">
          <a:xfrm>
            <a:off x="7242256" y="0"/>
            <a:ext cx="2552700" cy="3187700"/>
          </a:xfrm>
          <a:prstGeom prst="rect">
            <a:avLst/>
          </a:prstGeom>
          <a:noFill/>
          <a:ln w="9525">
            <a:noFill/>
            <a:miter lim="800000"/>
            <a:headEnd/>
            <a:tailEnd/>
          </a:ln>
          <a:effectLst/>
        </p:spPr>
      </p:pic>
      <p:pic>
        <p:nvPicPr>
          <p:cNvPr id="28678" name="Picture 6"/>
          <p:cNvPicPr>
            <a:picLocks noChangeAspect="1" noChangeArrowheads="1"/>
          </p:cNvPicPr>
          <p:nvPr/>
        </p:nvPicPr>
        <p:blipFill>
          <a:blip r:embed="rId7"/>
          <a:srcRect/>
          <a:stretch>
            <a:fillRect/>
          </a:stretch>
        </p:blipFill>
        <p:spPr bwMode="auto">
          <a:xfrm>
            <a:off x="0" y="3289300"/>
            <a:ext cx="2273300" cy="3568700"/>
          </a:xfrm>
          <a:prstGeom prst="rect">
            <a:avLst/>
          </a:prstGeom>
          <a:noFill/>
          <a:ln w="9525">
            <a:noFill/>
            <a:miter lim="800000"/>
            <a:headEnd/>
            <a:tailEnd/>
          </a:ln>
          <a:effectLst/>
        </p:spPr>
      </p:pic>
      <p:pic>
        <p:nvPicPr>
          <p:cNvPr id="28679" name="Picture 7"/>
          <p:cNvPicPr>
            <a:picLocks noChangeAspect="1" noChangeArrowheads="1"/>
          </p:cNvPicPr>
          <p:nvPr/>
        </p:nvPicPr>
        <p:blipFill>
          <a:blip r:embed="rId8"/>
          <a:srcRect/>
          <a:stretch>
            <a:fillRect/>
          </a:stretch>
        </p:blipFill>
        <p:spPr bwMode="auto">
          <a:xfrm>
            <a:off x="5313426" y="4466184"/>
            <a:ext cx="2042099" cy="2391816"/>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57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1413" y="0"/>
            <a:ext cx="9404723" cy="1400530"/>
          </a:xfrm>
        </p:spPr>
        <p:txBody>
          <a:bodyPr>
            <a:normAutofit fontScale="90000"/>
          </a:bodyPr>
          <a:lstStyle/>
          <a:p>
            <a:pPr algn="ctr"/>
            <a:r>
              <a:rPr lang="en-US" sz="4400" dirty="0"/>
              <a:t/>
            </a:r>
            <a:br>
              <a:rPr lang="en-US" sz="4400" dirty="0"/>
            </a:br>
            <a:r>
              <a:rPr lang="en-US" sz="4400" dirty="0"/>
              <a:t>Radio</a:t>
            </a:r>
          </a:p>
        </p:txBody>
      </p:sp>
      <p:pic>
        <p:nvPicPr>
          <p:cNvPr id="4" name="Content Placeholder 3" descr="Life in the Twenties - The Radio"/>
          <p:cNvPicPr>
            <a:picLocks noGrp="1" noChangeAspect="1"/>
          </p:cNvPicPr>
          <p:nvPr>
            <p:ph idx="1"/>
          </p:nvPr>
        </p:nvPicPr>
        <p:blipFill>
          <a:blip r:embed="rId2"/>
          <a:stretch>
            <a:fillRect/>
          </a:stretch>
        </p:blipFill>
        <p:spPr>
          <a:xfrm>
            <a:off x="7938573" y="2211809"/>
            <a:ext cx="3695700" cy="3733800"/>
          </a:xfrm>
        </p:spPr>
      </p:pic>
      <p:sp>
        <p:nvSpPr>
          <p:cNvPr id="5" name="TextBox 4"/>
          <p:cNvSpPr txBox="1"/>
          <p:nvPr/>
        </p:nvSpPr>
        <p:spPr>
          <a:xfrm>
            <a:off x="1288204" y="1416235"/>
            <a:ext cx="6341208" cy="5355313"/>
          </a:xfrm>
          <a:prstGeom prst="rect">
            <a:avLst/>
          </a:prstGeom>
          <a:noFill/>
        </p:spPr>
        <p:txBody>
          <a:bodyPr wrap="square" rtlCol="0">
            <a:spAutoFit/>
          </a:bodyPr>
          <a:lstStyle/>
          <a:p>
            <a:r>
              <a:rPr lang="en-US" dirty="0"/>
              <a:t>Radio programs were extremely popular:</a:t>
            </a:r>
          </a:p>
          <a:p>
            <a:r>
              <a:rPr lang="en-US" dirty="0"/>
              <a:t>	News, Mystery Programs, Live sporting events,</a:t>
            </a:r>
          </a:p>
          <a:p>
            <a:r>
              <a:rPr lang="en-US" dirty="0"/>
              <a:t>	Comedies, Music (classical, standards, jazz, blues</a:t>
            </a:r>
          </a:p>
          <a:p>
            <a:r>
              <a:rPr lang="en-US" dirty="0"/>
              <a:t>	country music).</a:t>
            </a:r>
          </a:p>
          <a:p>
            <a:r>
              <a:rPr lang="en-US" dirty="0"/>
              <a:t>Marketing/advertising industry became involved almost immediately due to the far reach of radio waves</a:t>
            </a:r>
          </a:p>
          <a:p>
            <a:r>
              <a:rPr lang="en-US" dirty="0"/>
              <a:t>	Examples: The Standard Hour, General Motors 	Concerts</a:t>
            </a:r>
          </a:p>
          <a:p>
            <a:r>
              <a:rPr lang="en-US" dirty="0"/>
              <a:t>San Francisco stations could be heard all up and down the west coast, even as far as Hawaii and Alaska, and Chicago stations could be heard all over the Midwest and in southern Ontario, Canada</a:t>
            </a:r>
            <a:r>
              <a:rPr lang="en-US" dirty="0" smtClean="0"/>
              <a:t>.</a:t>
            </a:r>
          </a:p>
          <a:p>
            <a:endParaRPr lang="en-US" dirty="0" smtClean="0"/>
          </a:p>
          <a:p>
            <a:r>
              <a:rPr lang="en-US" dirty="0" smtClean="0"/>
              <a:t>First commercial radio broadcast – 1920 election returns (KDKA – Pittsburgh). Sponsored and launched by Westinghouse in a bid to sell more radios.</a:t>
            </a:r>
          </a:p>
          <a:p>
            <a:r>
              <a:rPr lang="en-US" dirty="0" smtClean="0">
                <a:hlinkClick r:id="rId3"/>
              </a:rPr>
              <a:t>https://www.youtube.com/watch?v=dMujQke4mMo</a:t>
            </a:r>
            <a:endParaRPr lang="en-US" dirty="0" smtClean="0"/>
          </a:p>
          <a:p>
            <a:endParaRPr lang="en-US" dirty="0" smtClean="0"/>
          </a:p>
          <a:p>
            <a:endParaRPr lang="en-US" dirty="0"/>
          </a:p>
        </p:txBody>
      </p:sp>
      <p:pic>
        <p:nvPicPr>
          <p:cNvPr id="6"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65589" y="1523332"/>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7"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34985" y="2583143"/>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8"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34984" y="3696055"/>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9"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95571" y="5026516"/>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76431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Dance Craze</a:t>
            </a:r>
          </a:p>
        </p:txBody>
      </p:sp>
      <p:sp>
        <p:nvSpPr>
          <p:cNvPr id="3" name="Content Placeholder 2"/>
          <p:cNvSpPr>
            <a:spLocks noGrp="1"/>
          </p:cNvSpPr>
          <p:nvPr>
            <p:ph idx="1"/>
          </p:nvPr>
        </p:nvSpPr>
        <p:spPr>
          <a:xfrm>
            <a:off x="1103312" y="2052918"/>
            <a:ext cx="5311343" cy="4195481"/>
          </a:xfrm>
        </p:spPr>
        <p:txBody>
          <a:bodyPr>
            <a:normAutofit fontScale="92500" lnSpcReduction="20000"/>
          </a:bodyPr>
          <a:lstStyle/>
          <a:p>
            <a:pPr marL="0" indent="0">
              <a:buNone/>
            </a:pPr>
            <a:r>
              <a:rPr lang="en-US" dirty="0"/>
              <a:t>The jazz dance craze was seen in nightclubs, dance halls and private homes. The house party became much more common.</a:t>
            </a:r>
          </a:p>
          <a:p>
            <a:pPr marL="0" indent="0">
              <a:buNone/>
            </a:pPr>
            <a:r>
              <a:rPr lang="en-US" dirty="0"/>
              <a:t>Dance Marathons: Also called “bunion derbies” or “corn &amp; callus carnivals”. Competitors would dance for literally hundreds of hours, for days or even weeks!</a:t>
            </a:r>
          </a:p>
          <a:p>
            <a:pPr marL="0" indent="0">
              <a:buNone/>
            </a:pPr>
            <a:r>
              <a:rPr lang="en-US" dirty="0"/>
              <a:t>Dances: The Lindy Hop, The Charleston, The Black Bottom, The Shimmy, The Fox Trot, The Quick Step….</a:t>
            </a:r>
          </a:p>
          <a:p>
            <a:pPr marL="0" indent="0">
              <a:buNone/>
            </a:pPr>
            <a:endParaRPr lang="en-US" dirty="0" smtClean="0"/>
          </a:p>
          <a:p>
            <a:pPr>
              <a:buNone/>
            </a:pPr>
            <a:r>
              <a:rPr lang="en-US" dirty="0" smtClean="0">
                <a:hlinkClick r:id="rId2"/>
              </a:rPr>
              <a:t>https://www.youtube.com/watch?v=WTctqB-co4k</a:t>
            </a:r>
            <a:endParaRPr lang="en-US" dirty="0" smtClean="0"/>
          </a:p>
          <a:p>
            <a:pPr>
              <a:buNone/>
            </a:pPr>
            <a:endParaRPr lang="en-US" dirty="0"/>
          </a:p>
        </p:txBody>
      </p:sp>
      <p:pic>
        <p:nvPicPr>
          <p:cNvPr id="4" name="Picture 3" descr="Billie Holiday one of the leading singers in the musical movement in ..."/>
          <p:cNvPicPr>
            <a:picLocks noChangeAspect="1"/>
          </p:cNvPicPr>
          <p:nvPr/>
        </p:nvPicPr>
        <p:blipFill>
          <a:blip r:embed="rId3"/>
          <a:stretch>
            <a:fillRect/>
          </a:stretch>
        </p:blipFill>
        <p:spPr>
          <a:xfrm>
            <a:off x="7306129" y="1287624"/>
            <a:ext cx="4170524" cy="2687217"/>
          </a:xfrm>
          <a:prstGeom prst="rect">
            <a:avLst/>
          </a:prstGeom>
        </p:spPr>
      </p:pic>
      <p:pic>
        <p:nvPicPr>
          <p:cNvPr id="6" name="Picture 5" descr="CHARACTERIZED BY &quot;FLAPPERS&quot;"/>
          <p:cNvPicPr>
            <a:picLocks noChangeAspect="1"/>
          </p:cNvPicPr>
          <p:nvPr/>
        </p:nvPicPr>
        <p:blipFill>
          <a:blip r:embed="rId4"/>
          <a:stretch>
            <a:fillRect/>
          </a:stretch>
        </p:blipFill>
        <p:spPr>
          <a:xfrm>
            <a:off x="9849453" y="3974841"/>
            <a:ext cx="1627200" cy="2606400"/>
          </a:xfrm>
          <a:prstGeom prst="rect">
            <a:avLst/>
          </a:prstGeom>
        </p:spPr>
      </p:pic>
      <p:pic>
        <p:nvPicPr>
          <p:cNvPr id="7" name="Picture 6" descr="like this picture because it's about a popular dance move"/>
          <p:cNvPicPr>
            <a:picLocks noChangeAspect="1"/>
          </p:cNvPicPr>
          <p:nvPr/>
        </p:nvPicPr>
        <p:blipFill>
          <a:blip r:embed="rId5"/>
          <a:stretch>
            <a:fillRect/>
          </a:stretch>
        </p:blipFill>
        <p:spPr>
          <a:xfrm>
            <a:off x="7306129" y="3974841"/>
            <a:ext cx="1949838" cy="2606400"/>
          </a:xfrm>
          <a:prstGeom prst="rect">
            <a:avLst/>
          </a:prstGeom>
        </p:spPr>
      </p:pic>
      <p:pic>
        <p:nvPicPr>
          <p:cNvPr id="8" name="Picture 2" descr="http://icons.iconarchive.com/icons/cedarseed/cocktails/128/Martini-Dry-icon.png"/>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20755" y="4216043"/>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9" name="Picture 2" descr="http://icons.iconarchive.com/icons/cedarseed/cocktails/128/Martini-Dry-icon.png"/>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35435" y="3159783"/>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 name="Picture 2" descr="http://icons.iconarchive.com/icons/cedarseed/cocktails/128/Martini-Dry-icon.png"/>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34813" y="2103523"/>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9222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Movies</a:t>
            </a:r>
          </a:p>
        </p:txBody>
      </p:sp>
      <p:sp>
        <p:nvSpPr>
          <p:cNvPr id="3" name="Content Placeholder 2"/>
          <p:cNvSpPr>
            <a:spLocks noGrp="1"/>
          </p:cNvSpPr>
          <p:nvPr>
            <p:ph idx="1"/>
          </p:nvPr>
        </p:nvSpPr>
        <p:spPr>
          <a:xfrm>
            <a:off x="1103312" y="1309816"/>
            <a:ext cx="7051643" cy="4938583"/>
          </a:xfrm>
        </p:spPr>
        <p:txBody>
          <a:bodyPr>
            <a:normAutofit lnSpcReduction="10000"/>
          </a:bodyPr>
          <a:lstStyle/>
          <a:p>
            <a:pPr marL="0" indent="0">
              <a:buNone/>
            </a:pPr>
            <a:r>
              <a:rPr lang="en-US" dirty="0"/>
              <a:t>Silent films had been produced and screened since 1891, but continued to be made into the early 30s</a:t>
            </a:r>
          </a:p>
          <a:p>
            <a:pPr marL="0" indent="0">
              <a:buNone/>
            </a:pPr>
            <a:r>
              <a:rPr lang="en-US" dirty="0"/>
              <a:t>1920s saw an explosion of both new movies and larger audiences, as movie-going became more affordable: classics, horror, science fiction, comedies, dramas</a:t>
            </a:r>
          </a:p>
          <a:p>
            <a:pPr marL="0" indent="0">
              <a:buNone/>
            </a:pPr>
            <a:r>
              <a:rPr lang="en-US" dirty="0"/>
              <a:t>By the end of the 20s, there were 20 active Hollywood studios</a:t>
            </a:r>
          </a:p>
          <a:p>
            <a:pPr marL="0" indent="0">
              <a:buNone/>
            </a:pPr>
            <a:r>
              <a:rPr lang="en-US" dirty="0"/>
              <a:t>The first Academy Awards (Oscars) were held in 1927</a:t>
            </a:r>
          </a:p>
          <a:p>
            <a:pPr marL="0" indent="0">
              <a:buNone/>
            </a:pPr>
            <a:r>
              <a:rPr lang="en-US" dirty="0"/>
              <a:t>First “talkie” – </a:t>
            </a:r>
            <a:r>
              <a:rPr lang="en-US" i="1" u="sng" dirty="0"/>
              <a:t>The Jazz Singer</a:t>
            </a:r>
            <a:r>
              <a:rPr lang="en-US" dirty="0"/>
              <a:t>, starring Al Jolson was released the same year.</a:t>
            </a:r>
          </a:p>
          <a:p>
            <a:pPr marL="0" indent="0">
              <a:buNone/>
            </a:pPr>
            <a:r>
              <a:rPr lang="en-US" dirty="0"/>
              <a:t>The first “pictures” to win Best Film were </a:t>
            </a:r>
            <a:r>
              <a:rPr lang="en-US" i="1" u="sng" dirty="0"/>
              <a:t>Wings</a:t>
            </a:r>
            <a:r>
              <a:rPr lang="en-US" i="1" dirty="0"/>
              <a:t> (1927) </a:t>
            </a:r>
            <a:r>
              <a:rPr lang="en-US" dirty="0"/>
              <a:t>and </a:t>
            </a:r>
            <a:r>
              <a:rPr lang="en-US" i="1" u="sng" dirty="0"/>
              <a:t>The Broadway Melody</a:t>
            </a:r>
            <a:r>
              <a:rPr lang="en-US" i="1" dirty="0"/>
              <a:t> (1928).</a:t>
            </a:r>
          </a:p>
          <a:p>
            <a:pPr marL="0" indent="0">
              <a:buNone/>
            </a:pPr>
            <a:r>
              <a:rPr lang="en-US" i="1" dirty="0">
                <a:hlinkClick r:id="rId2"/>
              </a:rPr>
              <a:t>https://www.youtube.com/watch?v=4DLdMa98JdM</a:t>
            </a:r>
            <a:endParaRPr lang="en-US" i="1" dirty="0" smtClean="0"/>
          </a:p>
          <a:p>
            <a:pPr marL="0" indent="0">
              <a:buNone/>
            </a:pPr>
            <a:r>
              <a:rPr lang="en-US" i="1" dirty="0" smtClean="0">
                <a:hlinkClick r:id="rId3"/>
              </a:rPr>
              <a:t>https://www.youtube.com/watch?v=OxWVH28E1KY</a:t>
            </a:r>
            <a:endParaRPr lang="en-US" i="1" dirty="0" smtClean="0"/>
          </a:p>
          <a:p>
            <a:pPr marL="0" indent="0">
              <a:buNone/>
            </a:pPr>
            <a:endParaRPr lang="en-US" i="1" dirty="0" smtClean="0"/>
          </a:p>
          <a:p>
            <a:pPr marL="0" indent="0">
              <a:buNone/>
            </a:pPr>
            <a:endParaRPr lang="en-US" i="1" dirty="0"/>
          </a:p>
        </p:txBody>
      </p:sp>
      <p:pic>
        <p:nvPicPr>
          <p:cNvPr id="5"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72456" y="1343869"/>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6"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72456" y="2046628"/>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7"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0820" y="2956189"/>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8"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7758" y="3533094"/>
            <a:ext cx="449618" cy="31644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93790" y="4580516"/>
            <a:ext cx="515492" cy="41169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1" name="Picture 2" descr="http://icons.iconarchive.com/icons/cedarseed/cocktails/128/Martini-Dry-icon.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7758" y="3988312"/>
            <a:ext cx="489779" cy="335193"/>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 name="Picture 3" descr="... of Being&quot;: advice from Jean Cocteau (and Charlie Chaplin too"/>
          <p:cNvPicPr>
            <a:picLocks noChangeAspect="1"/>
          </p:cNvPicPr>
          <p:nvPr/>
        </p:nvPicPr>
        <p:blipFill>
          <a:blip r:embed="rId5"/>
          <a:stretch>
            <a:fillRect/>
          </a:stretch>
        </p:blipFill>
        <p:spPr>
          <a:xfrm>
            <a:off x="8612156" y="1235834"/>
            <a:ext cx="2469765" cy="1951026"/>
          </a:xfrm>
          <a:prstGeom prst="rect">
            <a:avLst/>
          </a:prstGeom>
        </p:spPr>
      </p:pic>
      <p:pic>
        <p:nvPicPr>
          <p:cNvPr id="12" name="Picture 11" descr="Click to download">
            <a:hlinkClick r:id="rId6"/>
          </p:cNvPr>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612156" y="3186860"/>
            <a:ext cx="2511425" cy="359228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7142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a="http://schemas.openxmlformats.org/drawingml/2006/main"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987</TotalTime>
  <Words>1243</Words>
  <Application>Microsoft Macintosh PowerPoint</Application>
  <PresentationFormat>Custom</PresentationFormat>
  <Paragraphs>83</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Ion</vt:lpstr>
      <vt:lpstr>Popular Culture in the 1920s</vt:lpstr>
      <vt:lpstr>Income Taxes Help to Expand Public Education</vt:lpstr>
      <vt:lpstr>Print Media</vt:lpstr>
      <vt:lpstr>Educational and Social Paradigms Challenged in Schools</vt:lpstr>
      <vt:lpstr>1920s Fashion</vt:lpstr>
      <vt:lpstr>1920s Fashion</vt:lpstr>
      <vt:lpstr> Radio</vt:lpstr>
      <vt:lpstr>Dance Craze</vt:lpstr>
      <vt:lpstr>Movies</vt:lpstr>
      <vt:lpstr>The “Gay Villages” of Los Angeles, San Francisco and New York</vt:lpstr>
      <vt:lpstr>A New Youth Culture is Born</vt:lpstr>
      <vt:lpstr>Music While classical music, folk, country, and standards were very widely listened to in the 1920s…</vt:lpstr>
      <vt:lpstr>Homework Assignment: 1920s Music 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Music and Movies in the 1920s</dc:title>
  <dc:creator>Elena Hynes</dc:creator>
  <cp:lastModifiedBy>Elena Hynes</cp:lastModifiedBy>
  <cp:revision>44</cp:revision>
  <dcterms:created xsi:type="dcterms:W3CDTF">2019-01-29T16:05:35Z</dcterms:created>
  <dcterms:modified xsi:type="dcterms:W3CDTF">2019-01-29T16:08:05Z</dcterms:modified>
</cp:coreProperties>
</file>