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71" r:id="rId6"/>
    <p:sldId id="262" r:id="rId7"/>
    <p:sldId id="263" r:id="rId8"/>
    <p:sldId id="264" r:id="rId9"/>
    <p:sldId id="270" r:id="rId10"/>
    <p:sldId id="269" r:id="rId11"/>
    <p:sldId id="272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AECED-377E-2240-9642-FD480B5B3704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AA865-8FC4-8A4E-8176-70328B561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66C47-80FF-D64F-936E-6978196EC2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15FB8-3ADD-4643-80F6-A4E471876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EE751-BD94-6644-B997-31590F837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6C8EB-F7A5-6942-8D85-CD552B81A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1D8BC-F5E3-B241-9088-0E31F0D57907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928D5-ADC8-0C40-AC3D-8DF210FF2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sIY7BQkbIT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1eU_lDQaVM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egX9N8yOga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UcO8DxP40" TargetMode="External"/><Relationship Id="rId4" Type="http://schemas.openxmlformats.org/officeDocument/2006/relationships/hyperlink" Target="https://www.youtube.com/watch?v=6ZPToXstS8M" TargetMode="External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hyperlink" Target="https://www.youtube.com/watch?v=C5VkTcmQxD8" TargetMode="External"/><Relationship Id="rId6" Type="http://schemas.openxmlformats.org/officeDocument/2006/relationships/hyperlink" Target="https://www.youtube.com/watch?v=qka6JrKUM5U" TargetMode="Externa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OfuoA146Y0&amp;index=13&amp;list=RDsu3goJ7unCs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_-FhWB1POW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3042"/>
            <a:ext cx="7772400" cy="1470025"/>
          </a:xfrm>
        </p:spPr>
        <p:txBody>
          <a:bodyPr/>
          <a:lstStyle/>
          <a:p>
            <a:r>
              <a:rPr lang="en-US" dirty="0"/>
              <a:t>Pop Culture in the 1950s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Mass Media, Music and Entertainment Both Deny AND Reflect the Realities of the 1950s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7229" y="214313"/>
            <a:ext cx="7793037" cy="1462087"/>
          </a:xfrm>
        </p:spPr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721" y="1676400"/>
            <a:ext cx="4201217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Over 95% literacy in the U.S. by the end of the 50s</a:t>
            </a:r>
          </a:p>
          <a:p>
            <a:r>
              <a:rPr lang="en-US" dirty="0"/>
              <a:t>Sales of paperback novels doubled during the decade</a:t>
            </a:r>
          </a:p>
          <a:p>
            <a:r>
              <a:rPr lang="en-US" dirty="0"/>
              <a:t>Most popular magazines: Reader’s Digest, Sports Illustrated</a:t>
            </a:r>
          </a:p>
          <a:p>
            <a:r>
              <a:rPr lang="en-US" dirty="0"/>
              <a:t>Comic book sales peaked during the 1950s (sci-fi craze in film and comic books fueled by the Cold War)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076" y="761295"/>
            <a:ext cx="1752070" cy="27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8949" y="3471333"/>
            <a:ext cx="2336800" cy="31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276" y="761295"/>
            <a:ext cx="1828800" cy="2710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4717" y="-79527"/>
            <a:ext cx="7793037" cy="1462087"/>
          </a:xfrm>
        </p:spPr>
        <p:txBody>
          <a:bodyPr/>
          <a:lstStyle/>
          <a:p>
            <a:r>
              <a:rPr lang="en-US" dirty="0"/>
              <a:t>Movies in the 1950s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68" y="1382560"/>
            <a:ext cx="5218113" cy="48758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Popular Genres &amp; Films:</a:t>
            </a:r>
          </a:p>
          <a:p>
            <a:pPr marL="0" indent="0">
              <a:buNone/>
            </a:pPr>
            <a:r>
              <a:rPr lang="en-US" sz="2000" dirty="0"/>
              <a:t>-Science Fiction/Horror: </a:t>
            </a:r>
            <a:r>
              <a:rPr lang="en-US" sz="2000" i="1" dirty="0"/>
              <a:t>“Invasion of the Body Snatchers”, “The Blob”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https://www.youtube.com/watch?v=TdUsyXQ8Wrs</a:t>
            </a:r>
          </a:p>
          <a:p>
            <a:pPr marL="0" indent="0">
              <a:buNone/>
            </a:pPr>
            <a:r>
              <a:rPr lang="en-US" sz="2000" dirty="0"/>
              <a:t>-Musicals: </a:t>
            </a:r>
            <a:r>
              <a:rPr lang="en-US" sz="2000" i="1" dirty="0"/>
              <a:t>“</a:t>
            </a:r>
            <a:r>
              <a:rPr lang="en-US" sz="2000" i="1" dirty="0" err="1"/>
              <a:t>Singin</a:t>
            </a:r>
            <a:r>
              <a:rPr lang="en-US" sz="2000" i="1" dirty="0"/>
              <a:t>’ in the Rain”, “Gentlemen Prefer Blondes”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https://www.youtube.com/watch?v=GB2yiIoEtXw</a:t>
            </a:r>
          </a:p>
          <a:p>
            <a:pPr marL="0" indent="0">
              <a:buNone/>
            </a:pPr>
            <a:r>
              <a:rPr lang="en-US" sz="2000" dirty="0"/>
              <a:t>-Dramas: </a:t>
            </a:r>
            <a:r>
              <a:rPr lang="en-US" sz="2000" i="1" dirty="0"/>
              <a:t>“On the Waterfront”, “Rebel Without a Cause”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https://www.youtube.com/watch?v=wXRgAXU1-T4</a:t>
            </a:r>
          </a:p>
          <a:p>
            <a:pPr marL="0" indent="0">
              <a:buNone/>
            </a:pPr>
            <a:r>
              <a:rPr lang="en-US" sz="2000" dirty="0"/>
              <a:t>-Mystery/Suspense: </a:t>
            </a:r>
            <a:r>
              <a:rPr lang="en-US" sz="2000" i="1" dirty="0"/>
              <a:t>“Rear Window”, “Sunset Boulevard”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https://www.youtube.com/watch?v=6kCcZCMYw38</a:t>
            </a:r>
          </a:p>
          <a:p>
            <a:pPr marL="0" indent="0">
              <a:buNone/>
            </a:pPr>
            <a:r>
              <a:rPr lang="en-US" sz="2000" dirty="0"/>
              <a:t>-Action/Adventure: </a:t>
            </a:r>
            <a:r>
              <a:rPr lang="en-US" sz="2000" i="1" dirty="0"/>
              <a:t>“North by Northwest”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  <a:hlinkClick r:id="rId2"/>
              </a:rPr>
              <a:t>https://www.youtube.com/watch?v</a:t>
            </a:r>
            <a:r>
              <a:rPr lang="en-US" sz="2000" i="1" dirty="0" smtClean="0">
                <a:solidFill>
                  <a:srgbClr val="FF0000"/>
                </a:solidFill>
                <a:hlinkClick r:id="rId2"/>
              </a:rPr>
              <a:t>=</a:t>
            </a:r>
            <a:r>
              <a:rPr lang="en-US" sz="2000" i="1" dirty="0" smtClean="0">
                <a:solidFill>
                  <a:srgbClr val="FF0000"/>
                </a:solidFill>
                <a:hlinkClick r:id="rId2"/>
              </a:rPr>
              <a:t>sIY7BQkbIT8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*Alfred Hitchcock (Rear Window, North by Northwest) was one of the most innovative and prolific directors of the 1950s and 60s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05" y="356076"/>
            <a:ext cx="2038321" cy="1494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605" y="1966100"/>
            <a:ext cx="2254059" cy="1668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605" y="3750140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01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54" y="99329"/>
            <a:ext cx="7793037" cy="476500"/>
          </a:xfrm>
        </p:spPr>
        <p:txBody>
          <a:bodyPr>
            <a:normAutofit fontScale="90000"/>
          </a:bodyPr>
          <a:lstStyle/>
          <a:p>
            <a:r>
              <a:rPr lang="en-US" dirty="0"/>
              <a:t>Music in the 1950s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05" y="795109"/>
            <a:ext cx="4254135" cy="5169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Evolution of Jazz</a:t>
            </a:r>
          </a:p>
          <a:p>
            <a:pPr lvl="1"/>
            <a:r>
              <a:rPr lang="en-US" dirty="0"/>
              <a:t>Swing music continued to develop in the “big band” tradition</a:t>
            </a:r>
          </a:p>
          <a:p>
            <a:pPr lvl="1"/>
            <a:r>
              <a:rPr lang="en-US" dirty="0"/>
              <a:t>“Lounge” tradition emerges</a:t>
            </a:r>
          </a:p>
          <a:p>
            <a:pPr lvl="2"/>
            <a:r>
              <a:rPr lang="en-US" dirty="0"/>
              <a:t>Frank Sinatra and the “Rat Pack”</a:t>
            </a:r>
          </a:p>
          <a:p>
            <a:pPr lvl="2"/>
            <a:r>
              <a:rPr lang="en-US" dirty="0"/>
              <a:t>Nat King Cole</a:t>
            </a:r>
          </a:p>
          <a:p>
            <a:pPr lvl="2"/>
            <a:r>
              <a:rPr lang="en-US" dirty="0"/>
              <a:t>Lena Horne</a:t>
            </a:r>
          </a:p>
          <a:p>
            <a:pPr lvl="1"/>
            <a:r>
              <a:rPr lang="en-US" dirty="0"/>
              <a:t>Experimental jazz</a:t>
            </a:r>
          </a:p>
          <a:p>
            <a:pPr lvl="2"/>
            <a:r>
              <a:rPr lang="en-US" dirty="0"/>
              <a:t>Miles Davis</a:t>
            </a:r>
          </a:p>
          <a:p>
            <a:pPr lvl="2"/>
            <a:r>
              <a:rPr lang="en-US" dirty="0" err="1"/>
              <a:t>Thelonius</a:t>
            </a:r>
            <a:r>
              <a:rPr lang="en-US" dirty="0"/>
              <a:t> Monk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8154" y="795109"/>
            <a:ext cx="3810000" cy="4813413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Evolution of Blues</a:t>
            </a:r>
          </a:p>
          <a:p>
            <a:pPr lvl="1"/>
            <a:r>
              <a:rPr lang="en-US" sz="2400" dirty="0"/>
              <a:t>Blues groups with a minimal instrumental focus and multiple singers began to innovate a</a:t>
            </a:r>
            <a:r>
              <a:rPr lang="en-US" sz="2400" dirty="0" smtClean="0"/>
              <a:t> new style </a:t>
            </a:r>
            <a:r>
              <a:rPr lang="en-US" sz="2400" dirty="0"/>
              <a:t>of music known as “doo wop” (named for nonsense syllables used by back-up singers)</a:t>
            </a:r>
          </a:p>
          <a:p>
            <a:pPr lvl="1"/>
            <a:r>
              <a:rPr lang="en-US" sz="2400" dirty="0"/>
              <a:t>The Spaniels “Goodnight Sweetheart, Goodnight” (first recorded doo-wop song, 1954)</a:t>
            </a:r>
          </a:p>
          <a:p>
            <a:pPr lvl="1"/>
            <a:r>
              <a:rPr lang="en-US" sz="1500" dirty="0">
                <a:hlinkClick r:id="rId2"/>
              </a:rPr>
              <a:t>https://www.youtube.com/watch?v=egX9N8yOgaU</a:t>
            </a:r>
            <a:endParaRPr lang="en-US" sz="1500" dirty="0"/>
          </a:p>
          <a:p>
            <a:pPr lvl="1"/>
            <a:r>
              <a:rPr lang="en-US" sz="2400" dirty="0"/>
              <a:t>The Dell Vikings (first racially integrated music group) “Come Go With Me” (1956)</a:t>
            </a:r>
          </a:p>
          <a:p>
            <a:pPr lvl="1"/>
            <a:r>
              <a:rPr lang="en-US" sz="1806" dirty="0">
                <a:hlinkClick r:id="rId3"/>
              </a:rPr>
              <a:t>https://www.youtube.com/watch?v=P1eU_lDQaVM</a:t>
            </a:r>
            <a:endParaRPr lang="en-US" sz="1806" dirty="0"/>
          </a:p>
          <a:p>
            <a:pPr lvl="1"/>
            <a:endParaRPr lang="en-US" sz="1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4" y="4374952"/>
            <a:ext cx="4083576" cy="248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8715375" cy="8524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b="1" dirty="0"/>
              <a:t>MUSIC IN THE 1950s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785543" cy="4019436"/>
          </a:xfrm>
        </p:spPr>
        <p:txBody>
          <a:bodyPr>
            <a:noAutofit/>
          </a:bodyPr>
          <a:lstStyle/>
          <a:p>
            <a:pPr eaLnBrk="1" hangingPunct="1"/>
            <a:r>
              <a:rPr lang="en-US" sz="1850" b="1" dirty="0"/>
              <a:t>Musicians in the 1950s added electronic instruments to traditional blues, creating rhythm and blues. With the addition of classic country elements, something entirely new was created</a:t>
            </a:r>
          </a:p>
          <a:p>
            <a:pPr eaLnBrk="1" hangingPunct="1"/>
            <a:r>
              <a:rPr lang="en-US" sz="1850" b="1" dirty="0"/>
              <a:t>Cleveland DJ, Alan Freed, was the first to play this music in 1951– he called it </a:t>
            </a:r>
            <a:r>
              <a:rPr lang="en-US" sz="1850" b="1" u="sng" dirty="0">
                <a:solidFill>
                  <a:schemeClr val="accent2"/>
                </a:solidFill>
              </a:rPr>
              <a:t>“rock </a:t>
            </a:r>
            <a:r>
              <a:rPr lang="en-US" sz="1850" b="1" u="sng" dirty="0" err="1">
                <a:solidFill>
                  <a:schemeClr val="accent2"/>
                </a:solidFill>
              </a:rPr>
              <a:t>n</a:t>
            </a:r>
            <a:r>
              <a:rPr lang="en-US" sz="1850" b="1" u="sng" dirty="0">
                <a:solidFill>
                  <a:schemeClr val="accent2"/>
                </a:solidFill>
              </a:rPr>
              <a:t> roll”</a:t>
            </a:r>
          </a:p>
          <a:p>
            <a:pPr eaLnBrk="1" hangingPunct="1"/>
            <a:r>
              <a:rPr lang="en-US" sz="1850" b="1" dirty="0"/>
              <a:t>First called “race music”- the early performers were mostly black, but a huge chunk of the audience was white (similar to the music of the Harlem Renaissance</a:t>
            </a:r>
            <a:r>
              <a:rPr lang="en-US" sz="1850" b="1" dirty="0" smtClean="0"/>
              <a:t>)</a:t>
            </a:r>
          </a:p>
          <a:p>
            <a:pPr eaLnBrk="1" hangingPunct="1"/>
            <a:r>
              <a:rPr lang="en-US" sz="1850" b="1" dirty="0" smtClean="0"/>
              <a:t>Listen to the following tracks to hear how classic blues and country influenced rock </a:t>
            </a:r>
            <a:r>
              <a:rPr lang="en-US" sz="1850" b="1" dirty="0" err="1" smtClean="0"/>
              <a:t>n</a:t>
            </a:r>
            <a:r>
              <a:rPr lang="en-US" sz="1850" b="1" dirty="0" smtClean="0"/>
              <a:t> roll music</a:t>
            </a:r>
            <a:endParaRPr lang="en-US" sz="1850" b="1" dirty="0"/>
          </a:p>
        </p:txBody>
      </p:sp>
      <p:pic>
        <p:nvPicPr>
          <p:cNvPr id="61444" name="Picture 6" descr="freedwab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48360" y="1559359"/>
            <a:ext cx="3273425" cy="4114800"/>
          </a:xfrm>
          <a:noFill/>
        </p:spPr>
      </p:pic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7696200" y="60960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FREED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2500" y="5516009"/>
            <a:ext cx="64719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Classic Blues</a:t>
            </a:r>
          </a:p>
          <a:p>
            <a:r>
              <a:rPr lang="en-US" sz="1400" dirty="0"/>
              <a:t>“I Know You Love Me Baby” – Joe Turner</a:t>
            </a:r>
          </a:p>
          <a:p>
            <a:r>
              <a:rPr lang="en-US" sz="1400" dirty="0">
                <a:hlinkClick r:id="rId3"/>
              </a:rPr>
              <a:t>https://www.youtube.com/watch?v=WIUcO8DxP40</a:t>
            </a:r>
            <a:endParaRPr lang="en-US" sz="1400" dirty="0" smtClean="0"/>
          </a:p>
          <a:p>
            <a:r>
              <a:rPr lang="en-US" sz="1400" u="sng" dirty="0" smtClean="0"/>
              <a:t>Country Music</a:t>
            </a:r>
          </a:p>
          <a:p>
            <a:r>
              <a:rPr lang="en-US" sz="1400" dirty="0" smtClean="0"/>
              <a:t>“</a:t>
            </a:r>
            <a:r>
              <a:rPr lang="en-US" sz="1400" dirty="0"/>
              <a:t>Folsom Prison Blues” – Johnny </a:t>
            </a:r>
            <a:r>
              <a:rPr lang="en-US" sz="1400" dirty="0" smtClean="0"/>
              <a:t>Cash</a:t>
            </a:r>
          </a:p>
          <a:p>
            <a:r>
              <a:rPr lang="en-US" sz="1400" dirty="0" smtClean="0">
                <a:hlinkClick r:id="rId4"/>
              </a:rPr>
              <a:t>https://www.youtube.com/watch?v=6ZPToXstS8M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207" y="5542542"/>
            <a:ext cx="1365783" cy="1315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EAEB7AD-CB25-4FF9-9A88-0F422A99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516009"/>
            <a:ext cx="1447284" cy="1315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sz="6000" b="1" dirty="0"/>
              <a:t>ROCK N’ ROLL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50288" cy="23225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/>
              <a:t>In the early and mid-fifties, Richard Penniman, Chuck Berry, Bill Haley and the Comets, and Elvis Presley brought rock and roll to the forefront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The driving rhythm and lyrics featuring love,</a:t>
            </a:r>
            <a:r>
              <a:rPr lang="en-US" b="1" dirty="0" smtClean="0"/>
              <a:t> fast cars,</a:t>
            </a:r>
            <a:r>
              <a:rPr lang="en-US" b="1" dirty="0" smtClean="0"/>
              <a:t> </a:t>
            </a:r>
            <a:r>
              <a:rPr lang="en-US" b="1" dirty="0" smtClean="0"/>
              <a:t>and the problems </a:t>
            </a:r>
            <a:r>
              <a:rPr lang="en-US" b="1" dirty="0"/>
              <a:t>of being young captivated teenagers across the country.</a:t>
            </a:r>
          </a:p>
        </p:txBody>
      </p:sp>
      <p:pic>
        <p:nvPicPr>
          <p:cNvPr id="76805" name="Picture 7" descr="record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114776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586" y="3478213"/>
            <a:ext cx="410840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8338" y="3125427"/>
            <a:ext cx="2476500" cy="316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77586" y="6335713"/>
            <a:ext cx="3702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“Good Golly Miss Molly” Little Richard - </a:t>
            </a:r>
            <a:r>
              <a:rPr lang="en-US" sz="1100" dirty="0">
                <a:hlinkClick r:id="rId5"/>
              </a:rPr>
              <a:t>https://www.youtube.com/watch?v=C5VkTcmQxD8</a:t>
            </a:r>
            <a:endParaRPr lang="en-US" sz="11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90837" y="6302242"/>
            <a:ext cx="326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“Jailhouse Rock” Elvis Presley - </a:t>
            </a:r>
            <a:r>
              <a:rPr lang="en-US" sz="1100" dirty="0">
                <a:hlinkClick r:id="rId6"/>
              </a:rPr>
              <a:t>https://www.youtube.com/watch?v=qka6JrKUM5U</a:t>
            </a:r>
            <a:endParaRPr lang="en-US" sz="11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4314"/>
            <a:ext cx="8791575" cy="1014398"/>
          </a:xfrm>
        </p:spPr>
        <p:txBody>
          <a:bodyPr/>
          <a:lstStyle/>
          <a:p>
            <a:pPr algn="ctr" eaLnBrk="1" hangingPunct="1"/>
            <a:r>
              <a:rPr lang="en-US" sz="4800" b="1" dirty="0"/>
              <a:t>Mass Media Emerges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33975" y="1463408"/>
            <a:ext cx="38100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 new era of mass media led by television emerged in the 1950s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In </a:t>
            </a:r>
            <a:r>
              <a:rPr lang="en-US" sz="2800" b="1" dirty="0"/>
              <a:t>1948, only 9% of homes had T.V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/>
              <a:t>In 1950, 55% of homes had T.V.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/>
              <a:t>By 1960, 90% of American homes had T.V.</a:t>
            </a:r>
          </a:p>
        </p:txBody>
      </p:sp>
      <p:pic>
        <p:nvPicPr>
          <p:cNvPr id="55300" name="Picture 6" descr="TV_in_the_1950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63408"/>
            <a:ext cx="4648200" cy="4329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4800"/>
            <a:ext cx="8715375" cy="1828800"/>
          </a:xfrm>
        </p:spPr>
        <p:txBody>
          <a:bodyPr/>
          <a:lstStyle/>
          <a:p>
            <a:pPr algn="ctr" eaLnBrk="1" hangingPunct="1"/>
            <a:r>
              <a:rPr lang="en-US" b="1"/>
              <a:t>TELEVISION EXPERIMENTS WITH VARIOUS FORMATS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828800"/>
            <a:ext cx="457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/>
              <a:t>The FCC (Federal Communications Commission) did its best to regulate television and radio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Television innovations like live news reporting, interviews, westerns, sitcoms, quiz shows and sporting events offered the viewer a variety of shows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/>
              <a:t>Kids’ shows like </a:t>
            </a:r>
            <a:r>
              <a:rPr lang="en-US" sz="2000" b="1" i="1" dirty="0"/>
              <a:t>The Howdy </a:t>
            </a:r>
            <a:r>
              <a:rPr lang="en-US" sz="2000" b="1" i="1" dirty="0" err="1"/>
              <a:t>Doody</a:t>
            </a:r>
            <a:r>
              <a:rPr lang="en-US" sz="2000" b="1" i="1" dirty="0"/>
              <a:t> Show</a:t>
            </a:r>
            <a:r>
              <a:rPr lang="en-US" sz="2000" b="1" dirty="0"/>
              <a:t> and </a:t>
            </a:r>
            <a:r>
              <a:rPr lang="en-US" sz="2000" b="1" i="1" dirty="0"/>
              <a:t>The Mickey Mouse Club</a:t>
            </a:r>
            <a:r>
              <a:rPr lang="en-US" sz="2000" b="1" dirty="0"/>
              <a:t> were extremely popular</a:t>
            </a:r>
          </a:p>
        </p:txBody>
      </p:sp>
      <p:pic>
        <p:nvPicPr>
          <p:cNvPr id="69636" name="Picture 6" descr="howdydood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767" y="1298595"/>
            <a:ext cx="2076450" cy="3810000"/>
          </a:xfrm>
          <a:noFill/>
        </p:spPr>
      </p:pic>
      <p:pic>
        <p:nvPicPr>
          <p:cNvPr id="69637" name="Picture 9" descr="m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67" y="3285269"/>
            <a:ext cx="2273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214312"/>
            <a:ext cx="5593819" cy="776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Criticisms of 1950s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936"/>
            <a:ext cx="4916488" cy="5588063"/>
          </a:xfrm>
        </p:spPr>
        <p:txBody>
          <a:bodyPr>
            <a:normAutofit/>
          </a:bodyPr>
          <a:lstStyle/>
          <a:p>
            <a:r>
              <a:rPr lang="en-US" sz="2400" dirty="0"/>
              <a:t>Critics objected to its effects on children (exposure to violence)</a:t>
            </a:r>
          </a:p>
          <a:p>
            <a:r>
              <a:rPr lang="en-US" sz="2400" dirty="0"/>
              <a:t>Women appeared in stereotypical roles</a:t>
            </a:r>
          </a:p>
          <a:p>
            <a:r>
              <a:rPr lang="en-US" sz="2400" dirty="0"/>
              <a:t>Male characters outnumbered female by 3 to 1</a:t>
            </a:r>
            <a:endParaRPr lang="en-US" sz="2400" dirty="0" smtClean="0"/>
          </a:p>
          <a:p>
            <a:r>
              <a:rPr lang="en-US" sz="2400" dirty="0" smtClean="0"/>
              <a:t>People of color </a:t>
            </a:r>
            <a:r>
              <a:rPr lang="en-US" sz="2400" dirty="0"/>
              <a:t>rarely appeared in television programs at all (with the exception of “American Bandstand”)</a:t>
            </a:r>
          </a:p>
          <a:p>
            <a:r>
              <a:rPr lang="en-US" sz="2400" dirty="0"/>
              <a:t>1950s television portrayed an idealized white America, with no references to poverty, diversity or contemporary conflicts</a:t>
            </a:r>
          </a:p>
          <a:p>
            <a:endParaRPr lang="en-US" dirty="0"/>
          </a:p>
        </p:txBody>
      </p:sp>
      <p:pic>
        <p:nvPicPr>
          <p:cNvPr id="5" name="Content Placeholder 4" descr="fath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3352800"/>
            <a:ext cx="3505200" cy="3505200"/>
          </a:xfrm>
        </p:spPr>
      </p:pic>
      <p:pic>
        <p:nvPicPr>
          <p:cNvPr id="7" name="Picture 6" descr="gunsmok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2641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T.V. Shows of the 1950s</a:t>
            </a:r>
            <a:br>
              <a:rPr lang="en-US" dirty="0"/>
            </a:br>
            <a:r>
              <a:rPr lang="en-US" sz="2400" dirty="0"/>
              <a:t>What aspects of 1950s values and norms are evident to you from watching these clips?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03" y="4643181"/>
            <a:ext cx="7868220" cy="17192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“The Honeymooners”</a:t>
            </a:r>
          </a:p>
          <a:p>
            <a:pPr lvl="1"/>
            <a:r>
              <a:rPr lang="en-US" dirty="0">
                <a:hlinkClick r:id="rId2"/>
              </a:rPr>
              <a:t>https://www.youtube.com/watch?v=_-FhWB1POWQ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“I Love Lucy”</a:t>
            </a:r>
          </a:p>
          <a:p>
            <a:pPr lvl="1"/>
            <a:r>
              <a:rPr lang="en-US" dirty="0">
                <a:hlinkClick r:id="rId3"/>
              </a:rPr>
              <a:t>https://www.youtube.com/watch?v=oOfuoA146Y0&amp;index=13&amp;list=RDsu3goJ7unCs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040" y="2209401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426" y="2209401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279" y="3453071"/>
            <a:ext cx="675903" cy="6041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29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8943975" cy="14620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Would the Birth of Television Lead to the Death of Radio and the Movies?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800600" cy="41148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In 1948, 90 million people went to the movies weekly. By the mid-50s this had decreased by 50%. Radio and movies survived because they adapted and evolved.</a:t>
            </a:r>
          </a:p>
          <a:p>
            <a:r>
              <a:rPr lang="en-US" sz="2400" dirty="0"/>
              <a:t>Radio stations now offered local news, weather, community events and more importantly- rock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dirty="0"/>
              <a:t>’ roll.</a:t>
            </a:r>
          </a:p>
          <a:p>
            <a:r>
              <a:rPr lang="en-US" sz="2400" dirty="0"/>
              <a:t>Movie theatres also had some advantages over </a:t>
            </a:r>
            <a:r>
              <a:rPr lang="en-US" sz="2400" dirty="0" smtClean="0"/>
              <a:t>TV - </a:t>
            </a:r>
            <a:r>
              <a:rPr lang="en-US" sz="2400" dirty="0"/>
              <a:t>size, color, and sound (even Smell-O-Vision and 3D!)</a:t>
            </a:r>
          </a:p>
        </p:txBody>
      </p:sp>
      <p:pic>
        <p:nvPicPr>
          <p:cNvPr id="5" name="Content Placeholder 4" descr="JD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4302" y="1676400"/>
            <a:ext cx="3505200" cy="4043362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4302" y="5888722"/>
            <a:ext cx="3570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James Dean, a </a:t>
            </a:r>
            <a:r>
              <a:rPr lang="en-US" dirty="0" smtClean="0"/>
              <a:t>teen film </a:t>
            </a:r>
            <a:r>
              <a:rPr lang="en-US" dirty="0"/>
              <a:t>idol, died at </a:t>
            </a:r>
          </a:p>
          <a:p>
            <a:r>
              <a:rPr lang="en-US" dirty="0"/>
              <a:t>the age of 24 in a car accident.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43975" cy="776287"/>
          </a:xfrm>
        </p:spPr>
        <p:txBody>
          <a:bodyPr/>
          <a:lstStyle/>
          <a:p>
            <a:pPr algn="ctr" eaLnBrk="1" hangingPunct="1"/>
            <a:r>
              <a:rPr lang="en-US" b="1"/>
              <a:t>A SUBCULTURE EMERGES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/>
              <a:t>Although mass media and television were wildly popular in the 1950s, dissenting voices emerged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The “Beat Movement” in literature, art and poetry celebrated a </a:t>
            </a:r>
            <a:r>
              <a:rPr lang="en-US" sz="2400" b="1" u="sng" dirty="0"/>
              <a:t>nonconformist</a:t>
            </a:r>
            <a:r>
              <a:rPr lang="en-US" sz="2400" b="1" dirty="0"/>
              <a:t> lifestyle and attitude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Allan Ginsberg, “Howl” (1956)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Jack Kerouac, “On the Road” (1957)</a:t>
            </a:r>
          </a:p>
        </p:txBody>
      </p:sp>
      <p:pic>
        <p:nvPicPr>
          <p:cNvPr id="59396" name="Picture 7" descr="beat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447800"/>
            <a:ext cx="3887788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8715375" cy="928687"/>
          </a:xfrm>
        </p:spPr>
        <p:txBody>
          <a:bodyPr/>
          <a:lstStyle/>
          <a:p>
            <a:pPr algn="ctr" eaLnBrk="1" hangingPunct="1"/>
            <a:r>
              <a:rPr lang="en-US" sz="4000" b="1" dirty="0"/>
              <a:t>BEATNIKS FOLLOW THEIR OWN PATH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47800"/>
            <a:ext cx="46482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Centered in San Francisco, L.A. and New York’s Greenwich Village, the Beat Movement expressed social nonconformity (own style of dress, refused to live in suburbs, “lived together” rather than married)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Followers, called “beatniks”, tended to shun conventional work and career paths and sought understanding through Zen Buddhism,</a:t>
            </a:r>
            <a:r>
              <a:rPr lang="en-US" sz="2800" b="1" dirty="0" smtClean="0"/>
              <a:t> contemplative music (early folk), </a:t>
            </a:r>
            <a:r>
              <a:rPr lang="en-US" sz="2800" b="1" dirty="0"/>
              <a:t>and sometimes recreational drugs</a:t>
            </a:r>
          </a:p>
        </p:txBody>
      </p:sp>
      <p:pic>
        <p:nvPicPr>
          <p:cNvPr id="60420" name="Picture 7" descr="beatni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752600"/>
            <a:ext cx="4038600" cy="4013200"/>
          </a:xfrm>
          <a:noFill/>
        </p:spPr>
      </p:pic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228600" y="57912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Beatniks often performed poetry or music in coffeehouses or bars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02" y="22102"/>
            <a:ext cx="7793037" cy="513922"/>
          </a:xfrm>
        </p:spPr>
        <p:txBody>
          <a:bodyPr>
            <a:normAutofit fontScale="90000"/>
          </a:bodyPr>
          <a:lstStyle/>
          <a:p>
            <a:r>
              <a:rPr lang="en-US" dirty="0"/>
              <a:t>Fashion and Body Image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1" y="810368"/>
            <a:ext cx="2324100" cy="1984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1" y="2795331"/>
            <a:ext cx="1660316" cy="1984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579" y="2578937"/>
            <a:ext cx="2371664" cy="2201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483" y="2246646"/>
            <a:ext cx="1800225" cy="253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851" y="763925"/>
            <a:ext cx="3160588" cy="1919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8968" y="2795332"/>
            <a:ext cx="2729739" cy="1984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2064" y="4780296"/>
            <a:ext cx="1545967" cy="1746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874" y="4780296"/>
            <a:ext cx="1554190" cy="1746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6419" y="593973"/>
            <a:ext cx="1590418" cy="22013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18980" y="4895051"/>
            <a:ext cx="4842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While traditional values and conservatism were stressed in much of mainstream media, the 50s had it’s share of “bad” girl and boys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Teenagers and other young people would cultivate their own style and pioneer new trends, as always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During the 50s and early 60s, a much curvier female ideal was presented in popular culture (“hourglass figure”; decade when “Barbie” was first introduced)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1203</Words>
  <Application>Microsoft Macintosh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Pop Culture in the 1950s</vt:lpstr>
      <vt:lpstr>Mass Media Emerges</vt:lpstr>
      <vt:lpstr>TELEVISION EXPERIMENTS WITH VARIOUS FORMATS</vt:lpstr>
      <vt:lpstr>Criticisms of 1950s Television</vt:lpstr>
      <vt:lpstr>Popular T.V. Shows of the 1950s What aspects of 1950s values and norms are evident to you from watching these clips? </vt:lpstr>
      <vt:lpstr>Would the Birth of Television Lead to the Death of Radio and the Movies?</vt:lpstr>
      <vt:lpstr>A SUBCULTURE EMERGES</vt:lpstr>
      <vt:lpstr>BEATNIKS FOLLOW THEIR OWN PATH</vt:lpstr>
      <vt:lpstr>Fashion and Body Image</vt:lpstr>
      <vt:lpstr>Literature</vt:lpstr>
      <vt:lpstr>Movies in the 1950s</vt:lpstr>
      <vt:lpstr>Music in the 1950s</vt:lpstr>
      <vt:lpstr>MUSIC IN THE 1950s</vt:lpstr>
      <vt:lpstr>ROCK N’ ROLL</vt:lpstr>
    </vt:vector>
  </TitlesOfParts>
  <Company>New West Charter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Elena Hynes</dc:creator>
  <cp:lastModifiedBy>Elena Hynes</cp:lastModifiedBy>
  <cp:revision>63</cp:revision>
  <dcterms:created xsi:type="dcterms:W3CDTF">2019-04-05T13:57:43Z</dcterms:created>
  <dcterms:modified xsi:type="dcterms:W3CDTF">2019-04-05T16:50:51Z</dcterms:modified>
</cp:coreProperties>
</file>