
<file path=[Content_Types].xml><?xml version="1.0" encoding="utf-8"?>
<Types xmlns="http://schemas.openxmlformats.org/package/2006/content-types">
  <Default Extension="png" ContentType="image/png"/>
  <Default Extension="jpg&amp;ehk=N9W46KEJlgR73N" ContentType="image/jpeg"/>
  <Default Extension="jpeg" ContentType="image/jpeg"/>
  <Default Extension="jpg&amp;ehk=6G8iN" ContentType="image/jpeg"/>
  <Default Extension="jpg&amp;ehk=TLy5kjQRpFR8yzYx7ElKmw&amp;pid=OfficeInsert" ContentType="image/jpeg"/>
  <Default Extension="rels" ContentType="application/vnd.openxmlformats-package.relationships+xml"/>
  <Default Extension="xml" ContentType="application/xml"/>
  <Default Extension="jpg&amp;ehk=dyC4fmmGdMNXqkL0Itmtpw&amp;pid=OfficeInsert" ContentType="image/jpeg"/>
  <Default Extension="jpg&amp;ehk=8zcl92jNnPdTTusAEBCi2g&amp;pid=OfficeInsert" ContentType="image/jpeg"/>
  <Default Extension="jpg&amp;ehk=6601rXwpzkxi" ContentType="image/jpeg"/>
  <Default Extension="png&amp;ehk=VT4bGrzffziOBMs6696Jow&amp;pid=OfficeInsert" ContentType="image/png"/>
  <Default Extension="jpg" ContentType="image/jpeg"/>
  <Default Extension="jpg&amp;ehk=nn0MrsTLfBGblwRh2alIjA&amp;pid=OfficeInsert"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varScale="1">
        <p:scale>
          <a:sx n="69" d="100"/>
          <a:sy n="69" d="100"/>
        </p:scale>
        <p:origin x="9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1239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40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0896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07806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8533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5447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468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8253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550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092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300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841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91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512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956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037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797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1/22/2017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8890414"/>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amp;ehk=nn0MrsTLfBGblwRh2alIjA&amp;pid=OfficeInsert"/><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g&amp;ehk=6601rXwpzkxi"/><Relationship Id="rId5" Type="http://schemas.openxmlformats.org/officeDocument/2006/relationships/image" Target="../media/image10.jpg&amp;ehk=8zcl92jNnPdTTusAEBCi2g&amp;pid=OfficeInsert"/><Relationship Id="rId4" Type="http://schemas.openxmlformats.org/officeDocument/2006/relationships/image" Target="../media/image9.jpg&amp;ehk=6G8iN"/></Relationships>
</file>

<file path=ppt/slides/_rels/slide4.xml.rels><?xml version="1.0" encoding="UTF-8" standalone="yes"?>
<Relationships xmlns="http://schemas.openxmlformats.org/package/2006/relationships"><Relationship Id="rId3" Type="http://schemas.openxmlformats.org/officeDocument/2006/relationships/image" Target="../media/image12.jpg&amp;ehk=dyC4fmmGdMNXqkL0Itmtpw&amp;pid=OfficeInsert"/><Relationship Id="rId2" Type="http://schemas.openxmlformats.org/officeDocument/2006/relationships/hyperlink" Target="https://www.youtube.com/watch?v=s58iTzznkp0&amp;index=1&amp;list=PL2WKZaMt021Ry9XIiciHUYVTfm84GfZ9N" TargetMode="External"/><Relationship Id="rId1" Type="http://schemas.openxmlformats.org/officeDocument/2006/relationships/slideLayout" Target="../slideLayouts/slideLayout2.xml"/><Relationship Id="rId5" Type="http://schemas.openxmlformats.org/officeDocument/2006/relationships/image" Target="../media/image14.jpg&amp;ehk=N9W46KEJlgR73N"/><Relationship Id="rId4" Type="http://schemas.openxmlformats.org/officeDocument/2006/relationships/image" Target="../media/image13.png&amp;ehk=VT4bGrzffziOBMs6696Jow&amp;pid=OfficeInsert"/></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s://vimeo.com/81593297" TargetMode="External"/><Relationship Id="rId7" Type="http://schemas.openxmlformats.org/officeDocument/2006/relationships/hyperlink" Target="http://accuweather.ap.org/cgi-bin/apdownload.pl?5199728+Intl_Photos+accuweather.ap.org:80+++" TargetMode="External"/><Relationship Id="rId2" Type="http://schemas.openxmlformats.org/officeDocument/2006/relationships/hyperlink" Target="https://www.youtube.com/watch?v=4DLdMa98JdM" TargetMode="External"/><Relationship Id="rId1" Type="http://schemas.openxmlformats.org/officeDocument/2006/relationships/slideLayout" Target="../slideLayouts/slideLayout2.xml"/><Relationship Id="rId6" Type="http://schemas.openxmlformats.org/officeDocument/2006/relationships/image" Target="../media/image15.jpg&amp;ehk=TLy5kjQRpFR8yzYx7ElKmw&amp;pid=OfficeInsert"/><Relationship Id="rId5" Type="http://schemas.openxmlformats.org/officeDocument/2006/relationships/image" Target="../media/image7.png"/><Relationship Id="rId4" Type="http://schemas.openxmlformats.org/officeDocument/2006/relationships/hyperlink" Target="https://www.youtube.com/watch?v=1pzVm6nm4x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Media, Music and Movies in the 1920s</a:t>
            </a:r>
          </a:p>
        </p:txBody>
      </p:sp>
    </p:spTree>
    <p:extLst>
      <p:ext uri="{BB962C8B-B14F-4D97-AF65-F5344CB8AC3E}">
        <p14:creationId xmlns:p14="http://schemas.microsoft.com/office/powerpoint/2010/main" val="3973716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4400" dirty="0"/>
            </a:br>
            <a:r>
              <a:rPr lang="en-US" sz="4400" dirty="0"/>
              <a:t>Radio</a:t>
            </a:r>
          </a:p>
        </p:txBody>
      </p:sp>
      <p:pic>
        <p:nvPicPr>
          <p:cNvPr id="4" name="Content Placeholder 3" descr="Life in the Twenties - The Radio"/>
          <p:cNvPicPr>
            <a:picLocks noGrp="1" noChangeAspect="1"/>
          </p:cNvPicPr>
          <p:nvPr>
            <p:ph idx="1"/>
          </p:nvPr>
        </p:nvPicPr>
        <p:blipFill>
          <a:blip r:embed="rId2"/>
          <a:stretch>
            <a:fillRect/>
          </a:stretch>
        </p:blipFill>
        <p:spPr>
          <a:xfrm>
            <a:off x="7938573" y="2211809"/>
            <a:ext cx="3695700" cy="3733800"/>
          </a:xfrm>
        </p:spPr>
      </p:pic>
      <p:sp>
        <p:nvSpPr>
          <p:cNvPr id="5" name="TextBox 4"/>
          <p:cNvSpPr txBox="1"/>
          <p:nvPr/>
        </p:nvSpPr>
        <p:spPr>
          <a:xfrm>
            <a:off x="1303506" y="2211809"/>
            <a:ext cx="6341208" cy="3970318"/>
          </a:xfrm>
          <a:prstGeom prst="rect">
            <a:avLst/>
          </a:prstGeom>
          <a:noFill/>
        </p:spPr>
        <p:txBody>
          <a:bodyPr wrap="square" rtlCol="0">
            <a:spAutoFit/>
          </a:bodyPr>
          <a:lstStyle/>
          <a:p>
            <a:r>
              <a:rPr lang="en-US" dirty="0"/>
              <a:t>Radio programs were extremely popular:</a:t>
            </a:r>
          </a:p>
          <a:p>
            <a:r>
              <a:rPr lang="en-US" dirty="0"/>
              <a:t>	News, Mystery Programs, Live sporting events,</a:t>
            </a:r>
          </a:p>
          <a:p>
            <a:r>
              <a:rPr lang="en-US" dirty="0"/>
              <a:t>	Comedies, Music (classical, standards, jazz, blues</a:t>
            </a:r>
          </a:p>
          <a:p>
            <a:r>
              <a:rPr lang="en-US" dirty="0"/>
              <a:t>	country music).</a:t>
            </a:r>
          </a:p>
          <a:p>
            <a:r>
              <a:rPr lang="en-US" dirty="0"/>
              <a:t>Marketing/advertising industry became involved almost immediately due to the far reach of radio waves</a:t>
            </a:r>
          </a:p>
          <a:p>
            <a:r>
              <a:rPr lang="en-US" dirty="0"/>
              <a:t>	Examples: The Standard Hour, General Motors 	Concerts</a:t>
            </a:r>
          </a:p>
          <a:p>
            <a:r>
              <a:rPr lang="en-US" dirty="0"/>
              <a:t>San Francisco stations could be heard all up and down the west coast, even as far as Hawaii and Alaska, and Chicago stations could be heard all over the Midwest and in southern Ontario, Canada.</a:t>
            </a:r>
          </a:p>
          <a:p>
            <a:endParaRPr lang="en-US" dirty="0"/>
          </a:p>
        </p:txBody>
      </p:sp>
      <p:pic>
        <p:nvPicPr>
          <p:cNvPr id="6" name="Picture 2" descr="http://icons.iconarchive.com/icons/cedarseed/cocktails/128/Martini-Dry-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193" y="2211809"/>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icons.iconarchive.com/icons/cedarseed/cocktails/128/Martini-Dry-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193" y="3317519"/>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icons.iconarchive.com/icons/cedarseed/cocktails/128/Martini-Dry-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6193" y="4690522"/>
            <a:ext cx="449618" cy="316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43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Music</a:t>
            </a:r>
            <a:br>
              <a:rPr lang="en-US" dirty="0"/>
            </a:br>
            <a:r>
              <a:rPr lang="en-US" sz="2800" dirty="0"/>
              <a:t>While classical music and standards were very widely listened to in the 1920s…</a:t>
            </a:r>
          </a:p>
        </p:txBody>
      </p:sp>
      <p:sp>
        <p:nvSpPr>
          <p:cNvPr id="3" name="Content Placeholder 2"/>
          <p:cNvSpPr>
            <a:spLocks noGrp="1"/>
          </p:cNvSpPr>
          <p:nvPr>
            <p:ph idx="1"/>
          </p:nvPr>
        </p:nvSpPr>
        <p:spPr/>
        <p:txBody>
          <a:bodyPr/>
          <a:lstStyle/>
          <a:p>
            <a:pPr marL="0" indent="0">
              <a:buNone/>
            </a:pPr>
            <a:r>
              <a:rPr lang="en-US" dirty="0"/>
              <a:t>Jazz was by far the most popular genre of music among young people, of all walks of life</a:t>
            </a:r>
          </a:p>
          <a:p>
            <a:pPr marL="0" indent="0">
              <a:buNone/>
            </a:pPr>
            <a:r>
              <a:rPr lang="en-US" dirty="0"/>
              <a:t>Channeled all of the energy of urban life in the 20s and the spirit of youthful rebellion</a:t>
            </a:r>
          </a:p>
          <a:p>
            <a:pPr marL="0" indent="0">
              <a:buNone/>
            </a:pPr>
            <a:endParaRPr lang="en-US" dirty="0"/>
          </a:p>
        </p:txBody>
      </p:sp>
      <p:pic>
        <p:nvPicPr>
          <p:cNvPr id="4" name="Picture 2" descr="http://icons.iconarchive.com/icons/cedarseed/cocktails/128/Martini-Dr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729" y="2102882"/>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icons.iconarchive.com/icons/cedarseed/cocktails/128/Martini-Dr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729" y="2868868"/>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Duke Ellington Born: April 29, 1899 | Died: May 24, 1974 | Instrument ..."/>
          <p:cNvPicPr>
            <a:picLocks noChangeAspect="1"/>
          </p:cNvPicPr>
          <p:nvPr/>
        </p:nvPicPr>
        <p:blipFill>
          <a:blip r:embed="rId3"/>
          <a:stretch>
            <a:fillRect/>
          </a:stretch>
        </p:blipFill>
        <p:spPr>
          <a:xfrm>
            <a:off x="762729" y="3801099"/>
            <a:ext cx="4197198" cy="2813216"/>
          </a:xfrm>
          <a:prstGeom prst="rect">
            <a:avLst/>
          </a:prstGeom>
        </p:spPr>
      </p:pic>
      <p:pic>
        <p:nvPicPr>
          <p:cNvPr id="12" name="Picture 11" descr="Bessie Smith was the empress of blues, and that’s a fact that no one ..."/>
          <p:cNvPicPr>
            <a:picLocks noChangeAspect="1"/>
          </p:cNvPicPr>
          <p:nvPr/>
        </p:nvPicPr>
        <p:blipFill>
          <a:blip r:embed="rId4"/>
          <a:stretch>
            <a:fillRect/>
          </a:stretch>
        </p:blipFill>
        <p:spPr>
          <a:xfrm>
            <a:off x="5218890" y="3801099"/>
            <a:ext cx="3813143" cy="2813216"/>
          </a:xfrm>
          <a:prstGeom prst="rect">
            <a:avLst/>
          </a:prstGeom>
        </p:spPr>
      </p:pic>
      <p:pic>
        <p:nvPicPr>
          <p:cNvPr id="13" name="Picture 12" descr="El Blog de Atticus: CESARE SIEPI CANTA COLE PORTER"/>
          <p:cNvPicPr>
            <a:picLocks noChangeAspect="1"/>
          </p:cNvPicPr>
          <p:nvPr/>
        </p:nvPicPr>
        <p:blipFill>
          <a:blip r:embed="rId5"/>
          <a:stretch>
            <a:fillRect/>
          </a:stretch>
        </p:blipFill>
        <p:spPr>
          <a:xfrm>
            <a:off x="9290996" y="4777305"/>
            <a:ext cx="2743200" cy="1787652"/>
          </a:xfrm>
          <a:prstGeom prst="rect">
            <a:avLst/>
          </a:prstGeom>
        </p:spPr>
      </p:pic>
      <p:pic>
        <p:nvPicPr>
          <p:cNvPr id="14" name="Picture 13" descr="Piano Concerto in F» de George Gershwin: a «orgia dos ritmos ..."/>
          <p:cNvPicPr>
            <a:picLocks noChangeAspect="1"/>
          </p:cNvPicPr>
          <p:nvPr/>
        </p:nvPicPr>
        <p:blipFill>
          <a:blip r:embed="rId6"/>
          <a:stretch>
            <a:fillRect/>
          </a:stretch>
        </p:blipFill>
        <p:spPr>
          <a:xfrm>
            <a:off x="9626898" y="1777947"/>
            <a:ext cx="2407298" cy="2814735"/>
          </a:xfrm>
          <a:prstGeom prst="rect">
            <a:avLst/>
          </a:prstGeom>
        </p:spPr>
      </p:pic>
    </p:spTree>
    <p:extLst>
      <p:ext uri="{BB962C8B-B14F-4D97-AF65-F5344CB8AC3E}">
        <p14:creationId xmlns:p14="http://schemas.microsoft.com/office/powerpoint/2010/main" val="63175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Dance Craze</a:t>
            </a:r>
          </a:p>
        </p:txBody>
      </p:sp>
      <p:sp>
        <p:nvSpPr>
          <p:cNvPr id="3" name="Content Placeholder 2"/>
          <p:cNvSpPr>
            <a:spLocks noGrp="1"/>
          </p:cNvSpPr>
          <p:nvPr>
            <p:ph idx="1"/>
          </p:nvPr>
        </p:nvSpPr>
        <p:spPr>
          <a:xfrm>
            <a:off x="1103312" y="2052918"/>
            <a:ext cx="5311343" cy="4195481"/>
          </a:xfrm>
        </p:spPr>
        <p:txBody>
          <a:bodyPr/>
          <a:lstStyle/>
          <a:p>
            <a:pPr marL="0" indent="0">
              <a:buNone/>
            </a:pPr>
            <a:r>
              <a:rPr lang="en-US" dirty="0"/>
              <a:t>The jazz dance craze was seen in nightclubs, dance halls and private homes. The house party became much more common.</a:t>
            </a:r>
          </a:p>
          <a:p>
            <a:pPr marL="0" indent="0">
              <a:buNone/>
            </a:pPr>
            <a:r>
              <a:rPr lang="en-US" dirty="0"/>
              <a:t>Dances: The Lindy Hop, The Charleston, The Black Bottom, The Shimmy, The Fox Trot, The Quick Step….</a:t>
            </a:r>
          </a:p>
          <a:p>
            <a:pPr marL="0" indent="0">
              <a:buNone/>
            </a:pPr>
            <a:endParaRPr lang="en-US" dirty="0"/>
          </a:p>
          <a:p>
            <a:pPr marL="0" indent="0">
              <a:buNone/>
            </a:pPr>
            <a:r>
              <a:rPr lang="en-US" dirty="0">
                <a:hlinkClick r:id="rId2"/>
              </a:rPr>
              <a:t>https://www.youtube.com/watch?v=s58iTzznkp0&amp;index=1&amp;list=PL2WKZaMt021Ry9XIiciHUYVTfm84GfZ9N</a:t>
            </a:r>
            <a:endParaRPr lang="en-US" dirty="0"/>
          </a:p>
          <a:p>
            <a:endParaRPr lang="en-US" dirty="0"/>
          </a:p>
        </p:txBody>
      </p:sp>
      <p:pic>
        <p:nvPicPr>
          <p:cNvPr id="4" name="Picture 3" descr="Billie Holiday one of the leading singers in the musical movement in ..."/>
          <p:cNvPicPr>
            <a:picLocks noChangeAspect="1"/>
          </p:cNvPicPr>
          <p:nvPr/>
        </p:nvPicPr>
        <p:blipFill>
          <a:blip r:embed="rId3"/>
          <a:stretch>
            <a:fillRect/>
          </a:stretch>
        </p:blipFill>
        <p:spPr>
          <a:xfrm>
            <a:off x="7306129" y="1287624"/>
            <a:ext cx="4170524" cy="2687217"/>
          </a:xfrm>
          <a:prstGeom prst="rect">
            <a:avLst/>
          </a:prstGeom>
        </p:spPr>
      </p:pic>
      <p:pic>
        <p:nvPicPr>
          <p:cNvPr id="6" name="Picture 5" descr="CHARACTERIZED BY &quot;FLAPPERS&quot;"/>
          <p:cNvPicPr>
            <a:picLocks noChangeAspect="1"/>
          </p:cNvPicPr>
          <p:nvPr/>
        </p:nvPicPr>
        <p:blipFill>
          <a:blip r:embed="rId4"/>
          <a:stretch>
            <a:fillRect/>
          </a:stretch>
        </p:blipFill>
        <p:spPr>
          <a:xfrm>
            <a:off x="9849453" y="3974841"/>
            <a:ext cx="1627200" cy="2606400"/>
          </a:xfrm>
          <a:prstGeom prst="rect">
            <a:avLst/>
          </a:prstGeom>
        </p:spPr>
      </p:pic>
      <p:pic>
        <p:nvPicPr>
          <p:cNvPr id="7" name="Picture 6" descr="like this picture because it's about a popular dance move"/>
          <p:cNvPicPr>
            <a:picLocks noChangeAspect="1"/>
          </p:cNvPicPr>
          <p:nvPr/>
        </p:nvPicPr>
        <p:blipFill>
          <a:blip r:embed="rId5"/>
          <a:stretch>
            <a:fillRect/>
          </a:stretch>
        </p:blipFill>
        <p:spPr>
          <a:xfrm>
            <a:off x="7306129" y="3974841"/>
            <a:ext cx="1949838" cy="2606400"/>
          </a:xfrm>
          <a:prstGeom prst="rect">
            <a:avLst/>
          </a:prstGeom>
        </p:spPr>
      </p:pic>
    </p:spTree>
    <p:extLst>
      <p:ext uri="{BB962C8B-B14F-4D97-AF65-F5344CB8AC3E}">
        <p14:creationId xmlns:p14="http://schemas.microsoft.com/office/powerpoint/2010/main" val="331922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Movies</a:t>
            </a:r>
          </a:p>
        </p:txBody>
      </p:sp>
      <p:sp>
        <p:nvSpPr>
          <p:cNvPr id="3" name="Content Placeholder 2"/>
          <p:cNvSpPr>
            <a:spLocks noGrp="1"/>
          </p:cNvSpPr>
          <p:nvPr>
            <p:ph idx="1"/>
          </p:nvPr>
        </p:nvSpPr>
        <p:spPr>
          <a:xfrm>
            <a:off x="1103312" y="1309816"/>
            <a:ext cx="7051643" cy="4938583"/>
          </a:xfrm>
        </p:spPr>
        <p:txBody>
          <a:bodyPr>
            <a:normAutofit fontScale="92500" lnSpcReduction="20000"/>
          </a:bodyPr>
          <a:lstStyle/>
          <a:p>
            <a:pPr marL="0" indent="0">
              <a:buNone/>
            </a:pPr>
            <a:r>
              <a:rPr lang="en-US" dirty="0"/>
              <a:t>Silent films had been produced and screened since 1891, but continued to be made into the early 30s</a:t>
            </a:r>
          </a:p>
          <a:p>
            <a:pPr marL="0" indent="0">
              <a:buNone/>
            </a:pPr>
            <a:r>
              <a:rPr lang="en-US" dirty="0"/>
              <a:t>1920s saw an explosion of both new movies and larger audiences, as movie-going became more affordable: classics, horror, science fiction, comedies, dramas</a:t>
            </a:r>
          </a:p>
          <a:p>
            <a:pPr marL="0" indent="0">
              <a:buNone/>
            </a:pPr>
            <a:r>
              <a:rPr lang="en-US" dirty="0"/>
              <a:t>By the end of the 20s, there were 20 active Hollywood studios</a:t>
            </a:r>
          </a:p>
          <a:p>
            <a:pPr marL="0" indent="0">
              <a:buNone/>
            </a:pPr>
            <a:r>
              <a:rPr lang="en-US" dirty="0"/>
              <a:t>The first Academy Awards (Oscars) were held in 1927</a:t>
            </a:r>
          </a:p>
          <a:p>
            <a:pPr marL="0" indent="0">
              <a:buNone/>
            </a:pPr>
            <a:r>
              <a:rPr lang="en-US" dirty="0"/>
              <a:t>First “talkie” – </a:t>
            </a:r>
            <a:r>
              <a:rPr lang="en-US" i="1" u="sng" dirty="0"/>
              <a:t>The Jazz Singer</a:t>
            </a:r>
            <a:r>
              <a:rPr lang="en-US" dirty="0"/>
              <a:t>, starring Al Jolson was released the same year.</a:t>
            </a:r>
          </a:p>
          <a:p>
            <a:pPr marL="0" indent="0">
              <a:buNone/>
            </a:pPr>
            <a:r>
              <a:rPr lang="en-US" dirty="0"/>
              <a:t>The first “pictures” to win Best Film were </a:t>
            </a:r>
            <a:r>
              <a:rPr lang="en-US" i="1" u="sng" dirty="0"/>
              <a:t>Wings</a:t>
            </a:r>
            <a:r>
              <a:rPr lang="en-US" i="1" dirty="0"/>
              <a:t> (1927) </a:t>
            </a:r>
            <a:r>
              <a:rPr lang="en-US" dirty="0"/>
              <a:t>and </a:t>
            </a:r>
            <a:r>
              <a:rPr lang="en-US" i="1" u="sng" dirty="0"/>
              <a:t>The Broadway Melody</a:t>
            </a:r>
            <a:r>
              <a:rPr lang="en-US" i="1" dirty="0"/>
              <a:t> (1928).</a:t>
            </a:r>
          </a:p>
          <a:p>
            <a:pPr marL="0" indent="0">
              <a:buNone/>
            </a:pPr>
            <a:r>
              <a:rPr lang="en-US" i="1" dirty="0">
                <a:hlinkClick r:id="rId2"/>
              </a:rPr>
              <a:t>https://www.youtube.com/watch?v=4DLdMa98JdM</a:t>
            </a:r>
            <a:endParaRPr lang="en-US" i="1" dirty="0"/>
          </a:p>
          <a:p>
            <a:pPr marL="0" indent="0">
              <a:buNone/>
            </a:pPr>
            <a:r>
              <a:rPr lang="en-US" i="1" dirty="0">
                <a:hlinkClick r:id="rId3"/>
              </a:rPr>
              <a:t>https://vimeo.com/81593297</a:t>
            </a:r>
            <a:endParaRPr lang="en-US" i="1" dirty="0"/>
          </a:p>
          <a:p>
            <a:pPr marL="0" indent="0">
              <a:buNone/>
            </a:pPr>
            <a:r>
              <a:rPr lang="en-US" i="1" dirty="0">
                <a:hlinkClick r:id="rId4"/>
              </a:rPr>
              <a:t>https://www.youtube.com/watch?v=1pzVm6nm4xM</a:t>
            </a:r>
            <a:endParaRPr lang="en-US" i="1" dirty="0"/>
          </a:p>
          <a:p>
            <a:pPr marL="0" indent="0">
              <a:buNone/>
            </a:pPr>
            <a:endParaRPr lang="en-US" i="1" dirty="0"/>
          </a:p>
          <a:p>
            <a:pPr marL="0" indent="0">
              <a:buNone/>
            </a:pPr>
            <a:endParaRPr lang="en-US" i="1" dirty="0"/>
          </a:p>
        </p:txBody>
      </p:sp>
      <p:pic>
        <p:nvPicPr>
          <p:cNvPr id="5" name="Picture 2" descr="http://icons.iconarchive.com/icons/cedarseed/cocktails/128/Martini-Dry-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456" y="1343869"/>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icons.iconarchive.com/icons/cedarseed/cocktails/128/Martini-Dry-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456" y="1924232"/>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icons.iconarchive.com/icons/cedarseed/cocktails/128/Martini-Dry-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0820" y="2726697"/>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icons.iconarchive.com/icons/cedarseed/cocktails/128/Martini-Dry-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456" y="3303601"/>
            <a:ext cx="449618" cy="3164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icons.iconarchive.com/icons/cedarseed/cocktails/128/Martini-Dry-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883" y="4274526"/>
            <a:ext cx="515492" cy="41169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icons.iconarchive.com/icons/cedarseed/cocktails/128/Martini-Dry-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456" y="3697622"/>
            <a:ext cx="489779" cy="33519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 of Being&quot;: advice from Jean Cocteau (and Charlie Chaplin too"/>
          <p:cNvPicPr>
            <a:picLocks noChangeAspect="1"/>
          </p:cNvPicPr>
          <p:nvPr/>
        </p:nvPicPr>
        <p:blipFill>
          <a:blip r:embed="rId6"/>
          <a:stretch>
            <a:fillRect/>
          </a:stretch>
        </p:blipFill>
        <p:spPr>
          <a:xfrm>
            <a:off x="8612156" y="1235834"/>
            <a:ext cx="2469765" cy="1951026"/>
          </a:xfrm>
          <a:prstGeom prst="rect">
            <a:avLst/>
          </a:prstGeom>
        </p:spPr>
      </p:pic>
      <p:pic>
        <p:nvPicPr>
          <p:cNvPr id="12" name="Picture 11" descr="Click to download">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12156" y="3186860"/>
            <a:ext cx="2511425" cy="3592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4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Discussion Questions:</a:t>
            </a:r>
          </a:p>
        </p:txBody>
      </p:sp>
      <p:sp>
        <p:nvSpPr>
          <p:cNvPr id="3" name="Content Placeholder 2"/>
          <p:cNvSpPr>
            <a:spLocks noGrp="1"/>
          </p:cNvSpPr>
          <p:nvPr>
            <p:ph idx="1"/>
          </p:nvPr>
        </p:nvSpPr>
        <p:spPr/>
        <p:txBody>
          <a:bodyPr>
            <a:normAutofit/>
          </a:bodyPr>
          <a:lstStyle/>
          <a:p>
            <a:pPr marL="0" indent="0">
              <a:buNone/>
            </a:pPr>
            <a:r>
              <a:rPr lang="en-US" sz="2800" dirty="0"/>
              <a:t>Based on your observations of 1920s media (the music review assignment, the videos from today’s class..), what elements do you recognize as having influenced trends in the later 20</a:t>
            </a:r>
            <a:r>
              <a:rPr lang="en-US" sz="2800" baseline="30000" dirty="0"/>
              <a:t>th</a:t>
            </a:r>
            <a:r>
              <a:rPr lang="en-US" sz="2800" dirty="0"/>
              <a:t> century?</a:t>
            </a:r>
          </a:p>
          <a:p>
            <a:pPr marL="0" indent="0">
              <a:buNone/>
            </a:pPr>
            <a:endParaRPr lang="en-US" sz="2800" dirty="0"/>
          </a:p>
          <a:p>
            <a:pPr marL="0" indent="0">
              <a:buNone/>
            </a:pPr>
            <a:r>
              <a:rPr lang="en-US" sz="2800" dirty="0"/>
              <a:t>What aspects of 1920s media, music and dance have you enjoyed, if any?</a:t>
            </a:r>
          </a:p>
        </p:txBody>
      </p:sp>
      <p:pic>
        <p:nvPicPr>
          <p:cNvPr id="5" name="Picture 2" descr="http://icons.iconarchive.com/icons/cedarseed/cocktails/128/Martini-Dr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11" y="2052918"/>
            <a:ext cx="515492" cy="4116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icons.iconarchive.com/icons/cedarseed/cocktails/128/Martini-Dry-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11" y="4428340"/>
            <a:ext cx="515492" cy="411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660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411</TotalTime>
  <Words>318</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Media, Music and Movies in the 1920s</vt:lpstr>
      <vt:lpstr> Radio</vt:lpstr>
      <vt:lpstr>Music While classical music and standards were very widely listened to in the 1920s…</vt:lpstr>
      <vt:lpstr>Dance Craze</vt:lpstr>
      <vt:lpstr>Movies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Music and Movies in the 1920s</dc:title>
  <dc:creator>Elena Hynes</dc:creator>
  <cp:lastModifiedBy>Elena Hynes</cp:lastModifiedBy>
  <cp:revision>14</cp:revision>
  <dcterms:created xsi:type="dcterms:W3CDTF">2017-01-22T05:26:22Z</dcterms:created>
  <dcterms:modified xsi:type="dcterms:W3CDTF">2017-01-23T02:15:46Z</dcterms:modified>
</cp:coreProperties>
</file>