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0" r:id="rId1"/>
  </p:sldMasterIdLst>
  <p:notesMasterIdLst>
    <p:notesMasterId r:id="rId15"/>
  </p:notesMasterIdLst>
  <p:sldIdLst>
    <p:sldId id="256" r:id="rId2"/>
    <p:sldId id="257" r:id="rId3"/>
    <p:sldId id="261" r:id="rId4"/>
    <p:sldId id="258" r:id="rId5"/>
    <p:sldId id="265" r:id="rId6"/>
    <p:sldId id="266" r:id="rId7"/>
    <p:sldId id="264" r:id="rId8"/>
    <p:sldId id="267" r:id="rId9"/>
    <p:sldId id="268" r:id="rId10"/>
    <p:sldId id="269" r:id="rId11"/>
    <p:sldId id="270" r:id="rId12"/>
    <p:sldId id="271" r:id="rId13"/>
    <p:sldId id="2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65" d="100"/>
          <a:sy n="65" d="100"/>
        </p:scale>
        <p:origin x="-104" y="-63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74751-A2F4-6648-B4C3-18517B907AB4}" type="datetimeFigureOut">
              <a:rPr lang="en-US" smtClean="0"/>
              <a:pPr/>
              <a:t>9/14/18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28325-5358-A54E-856C-C33115DA48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028325-5358-A54E-856C-C33115DA482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0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E39429-4BFE-4FD1-87BE-314ED2432505}" type="datetimeFigureOut">
              <a:rPr lang="en-US" smtClean="0"/>
              <a:pPr/>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362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798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715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718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514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2032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441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775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517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949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E39429-4BFE-4FD1-87BE-314ED2432505}" type="datetimeFigureOut">
              <a:rPr lang="en-US" smtClean="0"/>
              <a:pPr/>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110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E39429-4BFE-4FD1-87BE-314ED2432505}" type="datetimeFigureOut">
              <a:rPr lang="en-US" smtClean="0"/>
              <a:pPr/>
              <a:t>9/14/18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64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740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022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7E39429-4BFE-4FD1-87BE-314ED2432505}" type="datetimeFigureOut">
              <a:rPr lang="en-US" smtClean="0"/>
              <a:pPr/>
              <a:t>9/14/18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264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E39429-4BFE-4FD1-87BE-314ED2432505}" type="datetimeFigureOut">
              <a:rPr lang="en-US" smtClean="0"/>
              <a:pPr/>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452269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7E39429-4BFE-4FD1-87BE-314ED2432505}" type="datetimeFigureOut">
              <a:rPr lang="en-US" smtClean="0"/>
              <a:pPr/>
              <a:t>9/14/18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CD724EC-3F04-4668-A2CD-C62A9FCBA68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172665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9BEACE8-B234-4CD5-8017-269126C40961}"/>
              </a:ext>
            </a:extLst>
          </p:cNvPr>
          <p:cNvSpPr>
            <a:spLocks noGrp="1"/>
          </p:cNvSpPr>
          <p:nvPr>
            <p:ph type="ctrTitle"/>
          </p:nvPr>
        </p:nvSpPr>
        <p:spPr>
          <a:xfrm>
            <a:off x="1604898" y="-638629"/>
            <a:ext cx="8825658" cy="3340467"/>
          </a:xfrm>
        </p:spPr>
        <p:txBody>
          <a:bodyPr/>
          <a:lstStyle/>
          <a:p>
            <a:pPr algn="ctr"/>
            <a:r>
              <a:rPr lang="en-US" b="1" dirty="0">
                <a:solidFill>
                  <a:schemeClr val="tx1"/>
                </a:solidFill>
              </a:rPr>
              <a:t>Growth of a Young Nation</a:t>
            </a:r>
          </a:p>
        </p:txBody>
      </p:sp>
      <p:sp>
        <p:nvSpPr>
          <p:cNvPr id="3" name="Subtit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83EE95C-D50D-4BD6-BF2C-4F3336396916}"/>
              </a:ext>
            </a:extLst>
          </p:cNvPr>
          <p:cNvSpPr>
            <a:spLocks noGrp="1"/>
          </p:cNvSpPr>
          <p:nvPr>
            <p:ph type="subTitle" idx="1"/>
          </p:nvPr>
        </p:nvSpPr>
        <p:spPr>
          <a:xfrm>
            <a:off x="1604898" y="2701838"/>
            <a:ext cx="8825658" cy="861420"/>
          </a:xfrm>
        </p:spPr>
        <p:txBody>
          <a:bodyPr>
            <a:normAutofit/>
          </a:bodyPr>
          <a:lstStyle/>
          <a:p>
            <a:pPr algn="ctr"/>
            <a:r>
              <a:rPr lang="en-US" sz="4000" b="1" dirty="0">
                <a:solidFill>
                  <a:srgbClr val="FF0000"/>
                </a:solidFill>
              </a:rPr>
              <a:t>The first 60 years</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89473FC-5424-4F09-84EE-B100186F9071}"/>
              </a:ext>
            </a:extLst>
          </p:cNvPr>
          <p:cNvPicPr>
            <a:picLocks noChangeAspect="1"/>
          </p:cNvPicPr>
          <p:nvPr/>
        </p:nvPicPr>
        <p:blipFill>
          <a:blip r:embed="rId2"/>
          <a:stretch>
            <a:fillRect/>
          </a:stretch>
        </p:blipFill>
        <p:spPr>
          <a:xfrm>
            <a:off x="1292088" y="3563257"/>
            <a:ext cx="4333460" cy="2638760"/>
          </a:xfrm>
          <a:prstGeom prst="rect">
            <a:avLst/>
          </a:prstGeom>
        </p:spPr>
      </p:pic>
      <p:pic>
        <p:nvPicPr>
          <p:cNvPr id="6" name="Pictur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3733DD6-1F0D-4F0D-87B6-5F025638B775}"/>
              </a:ext>
            </a:extLst>
          </p:cNvPr>
          <p:cNvPicPr>
            <a:picLocks noChangeAspect="1"/>
          </p:cNvPicPr>
          <p:nvPr/>
        </p:nvPicPr>
        <p:blipFill>
          <a:blip r:embed="rId3"/>
          <a:stretch>
            <a:fillRect/>
          </a:stretch>
        </p:blipFill>
        <p:spPr>
          <a:xfrm>
            <a:off x="6500191" y="3563257"/>
            <a:ext cx="4452731" cy="263876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4057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958EDD0-507D-4D62-B148-FB9AEE02F6A7}"/>
              </a:ext>
            </a:extLst>
          </p:cNvPr>
          <p:cNvSpPr>
            <a:spLocks noGrp="1"/>
          </p:cNvSpPr>
          <p:nvPr>
            <p:ph type="title"/>
          </p:nvPr>
        </p:nvSpPr>
        <p:spPr>
          <a:xfrm>
            <a:off x="1001486" y="452718"/>
            <a:ext cx="9049348" cy="1400530"/>
          </a:xfrm>
        </p:spPr>
        <p:txBody>
          <a:bodyPr/>
          <a:lstStyle/>
          <a:p>
            <a:pPr algn="ctr"/>
            <a:r>
              <a:rPr lang="en-US" b="1" dirty="0"/>
              <a:t>The Age of Jackson: (1828 – 1850)</a:t>
            </a:r>
            <a:br>
              <a:rPr lang="en-US" b="1" dirty="0"/>
            </a:br>
            <a:r>
              <a:rPr lang="en-US" sz="3200" b="1" i="1" dirty="0">
                <a:solidFill>
                  <a:srgbClr val="FF0000"/>
                </a:solidFill>
              </a:rPr>
              <a:t>A new era of popular democracy</a:t>
            </a:r>
            <a:endParaRPr lang="en-US" sz="3200" b="1" dirty="0">
              <a:solidFill>
                <a:srgbClr val="FF0000"/>
              </a:solidFill>
            </a:endParaRP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B5EAFD4-FF04-4D50-8550-2AE901CF526E}"/>
              </a:ext>
            </a:extLst>
          </p:cNvPr>
          <p:cNvSpPr>
            <a:spLocks noGrp="1"/>
          </p:cNvSpPr>
          <p:nvPr>
            <p:ph idx="1"/>
          </p:nvPr>
        </p:nvSpPr>
        <p:spPr>
          <a:xfrm>
            <a:off x="1103313" y="1689652"/>
            <a:ext cx="7106410" cy="5168348"/>
          </a:xfrm>
        </p:spPr>
        <p:txBody>
          <a:bodyPr>
            <a:normAutofit fontScale="92500" lnSpcReduction="20000"/>
          </a:bodyPr>
          <a:lstStyle/>
          <a:p>
            <a:r>
              <a:rPr lang="en-US" sz="2400" b="1" dirty="0"/>
              <a:t>Expanded suffrage </a:t>
            </a:r>
            <a:r>
              <a:rPr lang="en-US" sz="2400" b="1" dirty="0">
                <a:solidFill>
                  <a:schemeClr val="tx2">
                    <a:lumMod val="10000"/>
                  </a:schemeClr>
                </a:solidFill>
              </a:rPr>
              <a:t>(white males only)</a:t>
            </a:r>
          </a:p>
          <a:p>
            <a:r>
              <a:rPr lang="en-US" sz="2400" b="1" dirty="0"/>
              <a:t>Manifest Destiny </a:t>
            </a:r>
            <a:r>
              <a:rPr lang="en-US" sz="2400" b="1" dirty="0">
                <a:solidFill>
                  <a:schemeClr val="tx2">
                    <a:lumMod val="10000"/>
                  </a:schemeClr>
                </a:solidFill>
              </a:rPr>
              <a:t>(free soil Jacksonians supported; Whigs opposed it saying cities should be built up instead)</a:t>
            </a:r>
          </a:p>
          <a:p>
            <a:r>
              <a:rPr lang="en-US" sz="2400" b="1" dirty="0"/>
              <a:t>Rotating Patronage Positions </a:t>
            </a:r>
            <a:r>
              <a:rPr lang="en-US" sz="2400" b="1" dirty="0">
                <a:solidFill>
                  <a:schemeClr val="tx2">
                    <a:lumMod val="10000"/>
                  </a:schemeClr>
                </a:solidFill>
              </a:rPr>
              <a:t>(political appointees periodically move in and out of bureaucratic positions)</a:t>
            </a:r>
          </a:p>
          <a:p>
            <a:r>
              <a:rPr lang="en-US" sz="2400" b="1" dirty="0"/>
              <a:t>Strict Constructionism </a:t>
            </a:r>
            <a:r>
              <a:rPr lang="en-US" sz="2400" b="1" dirty="0">
                <a:solidFill>
                  <a:schemeClr val="tx2">
                    <a:lumMod val="10000"/>
                  </a:schemeClr>
                </a:solidFill>
              </a:rPr>
              <a:t>(favoring a close, literal interpretation of the Constitution and maintaining a limit of federal power)</a:t>
            </a:r>
          </a:p>
          <a:p>
            <a:r>
              <a:rPr lang="en-US" sz="2400" b="1" dirty="0"/>
              <a:t>Laissez-faire economics </a:t>
            </a:r>
            <a:r>
              <a:rPr lang="en-US" sz="2400" b="1" dirty="0">
                <a:solidFill>
                  <a:schemeClr val="tx2">
                    <a:lumMod val="10000"/>
                  </a:schemeClr>
                </a:solidFill>
              </a:rPr>
              <a:t>(hands-off approach, opposed to modernization, railroads and centralized banking)</a:t>
            </a:r>
          </a:p>
          <a:p>
            <a:r>
              <a:rPr lang="en-US" sz="2400" b="1" dirty="0">
                <a:solidFill>
                  <a:srgbClr val="FF0000"/>
                </a:solidFill>
              </a:rPr>
              <a:t>Generally supported by the rural poor, small farmers, the white working class, with a huge proportion of Irish immigrants</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EF47B21-8851-4A9C-8ABA-328CCD68659B}"/>
              </a:ext>
            </a:extLst>
          </p:cNvPr>
          <p:cNvPicPr>
            <a:picLocks noChangeAspect="1"/>
          </p:cNvPicPr>
          <p:nvPr/>
        </p:nvPicPr>
        <p:blipFill>
          <a:blip r:embed="rId2"/>
          <a:stretch>
            <a:fillRect/>
          </a:stretch>
        </p:blipFill>
        <p:spPr>
          <a:xfrm>
            <a:off x="8824180" y="3705224"/>
            <a:ext cx="2095500" cy="2543175"/>
          </a:xfrm>
          <a:prstGeom prst="rect">
            <a:avLst/>
          </a:prstGeom>
        </p:spPr>
      </p:pic>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5C59205-7474-4D26-9DBA-67260C3653C4}"/>
              </a:ext>
            </a:extLst>
          </p:cNvPr>
          <p:cNvPicPr>
            <a:picLocks noChangeAspect="1"/>
          </p:cNvPicPr>
          <p:nvPr/>
        </p:nvPicPr>
        <p:blipFill>
          <a:blip r:embed="rId3"/>
          <a:stretch>
            <a:fillRect/>
          </a:stretch>
        </p:blipFill>
        <p:spPr>
          <a:xfrm>
            <a:off x="8357455" y="2200274"/>
            <a:ext cx="3028950" cy="15049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5025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A8E8C2-7073-49E9-84A6-8B19949D0640}"/>
              </a:ext>
            </a:extLst>
          </p:cNvPr>
          <p:cNvSpPr>
            <a:spLocks noGrp="1"/>
          </p:cNvSpPr>
          <p:nvPr>
            <p:ph type="title"/>
          </p:nvPr>
        </p:nvSpPr>
        <p:spPr>
          <a:xfrm>
            <a:off x="1103312" y="117052"/>
            <a:ext cx="8947522" cy="1400530"/>
          </a:xfrm>
        </p:spPr>
        <p:txBody>
          <a:bodyPr/>
          <a:lstStyle/>
          <a:p>
            <a:pPr algn="ctr"/>
            <a:r>
              <a:rPr lang="en-US" b="1" dirty="0"/>
              <a:t>The Age of Jackson:</a:t>
            </a:r>
            <a:r>
              <a:rPr lang="en-US" dirty="0"/>
              <a:t/>
            </a:r>
            <a:br>
              <a:rPr lang="en-US" dirty="0"/>
            </a:br>
            <a:endParaRPr lang="en-US" dirty="0"/>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775D271-6346-4E66-B88C-08327D049442}"/>
              </a:ext>
            </a:extLst>
          </p:cNvPr>
          <p:cNvSpPr>
            <a:spLocks noGrp="1"/>
          </p:cNvSpPr>
          <p:nvPr>
            <p:ph idx="1"/>
          </p:nvPr>
        </p:nvSpPr>
        <p:spPr>
          <a:xfrm>
            <a:off x="1103312" y="948952"/>
            <a:ext cx="9684293" cy="5741215"/>
          </a:xfrm>
        </p:spPr>
        <p:txBody>
          <a:bodyPr>
            <a:normAutofit fontScale="92500" lnSpcReduction="20000"/>
          </a:bodyPr>
          <a:lstStyle/>
          <a:p>
            <a:r>
              <a:rPr lang="en-US" sz="2900" b="1" dirty="0">
                <a:solidFill>
                  <a:srgbClr val="FF0000"/>
                </a:solidFill>
              </a:rPr>
              <a:t>Expansion of Presidential Powers</a:t>
            </a:r>
          </a:p>
          <a:p>
            <a:r>
              <a:rPr lang="en-US" b="1" dirty="0">
                <a:solidFill>
                  <a:srgbClr val="000000"/>
                </a:solidFill>
              </a:rPr>
              <a:t>Southern Nullification </a:t>
            </a:r>
            <a:r>
              <a:rPr lang="en-US" b="1" dirty="0">
                <a:sym typeface="Wingdings" panose="05000000000000000000" pitchFamily="2" charset="2"/>
              </a:rPr>
              <a:t> Tariffs of 1824 (35%) and 1828 (50%) and 1832 (65%). Jackson/Clay – “Force” bill and gradual lowering of tariffs over ten years</a:t>
            </a:r>
          </a:p>
          <a:p>
            <a:r>
              <a:rPr lang="en-US" b="1" dirty="0">
                <a:solidFill>
                  <a:srgbClr val="000000"/>
                </a:solidFill>
                <a:sym typeface="Wingdings" panose="05000000000000000000" pitchFamily="2" charset="2"/>
              </a:rPr>
              <a:t>Indian Removal Act of 1830: </a:t>
            </a:r>
            <a:r>
              <a:rPr lang="en-US" b="1" dirty="0">
                <a:sym typeface="Wingdings" panose="05000000000000000000" pitchFamily="2" charset="2"/>
              </a:rPr>
              <a:t>Jackson enforced the </a:t>
            </a:r>
            <a:r>
              <a:rPr lang="en-US" b="1" dirty="0">
                <a:solidFill>
                  <a:srgbClr val="FF0000"/>
                </a:solidFill>
                <a:sym typeface="Wingdings" panose="05000000000000000000" pitchFamily="2" charset="2"/>
              </a:rPr>
              <a:t>removal of 50,000+ Native Americans from the Southeast </a:t>
            </a:r>
            <a:r>
              <a:rPr lang="en-US" b="1" dirty="0">
                <a:sym typeface="Wingdings" panose="05000000000000000000" pitchFamily="2" charset="2"/>
              </a:rPr>
              <a:t>with military might in spite of the Supreme Court declaring the act unconstitutional. The Cherokee nation who took their complaint to the Supreme Court, were the last to walk the </a:t>
            </a:r>
            <a:r>
              <a:rPr lang="en-US" b="1" dirty="0">
                <a:solidFill>
                  <a:srgbClr val="FF0000"/>
                </a:solidFill>
                <a:sym typeface="Wingdings" panose="05000000000000000000" pitchFamily="2" charset="2"/>
              </a:rPr>
              <a:t>“Trail of Tears”</a:t>
            </a:r>
            <a:r>
              <a:rPr lang="en-US" b="1" dirty="0">
                <a:sym typeface="Wingdings" panose="05000000000000000000" pitchFamily="2" charset="2"/>
              </a:rPr>
              <a:t>. About 25% died on the long march to the new “Indian Territory”.</a:t>
            </a:r>
            <a:endParaRPr lang="en-US" b="1" dirty="0"/>
          </a:p>
          <a:p>
            <a:r>
              <a:rPr lang="en-US" b="1" dirty="0">
                <a:solidFill>
                  <a:srgbClr val="000000"/>
                </a:solidFill>
              </a:rPr>
              <a:t>Jackson’s Bank War: </a:t>
            </a:r>
            <a:r>
              <a:rPr lang="en-US" b="1" dirty="0"/>
              <a:t>In this area, Jackson still wanted to see a limit to federal power, but clearly not executive power. Saw the bank as largely an agent of the wealthy elites</a:t>
            </a:r>
            <a:r>
              <a:rPr lang="en-US" b="1" dirty="0">
                <a:solidFill>
                  <a:srgbClr val="FF0000"/>
                </a:solidFill>
              </a:rPr>
              <a:t>. Withdrew all federal deposits and placed them into smaller, state-based “pet” banks loyal to the Democratic party </a:t>
            </a:r>
            <a:r>
              <a:rPr lang="en-US" b="1" dirty="0"/>
              <a:t>– making the Bank of the United States just another bank.</a:t>
            </a:r>
          </a:p>
          <a:p>
            <a:pPr lvl="1"/>
            <a:r>
              <a:rPr lang="en-US" b="1" dirty="0">
                <a:solidFill>
                  <a:srgbClr val="FFFF00"/>
                </a:solidFill>
              </a:rPr>
              <a:t>“</a:t>
            </a:r>
            <a:r>
              <a:rPr lang="en-US" b="1" dirty="0">
                <a:solidFill>
                  <a:srgbClr val="FF0000"/>
                </a:solidFill>
              </a:rPr>
              <a:t>Wildcat” banks</a:t>
            </a:r>
          </a:p>
          <a:p>
            <a:pPr lvl="1"/>
            <a:r>
              <a:rPr lang="en-US" b="1" dirty="0"/>
              <a:t>Printed money in excess of what they had in their vaults in gold and silver</a:t>
            </a:r>
          </a:p>
          <a:p>
            <a:pPr lvl="1"/>
            <a:r>
              <a:rPr lang="en-US" b="1" dirty="0"/>
              <a:t>Once customers began to try to redeem their paper money for “hard currency”, many banks soon had to stop accepting paper money</a:t>
            </a:r>
          </a:p>
          <a:p>
            <a:pPr lvl="1"/>
            <a:r>
              <a:rPr lang="en-US" b="1" dirty="0">
                <a:solidFill>
                  <a:srgbClr val="FF0000"/>
                </a:solidFill>
              </a:rPr>
              <a:t>“Panic of 1837”: </a:t>
            </a:r>
            <a:r>
              <a:rPr lang="en-US" b="1" dirty="0"/>
              <a:t>Jackson leaves an economic mess for Martin Van Buren to take the blame for. Banks closed, the credit system collapsed, individuals and businesses were bankrupted, and 1/3 of the working public lost their jobs</a:t>
            </a:r>
          </a:p>
          <a:p>
            <a:endParaRPr lang="en-US" sz="29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696441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0F4342D-AA00-430D-945F-20CCBD0EEB56}"/>
              </a:ext>
            </a:extLst>
          </p:cNvPr>
          <p:cNvSpPr>
            <a:spLocks noGrp="1"/>
          </p:cNvSpPr>
          <p:nvPr>
            <p:ph type="title"/>
          </p:nvPr>
        </p:nvSpPr>
        <p:spPr>
          <a:xfrm>
            <a:off x="1669056" y="260482"/>
            <a:ext cx="8947522" cy="969682"/>
          </a:xfrm>
        </p:spPr>
        <p:txBody>
          <a:bodyPr/>
          <a:lstStyle/>
          <a:p>
            <a:pPr algn="ctr"/>
            <a:r>
              <a:rPr lang="en-US" dirty="0"/>
              <a:t>Indian Removal Act</a:t>
            </a:r>
          </a:p>
        </p:txBody>
      </p:sp>
      <p:pic>
        <p:nvPicPr>
          <p:cNvPr id="4" name="Conten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EA78ED2-A732-476E-B45B-7CA426469264}"/>
              </a:ext>
            </a:extLst>
          </p:cNvPr>
          <p:cNvPicPr>
            <a:picLocks noGrp="1" noChangeAspect="1"/>
          </p:cNvPicPr>
          <p:nvPr>
            <p:ph idx="1"/>
          </p:nvPr>
        </p:nvPicPr>
        <p:blipFill>
          <a:blip r:embed="rId2"/>
          <a:stretch>
            <a:fillRect/>
          </a:stretch>
        </p:blipFill>
        <p:spPr>
          <a:xfrm>
            <a:off x="2039309" y="1230164"/>
            <a:ext cx="7755954" cy="532851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236869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Age of Jackson</a:t>
            </a:r>
          </a:p>
        </p:txBody>
      </p:sp>
      <p:sp>
        <p:nvSpPr>
          <p:cNvPr id="3" name="Content Placeholder 2"/>
          <p:cNvSpPr>
            <a:spLocks noGrp="1"/>
          </p:cNvSpPr>
          <p:nvPr>
            <p:ph idx="1"/>
          </p:nvPr>
        </p:nvSpPr>
        <p:spPr>
          <a:xfrm>
            <a:off x="1147791" y="1775771"/>
            <a:ext cx="8946541" cy="4195481"/>
          </a:xfrm>
        </p:spPr>
        <p:txBody>
          <a:bodyPr>
            <a:normAutofit/>
          </a:bodyPr>
          <a:lstStyle/>
          <a:p>
            <a:r>
              <a:rPr lang="en-US" sz="2900" b="1" dirty="0">
                <a:solidFill>
                  <a:srgbClr val="FF0000"/>
                </a:solidFill>
              </a:rPr>
              <a:t>A New Era of Political Engagement</a:t>
            </a:r>
          </a:p>
          <a:p>
            <a:pPr lvl="1"/>
            <a:r>
              <a:rPr lang="en-US" sz="2400" b="1" dirty="0"/>
              <a:t>Politicians since Jackson have often </a:t>
            </a:r>
            <a:r>
              <a:rPr lang="en-US" sz="2400" b="1" dirty="0">
                <a:solidFill>
                  <a:srgbClr val="FFFF00"/>
                </a:solidFill>
              </a:rPr>
              <a:t>appealed more to passion and emotion than to reason</a:t>
            </a:r>
            <a:r>
              <a:rPr lang="en-US" sz="2400" b="1" dirty="0"/>
              <a:t>, courting public popularity</a:t>
            </a:r>
          </a:p>
          <a:p>
            <a:pPr lvl="1"/>
            <a:r>
              <a:rPr lang="en-US" sz="2400" b="1" dirty="0"/>
              <a:t>Political speeches became more </a:t>
            </a:r>
            <a:r>
              <a:rPr lang="en-US" sz="2400" b="1" dirty="0">
                <a:solidFill>
                  <a:srgbClr val="FFFF00"/>
                </a:solidFill>
              </a:rPr>
              <a:t>dramatic</a:t>
            </a:r>
            <a:r>
              <a:rPr lang="en-US" sz="2400" b="1" dirty="0"/>
              <a:t>, becoming forms of mass entertainment</a:t>
            </a:r>
            <a:endParaRPr lang="en-US" sz="2400" b="1"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3357DDA-9DFC-48C2-96E0-18B73C49ABA7}"/>
              </a:ext>
            </a:extLst>
          </p:cNvPr>
          <p:cNvSpPr>
            <a:spLocks noGrp="1"/>
          </p:cNvSpPr>
          <p:nvPr>
            <p:ph type="title"/>
          </p:nvPr>
        </p:nvSpPr>
        <p:spPr>
          <a:xfrm>
            <a:off x="1074119" y="175332"/>
            <a:ext cx="8947522" cy="1400530"/>
          </a:xfrm>
        </p:spPr>
        <p:txBody>
          <a:bodyPr/>
          <a:lstStyle/>
          <a:p>
            <a:pPr algn="ctr"/>
            <a:r>
              <a:rPr lang="en-US" sz="4800" b="1" dirty="0"/>
              <a:t>Question of the Day:</a:t>
            </a:r>
            <a:br>
              <a:rPr lang="en-US" sz="4800" b="1" dirty="0"/>
            </a:br>
            <a:r>
              <a:rPr lang="en-US" sz="3200" b="1" dirty="0">
                <a:solidFill>
                  <a:schemeClr val="bg1"/>
                </a:solidFill>
              </a:rPr>
              <a:t>Did life get “better” for Americans between the Revolution and the  Civil War? Explain using specific details and examples</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6BA0167-0701-4B9C-B01A-C45057553E23}"/>
              </a:ext>
            </a:extLst>
          </p:cNvPr>
          <p:cNvSpPr>
            <a:spLocks noGrp="1"/>
          </p:cNvSpPr>
          <p:nvPr>
            <p:ph idx="1"/>
          </p:nvPr>
        </p:nvSpPr>
        <p:spPr>
          <a:xfrm>
            <a:off x="1088715" y="2209946"/>
            <a:ext cx="8946541" cy="4969565"/>
          </a:xfrm>
        </p:spPr>
        <p:txBody>
          <a:bodyPr>
            <a:normAutofit/>
          </a:bodyPr>
          <a:lstStyle/>
          <a:p>
            <a:endParaRPr lang="en-US" sz="3600" b="1" dirty="0"/>
          </a:p>
          <a:p>
            <a:r>
              <a:rPr lang="en-US" sz="2162" b="1" dirty="0"/>
              <a:t>Main Idea: </a:t>
            </a:r>
            <a:r>
              <a:rPr lang="en-US" sz="2162" b="1" dirty="0">
                <a:solidFill>
                  <a:srgbClr val="000000"/>
                </a:solidFill>
              </a:rPr>
              <a:t>During the first few decades of the nation’s history, America expanded her territory, influence and the power of the federal government. The criticism of inequalities gradually became louder over time.</a:t>
            </a:r>
          </a:p>
          <a:p>
            <a:endParaRPr lang="en-US" sz="2162" b="1" dirty="0"/>
          </a:p>
          <a:p>
            <a:r>
              <a:rPr lang="en-US" sz="2162" b="1" dirty="0"/>
              <a:t>Why It Matters Now: </a:t>
            </a:r>
            <a:r>
              <a:rPr lang="en-US" sz="2162" b="1" dirty="0">
                <a:solidFill>
                  <a:srgbClr val="000000"/>
                </a:solidFill>
              </a:rPr>
              <a:t>The United States emerged as a world power during the 19</a:t>
            </a:r>
            <a:r>
              <a:rPr lang="en-US" sz="2162" b="1" baseline="30000" dirty="0">
                <a:solidFill>
                  <a:srgbClr val="000000"/>
                </a:solidFill>
              </a:rPr>
              <a:t>th</a:t>
            </a:r>
            <a:r>
              <a:rPr lang="en-US" sz="2162" b="1" dirty="0">
                <a:solidFill>
                  <a:srgbClr val="000000"/>
                </a:solidFill>
              </a:rPr>
              <a:t> century, and continues to be so today. In addition, the struggle to realize the values of both the Declaration of Independence and the Constitution also continues today.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2429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8F9C86A-13E0-4E34-916F-88218F31CD2E}"/>
              </a:ext>
            </a:extLst>
          </p:cNvPr>
          <p:cNvSpPr>
            <a:spLocks noGrp="1"/>
          </p:cNvSpPr>
          <p:nvPr>
            <p:ph type="title"/>
          </p:nvPr>
        </p:nvSpPr>
        <p:spPr>
          <a:xfrm>
            <a:off x="1321026" y="0"/>
            <a:ext cx="8947522" cy="1216425"/>
          </a:xfrm>
        </p:spPr>
        <p:txBody>
          <a:bodyPr/>
          <a:lstStyle/>
          <a:p>
            <a:pPr algn="ctr"/>
            <a:r>
              <a:rPr lang="en-US" b="1" dirty="0"/>
              <a:t>Washington and Adams:</a:t>
            </a:r>
            <a:br>
              <a:rPr lang="en-US" b="1" dirty="0"/>
            </a:br>
            <a:r>
              <a:rPr lang="en-US" b="1" dirty="0"/>
              <a:t>The First Two Presidencies Help Shape The New Government</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F23FA4A-B65D-461B-882E-60500AAA50B4}"/>
              </a:ext>
            </a:extLst>
          </p:cNvPr>
          <p:cNvSpPr>
            <a:spLocks noGrp="1"/>
          </p:cNvSpPr>
          <p:nvPr>
            <p:ph idx="1"/>
          </p:nvPr>
        </p:nvSpPr>
        <p:spPr>
          <a:xfrm>
            <a:off x="1103312" y="2052918"/>
            <a:ext cx="8946541" cy="4638168"/>
          </a:xfrm>
        </p:spPr>
        <p:txBody>
          <a:bodyPr>
            <a:normAutofit/>
          </a:bodyPr>
          <a:lstStyle/>
          <a:p>
            <a:r>
              <a:rPr lang="en-US" sz="2200" b="1" dirty="0">
                <a:solidFill>
                  <a:srgbClr val="000000"/>
                </a:solidFill>
              </a:rPr>
              <a:t>Judiciary Act of 1789: </a:t>
            </a:r>
            <a:r>
              <a:rPr lang="en-US" sz="2200" b="1" dirty="0"/>
              <a:t>created the Supreme Court and federal circuit and district courts. </a:t>
            </a:r>
            <a:r>
              <a:rPr lang="en-US" sz="2200" b="1" dirty="0">
                <a:solidFill>
                  <a:schemeClr val="bg1"/>
                </a:solidFill>
              </a:rPr>
              <a:t>State decisions could now be appealed at a higher level</a:t>
            </a:r>
            <a:r>
              <a:rPr lang="en-US" sz="2200" b="1" dirty="0"/>
              <a:t>; strengthened federal law.</a:t>
            </a:r>
          </a:p>
          <a:p>
            <a:r>
              <a:rPr lang="en-US" sz="2200" b="1" dirty="0">
                <a:solidFill>
                  <a:srgbClr val="000000"/>
                </a:solidFill>
              </a:rPr>
              <a:t>Two-Party System Evolves:</a:t>
            </a:r>
            <a:r>
              <a:rPr lang="en-US" sz="2200" b="1" dirty="0">
                <a:solidFill>
                  <a:srgbClr val="FF0000"/>
                </a:solidFill>
              </a:rPr>
              <a:t> </a:t>
            </a:r>
            <a:r>
              <a:rPr lang="en-US" sz="2200" b="1" dirty="0"/>
              <a:t>Major conflict between the members of the first cabinet (primarily Hamilton &amp; Jefferson) caused individuals to polarize themselves behind either the </a:t>
            </a:r>
            <a:r>
              <a:rPr lang="en-US" sz="2200" b="1" u="sng" dirty="0">
                <a:solidFill>
                  <a:srgbClr val="000000"/>
                </a:solidFill>
              </a:rPr>
              <a:t>“Federalists” </a:t>
            </a:r>
            <a:r>
              <a:rPr lang="en-US" sz="2200" b="1" dirty="0"/>
              <a:t>or the </a:t>
            </a:r>
            <a:r>
              <a:rPr lang="en-US" sz="2200" b="1" u="sng" dirty="0">
                <a:solidFill>
                  <a:srgbClr val="000000"/>
                </a:solidFill>
              </a:rPr>
              <a:t>“Democratic Republicans</a:t>
            </a:r>
            <a:r>
              <a:rPr lang="en-US" sz="2200" b="1" dirty="0">
                <a:solidFill>
                  <a:srgbClr val="000000"/>
                </a:solidFill>
              </a:rPr>
              <a:t>”</a:t>
            </a:r>
          </a:p>
          <a:p>
            <a:r>
              <a:rPr lang="en-US" sz="2200" b="1" dirty="0">
                <a:solidFill>
                  <a:srgbClr val="000000"/>
                </a:solidFill>
              </a:rPr>
              <a:t>Struggle For Power Between Federal &amp; State Governments: </a:t>
            </a:r>
            <a:r>
              <a:rPr lang="en-US" sz="2200" b="1" dirty="0"/>
              <a:t>The Alien &amp; Sedition Acts </a:t>
            </a:r>
            <a:r>
              <a:rPr lang="en-US" sz="2200" b="1" dirty="0">
                <a:sym typeface="Wingdings" panose="05000000000000000000" pitchFamily="2" charset="2"/>
              </a:rPr>
              <a:t> </a:t>
            </a:r>
            <a:r>
              <a:rPr lang="en-US" sz="2200" b="1" dirty="0">
                <a:solidFill>
                  <a:srgbClr val="000000"/>
                </a:solidFill>
                <a:sym typeface="Wingdings" panose="05000000000000000000" pitchFamily="2" charset="2"/>
              </a:rPr>
              <a:t>Nullification</a:t>
            </a:r>
          </a:p>
          <a:p>
            <a:r>
              <a:rPr lang="en-US" sz="2200" b="1" dirty="0">
                <a:solidFill>
                  <a:srgbClr val="000000"/>
                </a:solidFill>
                <a:sym typeface="Wingdings" panose="05000000000000000000" pitchFamily="2" charset="2"/>
              </a:rPr>
              <a:t>Foreign &amp; Domestic Challenges: </a:t>
            </a:r>
            <a:r>
              <a:rPr lang="en-US" sz="2200" b="1" dirty="0">
                <a:sym typeface="Wingdings" panose="05000000000000000000" pitchFamily="2" charset="2"/>
              </a:rPr>
              <a:t>Tensions with France and Britain; Whisky </a:t>
            </a:r>
            <a:r>
              <a:rPr lang="en-US" b="1" dirty="0">
                <a:sym typeface="Wingdings" panose="05000000000000000000" pitchFamily="2" charset="2"/>
              </a:rPr>
              <a:t>Rebellion</a:t>
            </a:r>
            <a:endParaRPr lang="en-US" b="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9160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7EEA122-C78D-4B57-8202-6FDFDF3DF657}"/>
              </a:ext>
            </a:extLst>
          </p:cNvPr>
          <p:cNvSpPr>
            <a:spLocks noGrp="1"/>
          </p:cNvSpPr>
          <p:nvPr>
            <p:ph type="title"/>
          </p:nvPr>
        </p:nvSpPr>
        <p:spPr>
          <a:xfrm>
            <a:off x="1107911" y="0"/>
            <a:ext cx="9404723" cy="1007207"/>
          </a:xfrm>
        </p:spPr>
        <p:txBody>
          <a:bodyPr/>
          <a:lstStyle/>
          <a:p>
            <a:pPr algn="ctr"/>
            <a:r>
              <a:rPr lang="en-US" b="1" dirty="0"/>
              <a:t>The Jeffersonian Era</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7225EAB-002C-4FD2-BF91-02F843C7AFC6}"/>
              </a:ext>
            </a:extLst>
          </p:cNvPr>
          <p:cNvSpPr>
            <a:spLocks noGrp="1"/>
          </p:cNvSpPr>
          <p:nvPr>
            <p:ph idx="1"/>
          </p:nvPr>
        </p:nvSpPr>
        <p:spPr>
          <a:xfrm>
            <a:off x="1103312" y="962189"/>
            <a:ext cx="10018370" cy="5657669"/>
          </a:xfrm>
        </p:spPr>
        <p:txBody>
          <a:bodyPr>
            <a:normAutofit fontScale="92500" lnSpcReduction="10000"/>
          </a:bodyPr>
          <a:lstStyle/>
          <a:p>
            <a:r>
              <a:rPr lang="en-US" sz="2400" b="1" dirty="0"/>
              <a:t>The concept of </a:t>
            </a:r>
            <a:r>
              <a:rPr lang="en-US" sz="2400" b="1" dirty="0">
                <a:solidFill>
                  <a:srgbClr val="FFFF00"/>
                </a:solidFill>
              </a:rPr>
              <a:t>“Manifest Destiny” </a:t>
            </a:r>
            <a:r>
              <a:rPr lang="en-US" sz="2400" b="1" dirty="0"/>
              <a:t>(which has it’s roots in the colonial period) </a:t>
            </a:r>
            <a:r>
              <a:rPr lang="en-US" sz="2400" b="1" dirty="0" smtClean="0"/>
              <a:t>began </a:t>
            </a:r>
            <a:r>
              <a:rPr lang="en-US" sz="2400" b="1" dirty="0"/>
              <a:t>to develop.</a:t>
            </a:r>
          </a:p>
          <a:p>
            <a:pPr lvl="1"/>
            <a:r>
              <a:rPr lang="en-US" sz="2400" b="1" dirty="0">
                <a:solidFill>
                  <a:srgbClr val="000000"/>
                </a:solidFill>
              </a:rPr>
              <a:t>Louisiana Purchase:</a:t>
            </a:r>
            <a:r>
              <a:rPr lang="en-US" sz="2400" b="1" dirty="0">
                <a:solidFill>
                  <a:srgbClr val="FF0000"/>
                </a:solidFill>
              </a:rPr>
              <a:t> </a:t>
            </a:r>
            <a:r>
              <a:rPr lang="en-US" sz="2400" b="1" dirty="0">
                <a:solidFill>
                  <a:srgbClr val="FFFF00"/>
                </a:solidFill>
              </a:rPr>
              <a:t>Doubled the size of the U.S.</a:t>
            </a:r>
            <a:r>
              <a:rPr lang="en-US" sz="2400" b="1" dirty="0"/>
              <a:t> – the former Louisiana Territory constitutes the middle 1/3 of the lower 48 states today; Jefferson purchased this territory for </a:t>
            </a:r>
            <a:r>
              <a:rPr lang="en-US" sz="2400" b="1" dirty="0">
                <a:solidFill>
                  <a:srgbClr val="FFFF00"/>
                </a:solidFill>
              </a:rPr>
              <a:t>$15 million</a:t>
            </a:r>
            <a:r>
              <a:rPr lang="en-US" sz="2400" b="1" dirty="0"/>
              <a:t>, or about 3 cents per acre ($233 million today, or 43 cents per acre). Precipitated the </a:t>
            </a:r>
            <a:r>
              <a:rPr lang="en-US" sz="2400" b="1" dirty="0">
                <a:solidFill>
                  <a:srgbClr val="FFFF00"/>
                </a:solidFill>
              </a:rPr>
              <a:t>exploration</a:t>
            </a:r>
            <a:r>
              <a:rPr lang="en-US" sz="2400" b="1" dirty="0"/>
              <a:t> of lands formerly belonging to Spain, or, </a:t>
            </a:r>
            <a:r>
              <a:rPr lang="en-US" sz="2400" b="1" dirty="0">
                <a:solidFill>
                  <a:srgbClr val="FFFF00"/>
                </a:solidFill>
              </a:rPr>
              <a:t>apportioned to Native Americans</a:t>
            </a:r>
            <a:r>
              <a:rPr lang="en-US" sz="2400" b="1" dirty="0"/>
              <a:t>.</a:t>
            </a:r>
          </a:p>
          <a:p>
            <a:pPr lvl="1"/>
            <a:r>
              <a:rPr lang="en-US" sz="2400" b="1" dirty="0">
                <a:solidFill>
                  <a:srgbClr val="000000"/>
                </a:solidFill>
              </a:rPr>
              <a:t>War of 1812 (1812 – 1815):</a:t>
            </a:r>
            <a:r>
              <a:rPr lang="en-US" sz="2400" b="1" dirty="0">
                <a:solidFill>
                  <a:srgbClr val="FF0000"/>
                </a:solidFill>
              </a:rPr>
              <a:t> </a:t>
            </a:r>
            <a:r>
              <a:rPr lang="en-US" sz="2400" b="1" dirty="0">
                <a:solidFill>
                  <a:srgbClr val="FFFFFF"/>
                </a:solidFill>
              </a:rPr>
              <a:t>Often called </a:t>
            </a:r>
            <a:r>
              <a:rPr lang="en-US" sz="2400" b="1" dirty="0">
                <a:solidFill>
                  <a:srgbClr val="FFFF00"/>
                </a:solidFill>
              </a:rPr>
              <a:t>“The Second American Revolution”</a:t>
            </a:r>
            <a:r>
              <a:rPr lang="en-US" sz="2400" b="1" dirty="0">
                <a:solidFill>
                  <a:srgbClr val="FFFFFF"/>
                </a:solidFill>
              </a:rPr>
              <a:t>. Fought primarily on the Canadian/U.S border, on the Great Lakes, in the Atlantic and in the southern Louisiana territory. Ended with the Treaty of Ghent, 1815.</a:t>
            </a:r>
            <a:endParaRPr lang="en-US" sz="2400" b="1" dirty="0" smtClean="0">
              <a:solidFill>
                <a:srgbClr val="FFFFFF"/>
              </a:solidFill>
            </a:endParaRPr>
          </a:p>
          <a:p>
            <a:pPr lvl="1"/>
            <a:r>
              <a:rPr lang="en-US" sz="2400" b="1" dirty="0" smtClean="0">
                <a:solidFill>
                  <a:srgbClr val="000000"/>
                </a:solidFill>
              </a:rPr>
              <a:t>Monroe </a:t>
            </a:r>
            <a:r>
              <a:rPr lang="en-US" sz="2400" b="1" dirty="0">
                <a:solidFill>
                  <a:srgbClr val="000000"/>
                </a:solidFill>
              </a:rPr>
              <a:t>Doctrine: </a:t>
            </a:r>
            <a:r>
              <a:rPr lang="en-US" sz="2400" b="1" dirty="0">
                <a:solidFill>
                  <a:srgbClr val="FFFFFF"/>
                </a:solidFill>
              </a:rPr>
              <a:t>“</a:t>
            </a:r>
            <a:r>
              <a:rPr lang="en-US" sz="2400" b="1" dirty="0">
                <a:solidFill>
                  <a:srgbClr val="FFFF00"/>
                </a:solidFill>
              </a:rPr>
              <a:t>No European power should interfere any further with affairs in the Western Hemisphere</a:t>
            </a:r>
            <a:r>
              <a:rPr lang="en-US" sz="2400" b="1" dirty="0">
                <a:solidFill>
                  <a:srgbClr val="FFFFFF"/>
                </a:solidFill>
              </a:rPr>
              <a:t>. They should not create any NEW colonies or seek to overthrow any newly independent Republics.”</a:t>
            </a:r>
            <a:endParaRPr lang="en-US" sz="2400" b="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146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269928" y="1031980"/>
            <a:ext cx="9096549" cy="5826020"/>
          </a:xfrm>
          <a:prstGeom prst="rect">
            <a:avLst/>
          </a:prstGeom>
          <a:noFill/>
          <a:ln w="9525">
            <a:noFill/>
            <a:miter lim="800000"/>
            <a:headEnd/>
            <a:tailEnd/>
          </a:ln>
          <a:effectLst/>
        </p:spPr>
      </p:pic>
      <p:sp>
        <p:nvSpPr>
          <p:cNvPr id="5" name="TextBox 4"/>
          <p:cNvSpPr txBox="1"/>
          <p:nvPr/>
        </p:nvSpPr>
        <p:spPr>
          <a:xfrm>
            <a:off x="2636481" y="331338"/>
            <a:ext cx="6515284" cy="523220"/>
          </a:xfrm>
          <a:prstGeom prst="rect">
            <a:avLst/>
          </a:prstGeom>
          <a:noFill/>
        </p:spPr>
        <p:txBody>
          <a:bodyPr wrap="square" rtlCol="0">
            <a:spAutoFit/>
          </a:bodyPr>
          <a:lstStyle/>
          <a:p>
            <a:pPr algn="ctr"/>
            <a:r>
              <a:rPr lang="en-US" sz="2800" b="1" dirty="0"/>
              <a:t>The Louisiana Purchase (1804)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50088" y="0"/>
            <a:ext cx="8976326" cy="1400530"/>
          </a:xfrm>
        </p:spPr>
        <p:txBody>
          <a:bodyPr/>
          <a:lstStyle/>
          <a:p>
            <a:pPr algn="ctr"/>
            <a:r>
              <a:rPr lang="en-US" sz="3600" b="1" dirty="0"/>
              <a:t>How do the following two text samples report one of the causes of the War of 1812 differently?</a:t>
            </a:r>
          </a:p>
        </p:txBody>
      </p:sp>
      <p:sp>
        <p:nvSpPr>
          <p:cNvPr id="3" name="Content Placeholder 2"/>
          <p:cNvSpPr>
            <a:spLocks noGrp="1"/>
          </p:cNvSpPr>
          <p:nvPr>
            <p:ph idx="1"/>
          </p:nvPr>
        </p:nvSpPr>
        <p:spPr>
          <a:xfrm>
            <a:off x="1078892" y="1880912"/>
            <a:ext cx="9641765" cy="4977088"/>
          </a:xfrm>
        </p:spPr>
        <p:txBody>
          <a:bodyPr>
            <a:normAutofit fontScale="92500" lnSpcReduction="20000"/>
          </a:bodyPr>
          <a:lstStyle/>
          <a:p>
            <a:r>
              <a:rPr lang="en-US" sz="2800" b="1" dirty="0">
                <a:solidFill>
                  <a:srgbClr val="000000"/>
                </a:solidFill>
              </a:rPr>
              <a:t>“One of the causes of the war was the British policy of </a:t>
            </a:r>
            <a:r>
              <a:rPr lang="en-US" sz="2800" b="1" u="sng" dirty="0" err="1">
                <a:solidFill>
                  <a:srgbClr val="000000"/>
                </a:solidFill>
              </a:rPr>
              <a:t>impressment</a:t>
            </a:r>
            <a:r>
              <a:rPr lang="en-US" sz="2800" b="1" dirty="0">
                <a:solidFill>
                  <a:srgbClr val="000000"/>
                </a:solidFill>
              </a:rPr>
              <a:t>, the practice of seizing Americans at sea and “impressing” or drafting them into the British navy. Americans grew even angrier after learning that British Canada was supplying arms to Northwest Native Americans to aid their fight against American settlers.”</a:t>
            </a:r>
          </a:p>
          <a:p>
            <a:endParaRPr lang="en-US" sz="2800" b="1" u="sng" dirty="0"/>
          </a:p>
          <a:p>
            <a:r>
              <a:rPr lang="en-US" sz="2800" b="1" dirty="0">
                <a:solidFill>
                  <a:srgbClr val="FFFF00"/>
                </a:solidFill>
              </a:rPr>
              <a:t>“Meanwhile the British were harassing American shipping headed to France…to starve France of imports. As well, they were looking for British sailors who jumped ship to American vessels. There were plenty (who did not want to fight in the Napoleonic conflict anymore) and it provided an excuse for the British to seize American ships.”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srcRect/>
          <a:stretch>
            <a:fillRect/>
          </a:stretch>
        </p:blipFill>
        <p:spPr bwMode="auto">
          <a:xfrm>
            <a:off x="2001516" y="0"/>
            <a:ext cx="771619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81D11D4-EC1A-44C1-8FC1-995F205603BF}"/>
              </a:ext>
            </a:extLst>
          </p:cNvPr>
          <p:cNvSpPr>
            <a:spLocks noGrp="1"/>
          </p:cNvSpPr>
          <p:nvPr>
            <p:ph type="title"/>
          </p:nvPr>
        </p:nvSpPr>
        <p:spPr>
          <a:xfrm>
            <a:off x="1393598" y="0"/>
            <a:ext cx="8947522" cy="1400530"/>
          </a:xfrm>
        </p:spPr>
        <p:txBody>
          <a:bodyPr/>
          <a:lstStyle/>
          <a:p>
            <a:pPr algn="ctr"/>
            <a:r>
              <a:rPr lang="en-US" b="1" dirty="0">
                <a:solidFill>
                  <a:srgbClr val="FFFF00"/>
                </a:solidFill>
              </a:rPr>
              <a:t>Balancing Nationalism &amp; Sectionalism</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EE4C28A-0F4F-4DF1-A2A6-D3E777EEE3FF}"/>
              </a:ext>
            </a:extLst>
          </p:cNvPr>
          <p:cNvSpPr>
            <a:spLocks noGrp="1"/>
          </p:cNvSpPr>
          <p:nvPr>
            <p:ph idx="1"/>
          </p:nvPr>
        </p:nvSpPr>
        <p:spPr>
          <a:xfrm>
            <a:off x="1103312" y="1400530"/>
            <a:ext cx="9782402" cy="5101870"/>
          </a:xfrm>
        </p:spPr>
        <p:txBody>
          <a:bodyPr>
            <a:normAutofit fontScale="92500" lnSpcReduction="10000"/>
          </a:bodyPr>
          <a:lstStyle/>
          <a:p>
            <a:r>
              <a:rPr lang="en-US" b="1" dirty="0">
                <a:solidFill>
                  <a:srgbClr val="FF0000"/>
                </a:solidFill>
              </a:rPr>
              <a:t>Despite growing differences between the economies and societies of North &amp; South, the nation’s political leaders managed to keep the union in one piece through the first few decades of the 19</a:t>
            </a:r>
            <a:r>
              <a:rPr lang="en-US" b="1" baseline="30000" dirty="0">
                <a:solidFill>
                  <a:srgbClr val="FF0000"/>
                </a:solidFill>
              </a:rPr>
              <a:t>th</a:t>
            </a:r>
            <a:r>
              <a:rPr lang="en-US" b="1" dirty="0">
                <a:solidFill>
                  <a:srgbClr val="FF0000"/>
                </a:solidFill>
              </a:rPr>
              <a:t> century.</a:t>
            </a:r>
          </a:p>
          <a:p>
            <a:r>
              <a:rPr lang="en-US" b="1" dirty="0"/>
              <a:t>Henry Clay’s </a:t>
            </a:r>
            <a:r>
              <a:rPr lang="en-US" b="1" u="sng" dirty="0">
                <a:solidFill>
                  <a:srgbClr val="000000"/>
                </a:solidFill>
              </a:rPr>
              <a:t>“American System”</a:t>
            </a:r>
            <a:r>
              <a:rPr lang="en-US" b="1" dirty="0"/>
              <a:t>: 1815 - 1816 (North and Federalists supported, South, West, and Democratic Republicans tolerated)</a:t>
            </a:r>
          </a:p>
          <a:p>
            <a:pPr lvl="1"/>
            <a:r>
              <a:rPr lang="en-US" b="1" dirty="0">
                <a:solidFill>
                  <a:srgbClr val="FF0000"/>
                </a:solidFill>
              </a:rPr>
              <a:t>Establishing a protective tariff on imports (20 -25%)</a:t>
            </a:r>
          </a:p>
          <a:p>
            <a:pPr lvl="1"/>
            <a:r>
              <a:rPr lang="en-US" b="1" dirty="0">
                <a:solidFill>
                  <a:srgbClr val="FF0000"/>
                </a:solidFill>
              </a:rPr>
              <a:t>Re-chartering the national bank (20 year renewal + unified national currency)</a:t>
            </a:r>
          </a:p>
          <a:p>
            <a:pPr lvl="1"/>
            <a:r>
              <a:rPr lang="en-US" b="1" dirty="0">
                <a:solidFill>
                  <a:srgbClr val="FF0000"/>
                </a:solidFill>
              </a:rPr>
              <a:t>Creating national transportation infrastructure</a:t>
            </a:r>
          </a:p>
          <a:p>
            <a:r>
              <a:rPr lang="en-US" b="1" dirty="0"/>
              <a:t>The </a:t>
            </a:r>
            <a:r>
              <a:rPr lang="en-US" b="1" u="sng" dirty="0">
                <a:solidFill>
                  <a:srgbClr val="000000"/>
                </a:solidFill>
              </a:rPr>
              <a:t>Missouri Compromise </a:t>
            </a:r>
            <a:r>
              <a:rPr lang="en-US" b="1" dirty="0"/>
              <a:t>(1820): controversy over whether Missouri would be admitted as a slave state or a free state (Missouri – slave, Maine-free) Established a “slavery line” 36/30 north latitude, above which slavery would not be permitted.</a:t>
            </a:r>
          </a:p>
          <a:p>
            <a:r>
              <a:rPr lang="en-US" b="1" i="1" dirty="0">
                <a:solidFill>
                  <a:srgbClr val="FF0000"/>
                </a:solidFill>
              </a:rPr>
              <a:t>Slavery and it’s potential abolition went largely undiscussed by both the new “Democrats” and the “Whigs” throughout the next three decades, despite massive increases in the slave population in the South, the number of abolitionists becoming vocal, and the increasing number of slave uprisings.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6425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Image result for missouri compromise lin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4E5ED07-5F00-47BD-AF6C-8B4C37F7F116}"/>
              </a:ext>
            </a:extLst>
          </p:cNvPr>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33670" y="556591"/>
            <a:ext cx="9223513" cy="564542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3776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a="http://schemas.openxmlformats.org/drawingml/2006/main"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710</TotalTime>
  <Words>1206</Words>
  <Application>Microsoft Macintosh PowerPoint</Application>
  <PresentationFormat>Custom</PresentationFormat>
  <Paragraphs>52</Paragraphs>
  <Slides>13</Slides>
  <Notes>1</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Ion</vt:lpstr>
      <vt:lpstr>Growth of a Young Nation</vt:lpstr>
      <vt:lpstr>Question of the Day: Did life get “better” for Americans between the Revolution and the  Civil War? Explain using specific details and examples</vt:lpstr>
      <vt:lpstr>Washington and Adams: The First Two Presidencies Help Shape The New Government</vt:lpstr>
      <vt:lpstr>The Jeffersonian Era</vt:lpstr>
      <vt:lpstr>Slide 5</vt:lpstr>
      <vt:lpstr>How do the following two text samples report one of the causes of the War of 1812 differently?</vt:lpstr>
      <vt:lpstr>Slide 7</vt:lpstr>
      <vt:lpstr>Balancing Nationalism &amp; Sectionalism</vt:lpstr>
      <vt:lpstr>Slide 9</vt:lpstr>
      <vt:lpstr>The Age of Jackson: (1828 – 1850) A new era of popular democracy</vt:lpstr>
      <vt:lpstr>The Age of Jackson: </vt:lpstr>
      <vt:lpstr>Indian Removal Act</vt:lpstr>
      <vt:lpstr>The Age of Jackson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Launching the New Nation</dc:title>
  <dc:creator>Elena Hynes</dc:creator>
  <cp:lastModifiedBy>Elena Hynes</cp:lastModifiedBy>
  <cp:revision>32</cp:revision>
  <dcterms:created xsi:type="dcterms:W3CDTF">2018-09-14T14:36:33Z</dcterms:created>
  <dcterms:modified xsi:type="dcterms:W3CDTF">2018-09-14T15:08:28Z</dcterms:modified>
</cp:coreProperties>
</file>