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10"/>
  </p:notesMasterIdLst>
  <p:sldIdLst>
    <p:sldId id="262" r:id="rId2"/>
    <p:sldId id="256" r:id="rId3"/>
    <p:sldId id="257" r:id="rId4"/>
    <p:sldId id="261" r:id="rId5"/>
    <p:sldId id="258" r:id="rId6"/>
    <p:sldId id="260" r:id="rId7"/>
    <p:sldId id="259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9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2551B-BF03-49A1-BA4C-1A12CD2BAE01}" type="datetimeFigureOut">
              <a:rPr lang="en-US" smtClean="0"/>
              <a:pPr/>
              <a:t>3/11/19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6B841-3AC9-4D15-9C8C-F731A3F7E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4132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D2D9B9A-228F-42FB-982D-29CBA48906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CE9087-1323-4DF0-BB67-C44AC01AD66E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4099" name="Rectangl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4305D57-CCAF-41D0-A21C-0C24338E95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44808F-0056-4E09-8D16-F9879F020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3192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6B841-3AC9-4D15-9C8C-F731A3F7E6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5102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3F7-1DEC-469A-8C50-E7D3711DAAB2}" type="datetimeFigureOut">
              <a:rPr lang="en-US" smtClean="0"/>
              <a:pPr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FCB9-D69D-4300-8CA8-F5320C9FF67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418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3F7-1DEC-469A-8C50-E7D3711DAAB2}" type="datetimeFigureOut">
              <a:rPr lang="en-US" smtClean="0"/>
              <a:pPr/>
              <a:t>3/11/19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FCB9-D69D-4300-8CA8-F5320C9FF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358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3F7-1DEC-469A-8C50-E7D3711DAAB2}" type="datetimeFigureOut">
              <a:rPr lang="en-US" smtClean="0"/>
              <a:pPr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FCB9-D69D-4300-8CA8-F5320C9FF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0111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3F7-1DEC-469A-8C50-E7D3711DAAB2}" type="datetimeFigureOut">
              <a:rPr lang="en-US" smtClean="0"/>
              <a:pPr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FCB9-D69D-4300-8CA8-F5320C9FF6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9541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3F7-1DEC-469A-8C50-E7D3711DAAB2}" type="datetimeFigureOut">
              <a:rPr lang="en-US" smtClean="0"/>
              <a:pPr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FCB9-D69D-4300-8CA8-F5320C9FF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6645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3F7-1DEC-469A-8C50-E7D3711DAAB2}" type="datetimeFigureOut">
              <a:rPr lang="en-US" smtClean="0"/>
              <a:pPr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FCB9-D69D-4300-8CA8-F5320C9FF6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2007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3F7-1DEC-469A-8C50-E7D3711DAAB2}" type="datetimeFigureOut">
              <a:rPr lang="en-US" smtClean="0"/>
              <a:pPr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FCB9-D69D-4300-8CA8-F5320C9FF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2770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3F7-1DEC-469A-8C50-E7D3711DAAB2}" type="datetimeFigureOut">
              <a:rPr lang="en-US" smtClean="0"/>
              <a:pPr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FCB9-D69D-4300-8CA8-F5320C9FF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9679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3F7-1DEC-469A-8C50-E7D3711DAAB2}" type="datetimeFigureOut">
              <a:rPr lang="en-US" smtClean="0"/>
              <a:pPr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FCB9-D69D-4300-8CA8-F5320C9FF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824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3F7-1DEC-469A-8C50-E7D3711DAAB2}" type="datetimeFigureOut">
              <a:rPr lang="en-US" smtClean="0"/>
              <a:pPr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FCB9-D69D-4300-8CA8-F5320C9FF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0399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3F7-1DEC-469A-8C50-E7D3711DAAB2}" type="datetimeFigureOut">
              <a:rPr lang="en-US" smtClean="0"/>
              <a:pPr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FCB9-D69D-4300-8CA8-F5320C9FF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144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3F7-1DEC-469A-8C50-E7D3711DAAB2}" type="datetimeFigureOut">
              <a:rPr lang="en-US" smtClean="0"/>
              <a:pPr/>
              <a:t>3/11/19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FCB9-D69D-4300-8CA8-F5320C9FF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383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3F7-1DEC-469A-8C50-E7D3711DAAB2}" type="datetimeFigureOut">
              <a:rPr lang="en-US" smtClean="0"/>
              <a:pPr/>
              <a:t>3/11/19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FCB9-D69D-4300-8CA8-F5320C9FF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63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3F7-1DEC-469A-8C50-E7D3711DAAB2}" type="datetimeFigureOut">
              <a:rPr lang="en-US" smtClean="0"/>
              <a:pPr/>
              <a:t>3/11/19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FCB9-D69D-4300-8CA8-F5320C9FF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915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3F7-1DEC-469A-8C50-E7D3711DAAB2}" type="datetimeFigureOut">
              <a:rPr lang="en-US" smtClean="0"/>
              <a:pPr/>
              <a:t>3/11/19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FCB9-D69D-4300-8CA8-F5320C9FF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476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3F7-1DEC-469A-8C50-E7D3711DAAB2}" type="datetimeFigureOut">
              <a:rPr lang="en-US" smtClean="0"/>
              <a:pPr/>
              <a:t>3/11/19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FCB9-D69D-4300-8CA8-F5320C9FF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5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A3F7-1DEC-469A-8C50-E7D3711DAAB2}" type="datetimeFigureOut">
              <a:rPr lang="en-US" smtClean="0"/>
              <a:pPr/>
              <a:t>3/11/19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FCB9-D69D-4300-8CA8-F5320C9FF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774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3A6A3F7-1DEC-469A-8C50-E7D3711DAAB2}" type="datetimeFigureOut">
              <a:rPr lang="en-US" smtClean="0"/>
              <a:pPr/>
              <a:t>3/11/19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90DFCB9-D69D-4300-8CA8-F5320C9FF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4688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scourts.gov/about-federal-courts/educational-resources/about-educational-outreach/activity-resources/what-does-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CC480A7-AB2C-49EA-A3B7-2EBD79A85F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447799"/>
            <a:ext cx="7772400" cy="3267759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altLang="en-US" b="1" dirty="0">
                <a:solidFill>
                  <a:schemeClr val="bg1"/>
                </a:solidFill>
              </a:rPr>
              <a:t>Japanese Internment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sz="4400" dirty="0">
                <a:solidFill>
                  <a:schemeClr val="bg1"/>
                </a:solidFill>
              </a:rPr>
              <a:t>&amp; the US </a:t>
            </a:r>
            <a:r>
              <a:rPr lang="en-US" altLang="en-US" sz="4400" dirty="0" smtClean="0">
                <a:solidFill>
                  <a:schemeClr val="bg1"/>
                </a:solidFill>
              </a:rPr>
              <a:t>Constitution</a:t>
            </a:r>
            <a:br>
              <a:rPr lang="en-US" altLang="en-US" sz="4400" dirty="0" smtClean="0">
                <a:solidFill>
                  <a:schemeClr val="bg1"/>
                </a:solidFill>
              </a:rPr>
            </a:br>
            <a:r>
              <a:rPr lang="en-US" altLang="en-US" sz="4400" dirty="0" smtClean="0">
                <a:solidFill>
                  <a:schemeClr val="bg1"/>
                </a:solidFill>
              </a:rPr>
              <a:t>Part 2</a:t>
            </a:r>
            <a:br>
              <a:rPr lang="en-US" altLang="en-US" sz="4400" dirty="0" smtClean="0">
                <a:solidFill>
                  <a:schemeClr val="bg1"/>
                </a:solidFill>
              </a:rPr>
            </a:br>
            <a:endParaRPr lang="en-US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9126209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460" y="685799"/>
            <a:ext cx="5223264" cy="297180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The 4</a:t>
            </a:r>
            <a:r>
              <a:rPr lang="en-US" sz="5400" b="1" baseline="30000" dirty="0"/>
              <a:t>th</a:t>
            </a:r>
            <a:r>
              <a:rPr lang="en-US" sz="5400" b="1" dirty="0"/>
              <a:t> and 5</a:t>
            </a:r>
            <a:r>
              <a:rPr lang="en-US" sz="5400" b="1" baseline="30000" dirty="0"/>
              <a:t>th</a:t>
            </a:r>
            <a:r>
              <a:rPr lang="en-US" sz="5400" b="1" dirty="0"/>
              <a:t> Amendments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4920600" cy="1947333"/>
          </a:xfrm>
        </p:spPr>
        <p:txBody>
          <a:bodyPr>
            <a:normAutofit/>
          </a:bodyPr>
          <a:lstStyle/>
          <a:p>
            <a:r>
              <a:rPr lang="en-US" sz="2400" b="1" dirty="0"/>
              <a:t>How </a:t>
            </a:r>
            <a:r>
              <a:rPr lang="en-US" sz="2400" b="1" dirty="0" smtClean="0"/>
              <a:t>do </a:t>
            </a:r>
            <a:r>
              <a:rPr lang="en-US" sz="2400" b="1" dirty="0"/>
              <a:t>these Constitutional amendments protect Americans?</a:t>
            </a:r>
          </a:p>
        </p:txBody>
      </p:sp>
      <p:pic>
        <p:nvPicPr>
          <p:cNvPr id="5" name="Picture 4" descr="Original US &lt;strong&gt;Constitution&lt;/strong&gt;, in cursiv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480187" y="1390650"/>
            <a:ext cx="6350000" cy="40767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51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-4</a:t>
            </a:r>
            <a:r>
              <a:rPr lang="en-US" baseline="30000" dirty="0"/>
              <a:t>th</a:t>
            </a:r>
            <a:r>
              <a:rPr lang="en-US" dirty="0"/>
              <a:t> Amendment to the </a:t>
            </a:r>
            <a:r>
              <a:rPr lang="en-US" dirty="0" err="1"/>
              <a:t>U.s.</a:t>
            </a:r>
            <a:r>
              <a:rPr lang="en-US" dirty="0"/>
              <a:t> 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“The right of the people to be </a:t>
            </a:r>
            <a:r>
              <a:rPr lang="en-US" b="1" dirty="0">
                <a:solidFill>
                  <a:srgbClr val="FFFFFF"/>
                </a:solidFill>
              </a:rPr>
              <a:t>secure in their persons, houses, papers, and effects, against unreasonable searches and seizures, shall not be violated</a:t>
            </a:r>
            <a:r>
              <a:rPr lang="en-US" b="1" dirty="0"/>
              <a:t>, and no Warrants shall issue, but upon probable cause, supported by Oath or affirmation, and particularly describing the place to be searched, and the persons or things to be seized.”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51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D16627E-2B7E-4D2D-8A9A-700218F5A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Amendment to the constitution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467AEC-125D-4651-BC42-456924D76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No person shall be held to answer for a capital, or otherwise infamous crime, unless on a presentment or indictment of a Grand Jury, except in cases arising in the land or naval forces, or in the Militia, when in actual service in time of War or public danger; nor shall any person be subject for the same offence to be twice put in jeopardy of life or limb; nor shall be compelled in any criminal case to be a witness against himself</a:t>
            </a:r>
            <a:r>
              <a:rPr lang="en-US" b="1" dirty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FFFFFF"/>
                </a:solidFill>
              </a:rPr>
              <a:t>nor be deprived of life, liberty, or property, without due process of law</a:t>
            </a:r>
            <a:r>
              <a:rPr lang="en-US" dirty="0">
                <a:solidFill>
                  <a:srgbClr val="000000"/>
                </a:solidFill>
              </a:rPr>
              <a:t>; nor shall private property be taken for public use, without just compensation.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475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172" y="217224"/>
            <a:ext cx="6920227" cy="6488376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The text of the 4</a:t>
            </a:r>
            <a:r>
              <a:rPr lang="en-US" sz="2200" baseline="30000" dirty="0">
                <a:solidFill>
                  <a:schemeClr val="bg1"/>
                </a:solidFill>
              </a:rPr>
              <a:t>th</a:t>
            </a:r>
            <a:r>
              <a:rPr lang="en-US" sz="2200" dirty="0">
                <a:solidFill>
                  <a:schemeClr val="bg1"/>
                </a:solidFill>
              </a:rPr>
              <a:t> amendment basically states that </a:t>
            </a:r>
            <a:r>
              <a:rPr lang="en-US" sz="2200" b="1" u="sng" dirty="0">
                <a:solidFill>
                  <a:schemeClr val="bg1"/>
                </a:solidFill>
              </a:rPr>
              <a:t>without a court-ordered warrant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b="1" u="sng" dirty="0">
                <a:solidFill>
                  <a:schemeClr val="bg1"/>
                </a:solidFill>
              </a:rPr>
              <a:t>no officer of the law or government can seize</a:t>
            </a:r>
            <a:r>
              <a:rPr lang="en-US" sz="2200" u="sng" dirty="0">
                <a:solidFill>
                  <a:schemeClr val="bg1"/>
                </a:solidFill>
              </a:rPr>
              <a:t> or </a:t>
            </a:r>
            <a:r>
              <a:rPr lang="en-US" sz="2200" b="1" u="sng" dirty="0">
                <a:solidFill>
                  <a:schemeClr val="bg1"/>
                </a:solidFill>
              </a:rPr>
              <a:t>conduct a search </a:t>
            </a:r>
            <a:r>
              <a:rPr lang="en-US" sz="2200" dirty="0">
                <a:solidFill>
                  <a:schemeClr val="bg1"/>
                </a:solidFill>
              </a:rPr>
              <a:t>on your: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Person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House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Car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Possessions/property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Devices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The highlighted text of the 5</a:t>
            </a:r>
            <a:r>
              <a:rPr lang="en-US" sz="2200" baseline="30000" dirty="0">
                <a:solidFill>
                  <a:schemeClr val="bg1"/>
                </a:solidFill>
              </a:rPr>
              <a:t>th</a:t>
            </a:r>
            <a:r>
              <a:rPr lang="en-US" sz="2200" dirty="0">
                <a:solidFill>
                  <a:schemeClr val="bg1"/>
                </a:solidFill>
              </a:rPr>
              <a:t> amendment basically states that your </a:t>
            </a:r>
            <a:r>
              <a:rPr lang="en-US" sz="2200" b="1" u="sng" dirty="0">
                <a:solidFill>
                  <a:schemeClr val="bg1"/>
                </a:solidFill>
              </a:rPr>
              <a:t>natural rights to </a:t>
            </a:r>
            <a:r>
              <a:rPr lang="en-US" sz="2200" dirty="0">
                <a:solidFill>
                  <a:schemeClr val="bg1"/>
                </a:solidFill>
              </a:rPr>
              <a:t>life, liberty, and </a:t>
            </a:r>
            <a:r>
              <a:rPr lang="en-US" sz="2200" b="1" u="sng" dirty="0">
                <a:solidFill>
                  <a:schemeClr val="bg1"/>
                </a:solidFill>
              </a:rPr>
              <a:t>ownership of property cannot be violated unless you are duly and legitimately convicted of a crime.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3E50C9-E0E0-4D50-8F27-40BD2C10C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348" y="2172170"/>
            <a:ext cx="4602480" cy="251366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289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4790244-E003-4C9D-8875-C0A7E7298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873" y="271170"/>
            <a:ext cx="7636828" cy="6172200"/>
          </a:xfrm>
        </p:spPr>
        <p:txBody>
          <a:bodyPr>
            <a:normAutofit lnSpcReduction="10000"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At the time of the Japanese-American internment during WWII, </a:t>
            </a:r>
            <a:r>
              <a:rPr lang="en-US" b="1" i="1" dirty="0">
                <a:solidFill>
                  <a:schemeClr val="tx1"/>
                </a:solidFill>
              </a:rPr>
              <a:t>no exceptions had yet been established</a:t>
            </a:r>
            <a:r>
              <a:rPr lang="en-US" b="1" i="1" dirty="0">
                <a:solidFill>
                  <a:schemeClr val="bg1"/>
                </a:solidFill>
              </a:rPr>
              <a:t> for the 4</a:t>
            </a:r>
            <a:r>
              <a:rPr lang="en-US" b="1" i="1" baseline="30000" dirty="0">
                <a:solidFill>
                  <a:schemeClr val="bg1"/>
                </a:solidFill>
              </a:rPr>
              <a:t>th</a:t>
            </a:r>
            <a:r>
              <a:rPr lang="en-US" b="1" i="1" dirty="0">
                <a:solidFill>
                  <a:schemeClr val="bg1"/>
                </a:solidFill>
              </a:rPr>
              <a:t> or 5</a:t>
            </a:r>
            <a:r>
              <a:rPr lang="en-US" b="1" i="1" baseline="30000" dirty="0">
                <a:solidFill>
                  <a:schemeClr val="bg1"/>
                </a:solidFill>
              </a:rPr>
              <a:t>th</a:t>
            </a:r>
            <a:r>
              <a:rPr lang="en-US" b="1" i="1" dirty="0">
                <a:solidFill>
                  <a:schemeClr val="bg1"/>
                </a:solidFill>
              </a:rPr>
              <a:t> amendments, and yet, executive order 9066 was signed and executed without congressional opposition.</a:t>
            </a:r>
            <a:br>
              <a:rPr lang="en-US" b="1" i="1" dirty="0">
                <a:solidFill>
                  <a:schemeClr val="bg1"/>
                </a:solidFill>
              </a:rPr>
            </a:br>
            <a:r>
              <a:rPr lang="en-US" b="1" i="1" dirty="0">
                <a:solidFill>
                  <a:schemeClr val="bg1"/>
                </a:solidFill>
              </a:rPr>
              <a:t/>
            </a:r>
            <a:br>
              <a:rPr lang="en-US" b="1" i="1" dirty="0">
                <a:solidFill>
                  <a:schemeClr val="bg1"/>
                </a:solidFill>
              </a:rPr>
            </a:br>
            <a:r>
              <a:rPr lang="en-US" b="1" i="1" dirty="0">
                <a:solidFill>
                  <a:schemeClr val="bg1"/>
                </a:solidFill>
              </a:rPr>
              <a:t>Additionally, </a:t>
            </a:r>
            <a:r>
              <a:rPr lang="en-US" b="1" i="1" dirty="0">
                <a:solidFill>
                  <a:srgbClr val="FFFFFF"/>
                </a:solidFill>
              </a:rPr>
              <a:t>the Supreme Court ruled against Fred Korematsu</a:t>
            </a:r>
            <a:r>
              <a:rPr lang="en-US" b="1" i="1" dirty="0">
                <a:solidFill>
                  <a:schemeClr val="bg1"/>
                </a:solidFill>
              </a:rPr>
              <a:t> (6 – 3</a:t>
            </a:r>
            <a:r>
              <a:rPr lang="en-US" b="1" i="1" dirty="0" smtClean="0">
                <a:solidFill>
                  <a:schemeClr val="bg1"/>
                </a:solidFill>
              </a:rPr>
              <a:t>) when </a:t>
            </a:r>
            <a:r>
              <a:rPr lang="en-US" b="1" i="1" dirty="0">
                <a:solidFill>
                  <a:schemeClr val="bg1"/>
                </a:solidFill>
              </a:rPr>
              <a:t>he launched a legal challenge to the Japanese relocations and internment, asserting that they were unconstitutional.</a:t>
            </a:r>
          </a:p>
          <a:p>
            <a:r>
              <a:rPr lang="en-US" b="1" i="1" dirty="0">
                <a:solidFill>
                  <a:schemeClr val="bg1"/>
                </a:solidFill>
              </a:rPr>
              <a:t>Korematsu launched this challenge after he was ordered to </a:t>
            </a:r>
            <a:r>
              <a:rPr lang="en-US" b="1" i="1" dirty="0">
                <a:solidFill>
                  <a:srgbClr val="FFFFFF"/>
                </a:solidFill>
              </a:rPr>
              <a:t>leave his home and relocate to an internment camp, something that would cost him his job, and in all likelihood, his home as well</a:t>
            </a:r>
            <a:r>
              <a:rPr lang="en-US" b="1" i="1" dirty="0">
                <a:solidFill>
                  <a:schemeClr val="bg1"/>
                </a:solidFill>
              </a:rPr>
              <a:t> – and all when he had done nothing wrong.</a:t>
            </a:r>
          </a:p>
          <a:p>
            <a:r>
              <a:rPr lang="en-US" b="1" i="1" dirty="0">
                <a:solidFill>
                  <a:schemeClr val="bg1"/>
                </a:solidFill>
              </a:rPr>
              <a:t>Korematsu also insisted that because he had been ordered to internment without a fair trial, or being informed of accusations or convictions against him, that his 6</a:t>
            </a:r>
            <a:r>
              <a:rPr lang="en-US" b="1" i="1" baseline="30000" dirty="0">
                <a:solidFill>
                  <a:schemeClr val="bg1"/>
                </a:solidFill>
              </a:rPr>
              <a:t>th</a:t>
            </a:r>
            <a:r>
              <a:rPr lang="en-US" b="1" i="1" dirty="0">
                <a:solidFill>
                  <a:schemeClr val="bg1"/>
                </a:solidFill>
              </a:rPr>
              <a:t> amendment rights had been violated </a:t>
            </a:r>
            <a:r>
              <a:rPr lang="en-US" b="1" i="1" dirty="0" smtClean="0">
                <a:solidFill>
                  <a:schemeClr val="bg1"/>
                </a:solidFill>
              </a:rPr>
              <a:t>also. </a:t>
            </a:r>
            <a:r>
              <a:rPr lang="en-US" b="1" i="1" dirty="0">
                <a:solidFill>
                  <a:schemeClr val="bg1"/>
                </a:solidFill>
              </a:rPr>
              <a:t>Finally, he asserted that the internment orders were racially motivated, not given out of military necessity, which</a:t>
            </a:r>
            <a:r>
              <a:rPr lang="en-US" b="1" i="1" dirty="0" smtClean="0">
                <a:solidFill>
                  <a:schemeClr val="bg1"/>
                </a:solidFill>
              </a:rPr>
              <a:t> he argued </a:t>
            </a:r>
            <a:r>
              <a:rPr lang="en-US" b="1" i="1" dirty="0">
                <a:solidFill>
                  <a:schemeClr val="bg1"/>
                </a:solidFill>
              </a:rPr>
              <a:t>were a violation of his 14</a:t>
            </a:r>
            <a:r>
              <a:rPr lang="en-US" b="1" i="1" baseline="30000" dirty="0">
                <a:solidFill>
                  <a:schemeClr val="bg1"/>
                </a:solidFill>
              </a:rPr>
              <a:t>th</a:t>
            </a:r>
            <a:r>
              <a:rPr lang="en-US" b="1" i="1" dirty="0">
                <a:solidFill>
                  <a:schemeClr val="bg1"/>
                </a:solidFill>
              </a:rPr>
              <a:t> amendment rights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B9ACA3-3310-4587-9110-BCAB8D165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911" y="112655"/>
            <a:ext cx="2712364" cy="4110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AD930A2-BC75-48A8-BC0A-FEFC0121B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2819" y="4269393"/>
            <a:ext cx="2120547" cy="229874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31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674" y="3613963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Visit the following website to learn what exceptions to 4</a:t>
            </a:r>
            <a:r>
              <a:rPr lang="en-US" baseline="30000" dirty="0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 amendment rights have been added since 1946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458" y="586154"/>
            <a:ext cx="8534400" cy="3615267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http://www.uscourts.gov/about-federal-courts/educational-resources/about-educational-outreach/activity-resources/what-does-0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264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B80A15-D904-4B65-AEC0-9DCE29AA2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212" y="1"/>
            <a:ext cx="8534400" cy="93435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Ni’ihau</a:t>
            </a:r>
            <a:r>
              <a:rPr lang="en-US" dirty="0"/>
              <a:t> incident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DDF20C-DBAA-48D5-AE64-1E6E42A96D85}"/>
              </a:ext>
            </a:extLst>
          </p:cNvPr>
          <p:cNvSpPr txBox="1"/>
          <p:nvPr/>
        </p:nvSpPr>
        <p:spPr>
          <a:xfrm>
            <a:off x="1014103" y="1215082"/>
            <a:ext cx="89916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December 7 - 13, 1941: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One of the </a:t>
            </a:r>
            <a:r>
              <a:rPr lang="en-US" b="1" dirty="0">
                <a:solidFill>
                  <a:srgbClr val="FFFFFF"/>
                </a:solidFill>
              </a:rPr>
              <a:t>Pearl Harbor bombers crash landed</a:t>
            </a:r>
            <a:r>
              <a:rPr lang="en-US" b="1" dirty="0">
                <a:solidFill>
                  <a:srgbClr val="000000"/>
                </a:solidFill>
              </a:rPr>
              <a:t> on the Hawaiian island of </a:t>
            </a:r>
            <a:r>
              <a:rPr lang="en-US" b="1" dirty="0" err="1">
                <a:solidFill>
                  <a:srgbClr val="000000"/>
                </a:solidFill>
              </a:rPr>
              <a:t>Ni’ihau</a:t>
            </a:r>
            <a:endParaRPr lang="en-US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The pilot was taken into custody by local authorities, but was </a:t>
            </a:r>
            <a:r>
              <a:rPr lang="en-US" b="1" dirty="0">
                <a:solidFill>
                  <a:srgbClr val="FFFFFF"/>
                </a:solidFill>
              </a:rPr>
              <a:t>allowed to stay with three Japanese Americans until he could be handed over to military authorities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The pilot managed to </a:t>
            </a:r>
            <a:r>
              <a:rPr lang="en-US" b="1" dirty="0">
                <a:solidFill>
                  <a:srgbClr val="FFFFFF"/>
                </a:solidFill>
              </a:rPr>
              <a:t>convince his captors to help him escape</a:t>
            </a:r>
            <a:r>
              <a:rPr lang="en-US" b="1" dirty="0">
                <a:solidFill>
                  <a:srgbClr val="000000"/>
                </a:solidFill>
              </a:rPr>
              <a:t>, resulting in the deaths of the pilot and one of the Japanese Americans who had sheltered </a:t>
            </a:r>
            <a:r>
              <a:rPr lang="en-US" b="1" dirty="0" smtClean="0">
                <a:solidFill>
                  <a:srgbClr val="000000"/>
                </a:solidFill>
              </a:rPr>
              <a:t>him</a:t>
            </a:r>
          </a:p>
          <a:p>
            <a:pPr marL="285750" indent="-285750"/>
            <a:endParaRPr lang="en-US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Within less than four months, </a:t>
            </a:r>
            <a:r>
              <a:rPr lang="en-US" b="1" dirty="0">
                <a:solidFill>
                  <a:srgbClr val="FFFFFF"/>
                </a:solidFill>
              </a:rPr>
              <a:t>Roosevelt had passed Executive Order 9066 despite a U.S. Naval intelligence report which stated that suspicions of any threats to American security from Japanese Americans was virtually groundless</a:t>
            </a:r>
            <a:r>
              <a:rPr lang="en-US" b="1" dirty="0">
                <a:solidFill>
                  <a:srgbClr val="000000"/>
                </a:solidFill>
              </a:rPr>
              <a:t> (this report was suppressed by the prosecution during the Korematsu case).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Many government and military officials began to express </a:t>
            </a:r>
            <a:r>
              <a:rPr lang="en-US" b="1" dirty="0">
                <a:solidFill>
                  <a:srgbClr val="FFFFFF"/>
                </a:solidFill>
              </a:rPr>
              <a:t>fears</a:t>
            </a:r>
            <a:r>
              <a:rPr lang="en-US" b="1" dirty="0">
                <a:solidFill>
                  <a:srgbClr val="000000"/>
                </a:solidFill>
              </a:rPr>
              <a:t> in the wake of the incident that </a:t>
            </a:r>
            <a:r>
              <a:rPr lang="en-US" b="1" dirty="0">
                <a:solidFill>
                  <a:srgbClr val="FFFFFF"/>
                </a:solidFill>
              </a:rPr>
              <a:t>Japanese Americans could be persuaded to betray the United States</a:t>
            </a:r>
            <a:r>
              <a:rPr lang="en-US" b="1" dirty="0">
                <a:solidFill>
                  <a:srgbClr val="000000"/>
                </a:solidFill>
              </a:rPr>
              <a:t> for the Japanese cause.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389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401</TotalTime>
  <Words>698</Words>
  <Application>Microsoft Macintosh PowerPoint</Application>
  <PresentationFormat>Custom</PresentationFormat>
  <Paragraphs>30</Paragraphs>
  <Slides>8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Slice</vt:lpstr>
      <vt:lpstr>Japanese Internment  &amp; the US Constitution Part 2 </vt:lpstr>
      <vt:lpstr>The 4th and 5th Amendments</vt:lpstr>
      <vt:lpstr>-4th Amendment to the U.s. Constitution</vt:lpstr>
      <vt:lpstr>5th Amendment to the constitution</vt:lpstr>
      <vt:lpstr>Slide 5</vt:lpstr>
      <vt:lpstr>Slide 6</vt:lpstr>
      <vt:lpstr>Visit the following website to learn what exceptions to 4th amendment rights have been added since 1946</vt:lpstr>
      <vt:lpstr>The Ni’ihau incident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4th Amendment</dc:title>
  <dc:creator>Elena Hynes</dc:creator>
  <cp:lastModifiedBy>Elena Hynes</cp:lastModifiedBy>
  <cp:revision>19</cp:revision>
  <dcterms:created xsi:type="dcterms:W3CDTF">2019-03-11T13:54:05Z</dcterms:created>
  <dcterms:modified xsi:type="dcterms:W3CDTF">2019-03-11T18:24:41Z</dcterms:modified>
</cp:coreProperties>
</file>