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9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23EB052-9F0C-4D7A-AB2C-EA4AF359F1BA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ED46BF0-6C78-4FBB-8E14-E3780C6F3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881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B052-9F0C-4D7A-AB2C-EA4AF359F1BA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6BF0-6C78-4FBB-8E14-E3780C6F3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624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B052-9F0C-4D7A-AB2C-EA4AF359F1BA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6BF0-6C78-4FBB-8E14-E3780C6F3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147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B052-9F0C-4D7A-AB2C-EA4AF359F1BA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6BF0-6C78-4FBB-8E14-E3780C6F3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001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23EB052-9F0C-4D7A-AB2C-EA4AF359F1BA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ED46BF0-6C78-4FBB-8E14-E3780C6F33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160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B052-9F0C-4D7A-AB2C-EA4AF359F1BA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6BF0-6C78-4FBB-8E14-E3780C6F3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7765917"/>
      </p:ext>
    </p:extLst>
  </p:cSld>
  <p:clrMapOvr>
    <a:masterClrMapping/>
  </p:clrMapOvr>
  <p:extLst mod="1">
    <p:ext uri="{DCECCB84-F9BA-43D5-87BE-67443E8EF086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B052-9F0C-4D7A-AB2C-EA4AF359F1BA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6BF0-6C78-4FBB-8E14-E3780C6F3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8077798"/>
      </p:ext>
    </p:extLst>
  </p:cSld>
  <p:clrMapOvr>
    <a:masterClrMapping/>
  </p:clrMapOvr>
  <p:extLst mod="1">
    <p:ext uri="{DCECCB84-F9BA-43D5-87BE-67443E8EF086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B052-9F0C-4D7A-AB2C-EA4AF359F1BA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6BF0-6C78-4FBB-8E14-E3780C6F3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960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B052-9F0C-4D7A-AB2C-EA4AF359F1BA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6BF0-6C78-4FBB-8E14-E3780C6F3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662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23EB052-9F0C-4D7A-AB2C-EA4AF359F1BA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ED46BF0-6C78-4FBB-8E14-E3780C6F3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0599869"/>
      </p:ext>
    </p:extLst>
  </p:cSld>
  <p:clrMapOvr>
    <a:masterClrMapping/>
  </p:clrMapOvr>
  <p:extLst mod="1">
    <p:ext uri="{DCECCB84-F9BA-43D5-87BE-67443E8EF086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23EB052-9F0C-4D7A-AB2C-EA4AF359F1BA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ED46BF0-6C78-4FBB-8E14-E3780C6F3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927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23EB052-9F0C-4D7A-AB2C-EA4AF359F1BA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ED46BF0-6C78-4FBB-8E14-E3780C6F3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365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jTspDh6C3yY&amp;list=PLrxAtYLtzob_w5x5wTT240logAgYSUnR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dirty="0"/>
              <a:t>Introduction to the 1960s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9954"/>
            <a:ext cx="9144000" cy="1547446"/>
          </a:xfrm>
        </p:spPr>
        <p:txBody>
          <a:bodyPr>
            <a:normAutofit/>
          </a:bodyPr>
          <a:lstStyle/>
          <a:p>
            <a:r>
              <a:rPr lang="en-US" sz="4000" dirty="0"/>
              <a:t>Major Themes and Key Terms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17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596" y="206757"/>
            <a:ext cx="10331404" cy="40702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Kennedy, Johnson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&amp; </a:t>
            </a:r>
            <a:r>
              <a:rPr lang="en-US" sz="3600" dirty="0"/>
              <a:t>The Cold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223" y="373260"/>
            <a:ext cx="3818553" cy="2304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u="sng" dirty="0">
                <a:solidFill>
                  <a:schemeClr val="tx1"/>
                </a:solidFill>
              </a:rPr>
              <a:t>John F. Kennedy:</a:t>
            </a:r>
            <a:r>
              <a:rPr lang="en-US" sz="1400" b="1" dirty="0">
                <a:solidFill>
                  <a:schemeClr val="tx1"/>
                </a:solidFill>
              </a:rPr>
              <a:t> New Frontier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Space programs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Economic stimulus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Addressing poverty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Civil </a:t>
            </a:r>
            <a:r>
              <a:rPr lang="en-US" sz="1400" b="1" dirty="0" smtClean="0">
                <a:solidFill>
                  <a:schemeClr val="tx1"/>
                </a:solidFill>
              </a:rPr>
              <a:t>rights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Programs cut short by Kennedy’s assassination</a:t>
            </a:r>
          </a:p>
          <a:p>
            <a:pPr marL="0" indent="0">
              <a:buNone/>
            </a:pPr>
            <a:r>
              <a:rPr lang="en-US" sz="1400" b="1" u="sng" dirty="0" smtClean="0">
                <a:solidFill>
                  <a:schemeClr val="tx1"/>
                </a:solidFill>
              </a:rPr>
              <a:t>Cold </a:t>
            </a:r>
            <a:r>
              <a:rPr lang="en-US" sz="1400" b="1" u="sng" dirty="0">
                <a:solidFill>
                  <a:schemeClr val="tx1"/>
                </a:solidFill>
              </a:rPr>
              <a:t>War </a:t>
            </a:r>
            <a:r>
              <a:rPr lang="en-US" sz="1400" b="1" u="sng" dirty="0" smtClean="0">
                <a:solidFill>
                  <a:schemeClr val="tx1"/>
                </a:solidFill>
              </a:rPr>
              <a:t>Conflict: </a:t>
            </a:r>
            <a:r>
              <a:rPr lang="en-US" sz="1400" b="1" dirty="0" smtClean="0">
                <a:solidFill>
                  <a:schemeClr val="tx1"/>
                </a:solidFill>
              </a:rPr>
              <a:t>Cuban </a:t>
            </a:r>
            <a:r>
              <a:rPr lang="en-US" sz="1400" b="1" dirty="0">
                <a:solidFill>
                  <a:schemeClr val="tx1"/>
                </a:solidFill>
              </a:rPr>
              <a:t>Missile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Crisis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0207" y="3427896"/>
            <a:ext cx="317964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Lyndon B. Johnson:</a:t>
            </a:r>
            <a:r>
              <a:rPr lang="en-US" sz="1400" b="1" dirty="0"/>
              <a:t> The Great Society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War on poverty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Healthcare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Civil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Immigration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Warren Court (various liberal reforms)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r>
              <a:rPr lang="en-US" sz="1400" b="1" u="sng" dirty="0"/>
              <a:t>Cold War </a:t>
            </a:r>
            <a:r>
              <a:rPr lang="en-US" sz="1400" b="1" u="sng" dirty="0" smtClean="0"/>
              <a:t>Conflict:</a:t>
            </a:r>
            <a:r>
              <a:rPr lang="en-US" sz="1400" b="1" dirty="0"/>
              <a:t> </a:t>
            </a:r>
            <a:r>
              <a:rPr lang="en-US" sz="1400" b="1" dirty="0" smtClean="0"/>
              <a:t>Launch </a:t>
            </a:r>
            <a:r>
              <a:rPr lang="en-US" sz="1400" b="1" dirty="0"/>
              <a:t>and escalation of Vietnam War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944" y="1408739"/>
            <a:ext cx="3624707" cy="186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347" y="3738640"/>
            <a:ext cx="2247900" cy="2038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89621" y="583288"/>
            <a:ext cx="3262324" cy="5293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Major Themes: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Kennedy and Johnson</a:t>
            </a:r>
            <a:r>
              <a:rPr lang="en-US" sz="1600" dirty="0" smtClean="0"/>
              <a:t> enacted </a:t>
            </a:r>
            <a:r>
              <a:rPr lang="en-US" sz="1600" b="1" dirty="0">
                <a:solidFill>
                  <a:srgbClr val="000090"/>
                </a:solidFill>
              </a:rPr>
              <a:t>various domestic reforms</a:t>
            </a:r>
            <a:r>
              <a:rPr lang="en-US" sz="1600" dirty="0"/>
              <a:t> to improve quality of life in America, with varying levels of success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Americans </a:t>
            </a:r>
            <a:r>
              <a:rPr lang="en-US" sz="1600" dirty="0" smtClean="0"/>
              <a:t>began to become </a:t>
            </a:r>
            <a:r>
              <a:rPr lang="en-US" sz="1600" dirty="0"/>
              <a:t>increasingly </a:t>
            </a:r>
            <a:r>
              <a:rPr lang="en-US" sz="1600" b="1" dirty="0">
                <a:solidFill>
                  <a:srgbClr val="000090"/>
                </a:solidFill>
              </a:rPr>
              <a:t>distrustful of </a:t>
            </a:r>
            <a:r>
              <a:rPr lang="en-US" sz="1600" b="1" dirty="0" smtClean="0">
                <a:solidFill>
                  <a:srgbClr val="000090"/>
                </a:solidFill>
              </a:rPr>
              <a:t>government</a:t>
            </a:r>
            <a:r>
              <a:rPr lang="en-US" sz="16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Vietnam and Cold War foreign policy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Kennedy assassination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America </a:t>
            </a:r>
            <a:r>
              <a:rPr lang="en-US" sz="1600" dirty="0" smtClean="0"/>
              <a:t>came </a:t>
            </a:r>
            <a:r>
              <a:rPr lang="en-US" sz="1600" b="1" dirty="0">
                <a:solidFill>
                  <a:srgbClr val="000090"/>
                </a:solidFill>
              </a:rPr>
              <a:t>frighteningly close to nuclear war </a:t>
            </a:r>
            <a:r>
              <a:rPr lang="en-US" sz="1600" dirty="0"/>
              <a:t>with Cuba/Russia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America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000090"/>
                </a:solidFill>
              </a:rPr>
              <a:t>escalated </a:t>
            </a:r>
            <a:r>
              <a:rPr lang="en-US" sz="1600" b="1" dirty="0">
                <a:solidFill>
                  <a:srgbClr val="000090"/>
                </a:solidFill>
              </a:rPr>
              <a:t>the Vietnam War under Johnson</a:t>
            </a:r>
            <a:r>
              <a:rPr lang="en-US" sz="1600" dirty="0"/>
              <a:t>, consistent with the “Containment” policy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80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674" y="0"/>
            <a:ext cx="10178322" cy="976923"/>
          </a:xfrm>
        </p:spPr>
        <p:txBody>
          <a:bodyPr/>
          <a:lstStyle/>
          <a:p>
            <a:pPr algn="ctr"/>
            <a:r>
              <a:rPr lang="en-US" dirty="0"/>
              <a:t>The Vietnam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801077"/>
            <a:ext cx="6852932" cy="605692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American involvement in Vietnam </a:t>
            </a:r>
            <a:r>
              <a:rPr lang="en-US" b="1" dirty="0" smtClean="0">
                <a:solidFill>
                  <a:srgbClr val="000000"/>
                </a:solidFill>
              </a:rPr>
              <a:t>began </a:t>
            </a:r>
            <a:r>
              <a:rPr lang="en-US" b="1" dirty="0">
                <a:solidFill>
                  <a:srgbClr val="000000"/>
                </a:solidFill>
              </a:rPr>
              <a:t>with financial support for the French colonial effort, and later, for the South Vietnamese (under Eisenhower and Kennedy)</a:t>
            </a:r>
          </a:p>
          <a:p>
            <a:r>
              <a:rPr lang="en-US" b="1" dirty="0">
                <a:solidFill>
                  <a:srgbClr val="000090"/>
                </a:solidFill>
              </a:rPr>
              <a:t>Gulf of Tonkin Resolution: </a:t>
            </a:r>
            <a:r>
              <a:rPr lang="en-US" b="1" dirty="0" smtClean="0">
                <a:solidFill>
                  <a:srgbClr val="000000"/>
                </a:solidFill>
              </a:rPr>
              <a:t>Granted </a:t>
            </a:r>
            <a:r>
              <a:rPr lang="en-US" b="1" dirty="0">
                <a:solidFill>
                  <a:srgbClr val="000000"/>
                </a:solidFill>
              </a:rPr>
              <a:t>sweeping powers to</a:t>
            </a:r>
            <a:r>
              <a:rPr lang="en-US" b="1" dirty="0" smtClean="0">
                <a:solidFill>
                  <a:srgbClr val="000000"/>
                </a:solidFill>
              </a:rPr>
              <a:t> the U.S</a:t>
            </a:r>
            <a:r>
              <a:rPr lang="en-US" b="1" dirty="0">
                <a:solidFill>
                  <a:srgbClr val="000000"/>
                </a:solidFill>
              </a:rPr>
              <a:t>. President to conduct a war without the oversight of Congress.</a:t>
            </a:r>
          </a:p>
          <a:p>
            <a:pPr lvl="2"/>
            <a:r>
              <a:rPr lang="en-US" b="1" dirty="0">
                <a:solidFill>
                  <a:srgbClr val="000000"/>
                </a:solidFill>
              </a:rPr>
              <a:t>America </a:t>
            </a:r>
            <a:r>
              <a:rPr lang="en-US" b="1" dirty="0" smtClean="0">
                <a:solidFill>
                  <a:srgbClr val="000000"/>
                </a:solidFill>
              </a:rPr>
              <a:t>became </a:t>
            </a:r>
            <a:r>
              <a:rPr lang="en-US" b="1" u="sng" dirty="0">
                <a:solidFill>
                  <a:srgbClr val="000000"/>
                </a:solidFill>
              </a:rPr>
              <a:t>directly</a:t>
            </a:r>
            <a:r>
              <a:rPr lang="en-US" b="1" dirty="0">
                <a:solidFill>
                  <a:srgbClr val="000000"/>
                </a:solidFill>
              </a:rPr>
              <a:t> involved in</a:t>
            </a:r>
            <a:r>
              <a:rPr lang="en-US" b="1" dirty="0" smtClean="0">
                <a:solidFill>
                  <a:srgbClr val="000000"/>
                </a:solidFill>
              </a:rPr>
              <a:t> the Vietnam </a:t>
            </a:r>
            <a:r>
              <a:rPr lang="en-US" b="1" dirty="0">
                <a:solidFill>
                  <a:srgbClr val="000000"/>
                </a:solidFill>
              </a:rPr>
              <a:t>War under Johnson, and </a:t>
            </a:r>
            <a:r>
              <a:rPr lang="en-US" b="1" dirty="0" smtClean="0">
                <a:solidFill>
                  <a:srgbClr val="000000"/>
                </a:solidFill>
              </a:rPr>
              <a:t>escalated </a:t>
            </a:r>
            <a:r>
              <a:rPr lang="en-US" b="1" dirty="0">
                <a:solidFill>
                  <a:srgbClr val="000000"/>
                </a:solidFill>
              </a:rPr>
              <a:t>the conflict from 1965</a:t>
            </a:r>
            <a:r>
              <a:rPr lang="en-US" b="1" dirty="0" smtClean="0">
                <a:solidFill>
                  <a:srgbClr val="000000"/>
                </a:solidFill>
              </a:rPr>
              <a:t> – </a:t>
            </a:r>
            <a:r>
              <a:rPr lang="en-US" b="1" dirty="0">
                <a:solidFill>
                  <a:srgbClr val="000000"/>
                </a:solidFill>
              </a:rPr>
              <a:t>1968</a:t>
            </a:r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“</a:t>
            </a:r>
            <a:r>
              <a:rPr lang="en-US" b="1" dirty="0">
                <a:solidFill>
                  <a:srgbClr val="000090"/>
                </a:solidFill>
              </a:rPr>
              <a:t>War of Attrition”: </a:t>
            </a:r>
            <a:r>
              <a:rPr lang="en-US" b="1" dirty="0">
                <a:solidFill>
                  <a:srgbClr val="000000"/>
                </a:solidFill>
              </a:rPr>
              <a:t>wear out your enemy gradually in a series of small-scale actions</a:t>
            </a:r>
          </a:p>
          <a:p>
            <a:pPr lvl="2"/>
            <a:r>
              <a:rPr lang="en-US" b="1" dirty="0">
                <a:solidFill>
                  <a:srgbClr val="000000"/>
                </a:solidFill>
              </a:rPr>
              <a:t>War quickly </a:t>
            </a:r>
            <a:r>
              <a:rPr lang="en-US" b="1" dirty="0" smtClean="0">
                <a:solidFill>
                  <a:srgbClr val="000000"/>
                </a:solidFill>
              </a:rPr>
              <a:t>degenerated </a:t>
            </a:r>
            <a:r>
              <a:rPr lang="en-US" b="1" dirty="0">
                <a:solidFill>
                  <a:srgbClr val="000000"/>
                </a:solidFill>
              </a:rPr>
              <a:t>into a frustrating stalemate</a:t>
            </a:r>
          </a:p>
          <a:p>
            <a:pPr lvl="2"/>
            <a:r>
              <a:rPr lang="en-US" b="1" dirty="0">
                <a:solidFill>
                  <a:srgbClr val="000000"/>
                </a:solidFill>
              </a:rPr>
              <a:t>American</a:t>
            </a:r>
            <a:r>
              <a:rPr lang="en-US" b="1" dirty="0" smtClean="0">
                <a:solidFill>
                  <a:srgbClr val="000000"/>
                </a:solidFill>
              </a:rPr>
              <a:t> military officials continued </a:t>
            </a:r>
            <a:r>
              <a:rPr lang="en-US" b="1" dirty="0">
                <a:solidFill>
                  <a:srgbClr val="000000"/>
                </a:solidFill>
              </a:rPr>
              <a:t>to spread the idea that we were “winning the war in Vietnam”.</a:t>
            </a:r>
          </a:p>
          <a:p>
            <a:r>
              <a:rPr lang="en-US" b="1" dirty="0">
                <a:solidFill>
                  <a:srgbClr val="000000"/>
                </a:solidFill>
              </a:rPr>
              <a:t>Public outcry against the</a:t>
            </a:r>
            <a:r>
              <a:rPr lang="en-US" b="1" dirty="0" smtClean="0">
                <a:solidFill>
                  <a:srgbClr val="000000"/>
                </a:solidFill>
              </a:rPr>
              <a:t> human costs of the war erupted </a:t>
            </a:r>
            <a:r>
              <a:rPr lang="en-US" b="1" dirty="0">
                <a:solidFill>
                  <a:srgbClr val="000000"/>
                </a:solidFill>
              </a:rPr>
              <a:t>at home (anti-war movement largely championed by the Boomers)</a:t>
            </a:r>
          </a:p>
          <a:p>
            <a:r>
              <a:rPr lang="en-US" b="1" dirty="0">
                <a:solidFill>
                  <a:srgbClr val="000000"/>
                </a:solidFill>
              </a:rPr>
              <a:t>Vietnam left a painful legacy</a:t>
            </a:r>
          </a:p>
          <a:p>
            <a:pPr lvl="2"/>
            <a:r>
              <a:rPr lang="en-US" b="1" dirty="0">
                <a:solidFill>
                  <a:srgbClr val="000000"/>
                </a:solidFill>
              </a:rPr>
              <a:t>58,000 battle deaths, 303,000 wounded;  Vietnam veterans treated differently than </a:t>
            </a:r>
            <a:r>
              <a:rPr lang="en-US" b="1" dirty="0" smtClean="0">
                <a:solidFill>
                  <a:srgbClr val="000000"/>
                </a:solidFill>
              </a:rPr>
              <a:t>other veterans had been before </a:t>
            </a:r>
            <a:r>
              <a:rPr lang="en-US" b="1" dirty="0">
                <a:solidFill>
                  <a:srgbClr val="000000"/>
                </a:solidFill>
              </a:rPr>
              <a:t>when they arrived home</a:t>
            </a:r>
          </a:p>
          <a:p>
            <a:pPr lvl="2"/>
            <a:r>
              <a:rPr lang="en-US" b="1" dirty="0">
                <a:solidFill>
                  <a:srgbClr val="000000"/>
                </a:solidFill>
              </a:rPr>
              <a:t>Americans </a:t>
            </a:r>
            <a:r>
              <a:rPr lang="en-US" b="1" dirty="0" smtClean="0">
                <a:solidFill>
                  <a:srgbClr val="000000"/>
                </a:solidFill>
              </a:rPr>
              <a:t>became </a:t>
            </a:r>
            <a:r>
              <a:rPr lang="en-US" b="1" dirty="0">
                <a:solidFill>
                  <a:srgbClr val="000000"/>
                </a:solidFill>
              </a:rPr>
              <a:t>much more cautious about foreign policy</a:t>
            </a:r>
          </a:p>
          <a:p>
            <a:pPr lvl="2"/>
            <a:r>
              <a:rPr lang="en-US" b="1" dirty="0">
                <a:solidFill>
                  <a:srgbClr val="000000"/>
                </a:solidFill>
              </a:rPr>
              <a:t>Americans </a:t>
            </a:r>
            <a:r>
              <a:rPr lang="en-US" b="1" dirty="0" smtClean="0">
                <a:solidFill>
                  <a:srgbClr val="000000"/>
                </a:solidFill>
              </a:rPr>
              <a:t>became </a:t>
            </a:r>
            <a:r>
              <a:rPr lang="en-US" b="1" dirty="0">
                <a:solidFill>
                  <a:srgbClr val="000000"/>
                </a:solidFill>
              </a:rPr>
              <a:t>MUCH more cynical about their government</a:t>
            </a:r>
          </a:p>
          <a:p>
            <a:pPr lvl="2"/>
            <a:r>
              <a:rPr lang="en-US" b="1" dirty="0">
                <a:solidFill>
                  <a:srgbClr val="000000"/>
                </a:solidFill>
              </a:rPr>
              <a:t>War Powers Act (president must inform Congress within 48 hours of sending forces into a hostile area without a declaration of war)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321" y="5101004"/>
            <a:ext cx="2557912" cy="1319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320" y="998110"/>
            <a:ext cx="2343150" cy="1952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320" y="3097182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13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375" y="146967"/>
            <a:ext cx="10178322" cy="1492132"/>
          </a:xfrm>
        </p:spPr>
        <p:txBody>
          <a:bodyPr/>
          <a:lstStyle/>
          <a:p>
            <a:pPr algn="ctr"/>
            <a:r>
              <a:rPr lang="en-US" dirty="0"/>
              <a:t>Counterculture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928542"/>
            <a:ext cx="5050446" cy="5499556"/>
          </a:xfrm>
        </p:spPr>
        <p:txBody>
          <a:bodyPr>
            <a:normAutofit fontScale="92500"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Anti-establishment, non-conformist attitude of the “beatniks” </a:t>
            </a:r>
            <a:r>
              <a:rPr lang="en-US" sz="1800" dirty="0" smtClean="0">
                <a:solidFill>
                  <a:srgbClr val="000000"/>
                </a:solidFill>
              </a:rPr>
              <a:t>continued </a:t>
            </a:r>
            <a:r>
              <a:rPr lang="en-US" sz="1800" dirty="0">
                <a:solidFill>
                  <a:srgbClr val="000000"/>
                </a:solidFill>
              </a:rPr>
              <a:t>with the </a:t>
            </a:r>
            <a:r>
              <a:rPr lang="en-US" sz="1800" b="1" dirty="0">
                <a:solidFill>
                  <a:srgbClr val="000090"/>
                </a:solidFill>
              </a:rPr>
              <a:t>“hippie” </a:t>
            </a:r>
            <a:r>
              <a:rPr lang="en-US" sz="1800" dirty="0">
                <a:solidFill>
                  <a:srgbClr val="000000"/>
                </a:solidFill>
              </a:rPr>
              <a:t>movement: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2"/>
            <a:r>
              <a:rPr lang="en-US" sz="1800" dirty="0" smtClean="0">
                <a:solidFill>
                  <a:srgbClr val="000000"/>
                </a:solidFill>
              </a:rPr>
              <a:t>Aimed to establish a new </a:t>
            </a:r>
            <a:r>
              <a:rPr lang="en-US" sz="1800" dirty="0">
                <a:solidFill>
                  <a:srgbClr val="000000"/>
                </a:solidFill>
              </a:rPr>
              <a:t>communal, collectivistic society characterized by peace and love</a:t>
            </a:r>
          </a:p>
          <a:p>
            <a:r>
              <a:rPr lang="en-US" sz="1800" dirty="0">
                <a:solidFill>
                  <a:srgbClr val="000000"/>
                </a:solidFill>
              </a:rPr>
              <a:t>Elements of counterculture </a:t>
            </a:r>
            <a:r>
              <a:rPr lang="en-US" sz="1800" dirty="0" smtClean="0">
                <a:solidFill>
                  <a:srgbClr val="000000"/>
                </a:solidFill>
              </a:rPr>
              <a:t>found </a:t>
            </a:r>
            <a:r>
              <a:rPr lang="en-US" sz="1800" dirty="0">
                <a:solidFill>
                  <a:srgbClr val="000000"/>
                </a:solidFill>
              </a:rPr>
              <a:t>strong resonance in the anti-war, civil </a:t>
            </a:r>
            <a:r>
              <a:rPr lang="en-US" sz="1800" dirty="0" smtClean="0">
                <a:solidFill>
                  <a:srgbClr val="000000"/>
                </a:solidFill>
              </a:rPr>
              <a:t>rights, </a:t>
            </a:r>
            <a:r>
              <a:rPr lang="en-US" sz="1800" dirty="0">
                <a:solidFill>
                  <a:srgbClr val="000000"/>
                </a:solidFill>
              </a:rPr>
              <a:t>and feminist movements, and “hippies” could</a:t>
            </a:r>
            <a:r>
              <a:rPr lang="en-US" sz="1800" dirty="0" smtClean="0">
                <a:solidFill>
                  <a:srgbClr val="000000"/>
                </a:solidFill>
              </a:rPr>
              <a:t> be found </a:t>
            </a:r>
            <a:r>
              <a:rPr lang="en-US" sz="1800" dirty="0">
                <a:solidFill>
                  <a:srgbClr val="000000"/>
                </a:solidFill>
              </a:rPr>
              <a:t>among all of these activist groups</a:t>
            </a:r>
          </a:p>
          <a:p>
            <a:r>
              <a:rPr lang="en-US" sz="1800" dirty="0">
                <a:solidFill>
                  <a:srgbClr val="000000"/>
                </a:solidFill>
              </a:rPr>
              <a:t>While the lifestyle of those who embraced the counterculture proved to be short-lived, </a:t>
            </a:r>
            <a:r>
              <a:rPr lang="en-US" sz="1800" b="1" dirty="0">
                <a:solidFill>
                  <a:srgbClr val="000090"/>
                </a:solidFill>
              </a:rPr>
              <a:t>their philosophy would give rise to new attitudes </a:t>
            </a:r>
            <a:r>
              <a:rPr lang="en-US" sz="1800" dirty="0">
                <a:solidFill>
                  <a:srgbClr val="000000"/>
                </a:solidFill>
              </a:rPr>
              <a:t>about social behavior, lifestyle, dress and appearance</a:t>
            </a:r>
          </a:p>
          <a:p>
            <a:r>
              <a:rPr lang="en-US" sz="1800" dirty="0">
                <a:solidFill>
                  <a:srgbClr val="000000"/>
                </a:solidFill>
              </a:rPr>
              <a:t>Conservatives would attack what</a:t>
            </a:r>
            <a:r>
              <a:rPr lang="en-US" sz="1800" dirty="0" smtClean="0">
                <a:solidFill>
                  <a:srgbClr val="000000"/>
                </a:solidFill>
              </a:rPr>
              <a:t> they </a:t>
            </a:r>
            <a:r>
              <a:rPr lang="en-US" sz="1800" dirty="0">
                <a:solidFill>
                  <a:srgbClr val="000000"/>
                </a:solidFill>
              </a:rPr>
              <a:t>viewed as the “decadent” values of the counterculture, leading to the growth of a </a:t>
            </a:r>
            <a:r>
              <a:rPr lang="en-US" sz="1800" b="1" dirty="0">
                <a:solidFill>
                  <a:srgbClr val="000090"/>
                </a:solidFill>
              </a:rPr>
              <a:t>new conservative movement </a:t>
            </a:r>
            <a:r>
              <a:rPr lang="en-US" sz="1800" dirty="0">
                <a:solidFill>
                  <a:schemeClr val="tx1"/>
                </a:solidFill>
              </a:rPr>
              <a:t>with the election of Nixon in </a:t>
            </a:r>
            <a:r>
              <a:rPr lang="en-US" sz="1800" dirty="0" smtClean="0">
                <a:solidFill>
                  <a:schemeClr val="tx1"/>
                </a:solidFill>
              </a:rPr>
              <a:t>1968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124" y="1013837"/>
            <a:ext cx="1724025" cy="2647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476" y="3782591"/>
            <a:ext cx="4861451" cy="28352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9397" y="1844847"/>
            <a:ext cx="3518735" cy="181694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46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016" y="12687"/>
            <a:ext cx="11599984" cy="70162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The Feminist, Civil Rights, and gay Rights and liberation movements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028" y="830247"/>
            <a:ext cx="4692048" cy="6098195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Through literature, protest, activism and engagement with Constitutional law, women of the 1960s and early 1970s sought to gain </a:t>
            </a:r>
            <a:r>
              <a:rPr lang="en-US" sz="1600" b="1" dirty="0">
                <a:solidFill>
                  <a:srgbClr val="000090"/>
                </a:solidFill>
              </a:rPr>
              <a:t>equal rights for women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000000"/>
                </a:solidFill>
              </a:rPr>
              <a:t>in America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Betty </a:t>
            </a:r>
            <a:r>
              <a:rPr lang="en-US" sz="1600" dirty="0" smtClean="0">
                <a:solidFill>
                  <a:srgbClr val="000000"/>
                </a:solidFill>
              </a:rPr>
              <a:t>Friedan, author of “</a:t>
            </a:r>
            <a:r>
              <a:rPr lang="en-US" sz="1600" dirty="0">
                <a:solidFill>
                  <a:srgbClr val="000000"/>
                </a:solidFill>
              </a:rPr>
              <a:t>The Feminine Mystique</a:t>
            </a:r>
            <a:r>
              <a:rPr lang="en-US" sz="1600" dirty="0" smtClean="0">
                <a:solidFill>
                  <a:srgbClr val="000000"/>
                </a:solidFill>
              </a:rPr>
              <a:t>” and co-founder of the </a:t>
            </a:r>
            <a:r>
              <a:rPr lang="en-US" sz="1600" dirty="0">
                <a:solidFill>
                  <a:srgbClr val="000000"/>
                </a:solidFill>
              </a:rPr>
              <a:t>National Organization for Women (NOW)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National Women’s Political </a:t>
            </a:r>
            <a:r>
              <a:rPr lang="en-US" sz="1600" dirty="0" smtClean="0">
                <a:solidFill>
                  <a:srgbClr val="000000"/>
                </a:solidFill>
              </a:rPr>
              <a:t>Caucus, co-founded by Shirley Chisholm, Gloria Steinem, and Fannie Lou </a:t>
            </a:r>
            <a:r>
              <a:rPr lang="en-US" sz="1600" dirty="0" err="1" smtClean="0">
                <a:solidFill>
                  <a:srgbClr val="000000"/>
                </a:solidFill>
              </a:rPr>
              <a:t>Hamer</a:t>
            </a:r>
            <a:r>
              <a:rPr lang="en-US" sz="1600" dirty="0" smtClean="0">
                <a:solidFill>
                  <a:srgbClr val="000000"/>
                </a:solidFill>
              </a:rPr>
              <a:t>, among others</a:t>
            </a:r>
            <a:endParaRPr lang="en-US" sz="1600" dirty="0" smtClean="0"/>
          </a:p>
          <a:p>
            <a:r>
              <a:rPr lang="en-US" sz="1600" b="1" dirty="0">
                <a:solidFill>
                  <a:srgbClr val="000000"/>
                </a:solidFill>
              </a:rPr>
              <a:t>Equal Employment Opportunity Commission </a:t>
            </a:r>
            <a:r>
              <a:rPr lang="en-US" sz="1600" b="1" dirty="0">
                <a:solidFill>
                  <a:srgbClr val="000090"/>
                </a:solidFill>
              </a:rPr>
              <a:t>(EEOC) </a:t>
            </a:r>
            <a:r>
              <a:rPr lang="en-US" sz="1600" b="1" dirty="0">
                <a:solidFill>
                  <a:srgbClr val="000000"/>
                </a:solidFill>
              </a:rPr>
              <a:t>created to address discrimination based on race, religion, national origin and </a:t>
            </a:r>
            <a:r>
              <a:rPr lang="en-US" sz="1600" b="1" u="sng" dirty="0">
                <a:solidFill>
                  <a:srgbClr val="000000"/>
                </a:solidFill>
              </a:rPr>
              <a:t>gender</a:t>
            </a:r>
            <a:r>
              <a:rPr lang="en-US" sz="1600" b="1" dirty="0">
                <a:solidFill>
                  <a:srgbClr val="000000"/>
                </a:solidFill>
              </a:rPr>
              <a:t>. Many feminists believe it doesn’t go far enough in addressing women’s equality:</a:t>
            </a:r>
          </a:p>
          <a:p>
            <a:pPr lvl="1"/>
            <a:r>
              <a:rPr lang="en-US" sz="1600" i="1" dirty="0">
                <a:solidFill>
                  <a:srgbClr val="000000"/>
                </a:solidFill>
              </a:rPr>
              <a:t>Roe v. Wade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Equal Rights Amendment (ERA) – never passed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001" y="809144"/>
            <a:ext cx="2289925" cy="1665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290" y="2414677"/>
            <a:ext cx="2258557" cy="1559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596" y="3953495"/>
            <a:ext cx="2885364" cy="1257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5992" y="2939035"/>
            <a:ext cx="1934776" cy="17645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4718" y="2999893"/>
            <a:ext cx="1249747" cy="1703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5992" y="809144"/>
            <a:ext cx="1722585" cy="2190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8577" y="830247"/>
            <a:ext cx="1371600" cy="2190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2756" y="4499638"/>
            <a:ext cx="3298701" cy="2312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62FBAB4-BA08-4BCA-9360-55863ADCA7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70596" y="5203393"/>
            <a:ext cx="2572160" cy="160896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17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335782"/>
            <a:ext cx="10178322" cy="6522217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The </a:t>
            </a:r>
            <a:r>
              <a:rPr lang="en-US" sz="1800" b="1" dirty="0" smtClean="0">
                <a:solidFill>
                  <a:srgbClr val="000090"/>
                </a:solidFill>
              </a:rPr>
              <a:t>LGBTQ community </a:t>
            </a:r>
            <a:r>
              <a:rPr lang="en-US" sz="1800" b="1" dirty="0" smtClean="0">
                <a:solidFill>
                  <a:schemeClr val="tx1"/>
                </a:solidFill>
              </a:rPr>
              <a:t>launched first a rights-centered movement</a:t>
            </a:r>
          </a:p>
          <a:p>
            <a:pPr lvl="1"/>
            <a:r>
              <a:rPr lang="en-US" sz="1600" dirty="0" err="1" smtClean="0">
                <a:solidFill>
                  <a:schemeClr val="tx1"/>
                </a:solidFill>
              </a:rPr>
              <a:t>Mattachine</a:t>
            </a:r>
            <a:r>
              <a:rPr lang="en-US" sz="1600" dirty="0" smtClean="0">
                <a:solidFill>
                  <a:schemeClr val="tx1"/>
                </a:solidFill>
              </a:rPr>
              <a:t> Society, Daughters of </a:t>
            </a:r>
            <a:r>
              <a:rPr lang="en-US" sz="1600" dirty="0" err="1" smtClean="0">
                <a:solidFill>
                  <a:schemeClr val="tx1"/>
                </a:solidFill>
              </a:rPr>
              <a:t>Bilitis</a:t>
            </a:r>
            <a:r>
              <a:rPr lang="en-US" sz="1600" dirty="0" smtClean="0">
                <a:solidFill>
                  <a:schemeClr val="tx1"/>
                </a:solidFill>
              </a:rPr>
              <a:t>, Frank </a:t>
            </a:r>
            <a:r>
              <a:rPr lang="en-US" sz="1600" dirty="0" err="1" smtClean="0">
                <a:solidFill>
                  <a:schemeClr val="tx1"/>
                </a:solidFill>
              </a:rPr>
              <a:t>Kameny’s</a:t>
            </a:r>
            <a:r>
              <a:rPr lang="en-US" sz="1600" dirty="0" smtClean="0">
                <a:solidFill>
                  <a:schemeClr val="tx1"/>
                </a:solidFill>
              </a:rPr>
              <a:t> White House protest</a:t>
            </a:r>
            <a:endParaRPr lang="en-US" sz="1600" b="1" dirty="0" smtClean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This movement later became a liberation movement 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Encouraged one another to “come out” and demand social acceptance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rgbClr val="000090"/>
                </a:solidFill>
              </a:rPr>
              <a:t>African Americans, Latino Americans, and Native Americans </a:t>
            </a:r>
            <a:r>
              <a:rPr lang="en-US" sz="1800" b="1" dirty="0" smtClean="0">
                <a:solidFill>
                  <a:srgbClr val="000000"/>
                </a:solidFill>
              </a:rPr>
              <a:t>demanded equal rights and equal protection before the law.  They achieved the passage of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000090"/>
                </a:solidFill>
              </a:rPr>
              <a:t>landmark legislation </a:t>
            </a:r>
            <a:r>
              <a:rPr lang="en-US" sz="1800" b="1" dirty="0" smtClean="0">
                <a:solidFill>
                  <a:srgbClr val="000000"/>
                </a:solidFill>
              </a:rPr>
              <a:t>through engagement in </a:t>
            </a:r>
            <a:r>
              <a:rPr lang="en-US" sz="1800" b="1" dirty="0" smtClean="0">
                <a:solidFill>
                  <a:srgbClr val="000090"/>
                </a:solidFill>
              </a:rPr>
              <a:t>various protest movements</a:t>
            </a:r>
            <a:r>
              <a:rPr lang="en-US" sz="1800" b="1" dirty="0" smtClean="0">
                <a:solidFill>
                  <a:srgbClr val="000000"/>
                </a:solidFill>
              </a:rPr>
              <a:t>, some peaceful, some militant. The fight to end “de facto” inequality by changing hearts and minds continued into the following decades</a:t>
            </a:r>
          </a:p>
          <a:p>
            <a:r>
              <a:rPr lang="en-US" sz="1800" b="1" dirty="0" smtClean="0">
                <a:solidFill>
                  <a:srgbClr val="000000"/>
                </a:solidFill>
              </a:rPr>
              <a:t>Nonviolent Civil Disobedience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Dr. Martin Luther King Jr., Southern Christian Leadership Conference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SNCC (Student Nonviolent Coordinating Committee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Montgomery Bus Boycott, Freedom Riders, Selma Campaign, March on Washington</a:t>
            </a:r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sz="1800" b="1" dirty="0" smtClean="0">
                <a:solidFill>
                  <a:srgbClr val="000000"/>
                </a:solidFill>
              </a:rPr>
              <a:t>Black Power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Malcolm X, Nation of Islam and black separatism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Stokely</a:t>
            </a:r>
            <a:r>
              <a:rPr lang="en-US" dirty="0" smtClean="0">
                <a:solidFill>
                  <a:srgbClr val="000000"/>
                </a:solidFill>
              </a:rPr>
              <a:t> Carmichael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Black Panthers</a:t>
            </a:r>
            <a:endParaRPr lang="en-US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329628"/>
            <a:ext cx="10178322" cy="581050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Landmark Civil Rights Legislation and Strategies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Civil Rights Act (1964) and Voting Rights Act (1965)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Affirmative Action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Labor Justice, Latino Civil Rights, and Brown Power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Cesar Chavez, United Farm Workers Union protests and boycotts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La </a:t>
            </a:r>
            <a:r>
              <a:rPr lang="en-US" sz="2000" dirty="0" err="1" smtClean="0">
                <a:solidFill>
                  <a:srgbClr val="000000"/>
                </a:solidFill>
              </a:rPr>
              <a:t>Raza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Unida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Brown Berets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Student walkouts for bilingualism and cultural heritage programs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Native American Sovereignty, Civil Rights, and Treaty Rights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American Indian Movement (AIM)</a:t>
            </a:r>
            <a:endParaRPr lang="en-US" sz="2000" dirty="0" smtClean="0"/>
          </a:p>
          <a:p>
            <a:r>
              <a:rPr lang="en-US" b="1" dirty="0" smtClean="0">
                <a:solidFill>
                  <a:schemeClr val="tx1"/>
                </a:solidFill>
              </a:rPr>
              <a:t>A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0090"/>
                </a:solidFill>
              </a:rPr>
              <a:t>conservative backlash </a:t>
            </a:r>
            <a:r>
              <a:rPr lang="en-US" b="1" dirty="0" smtClean="0">
                <a:solidFill>
                  <a:srgbClr val="000000"/>
                </a:solidFill>
              </a:rPr>
              <a:t>to the feminist, gay rights, and civil rights movements emerged fully by the mid-70s, contributing to the establishment of a </a:t>
            </a:r>
            <a:r>
              <a:rPr lang="en-US" b="1" dirty="0" smtClean="0">
                <a:solidFill>
                  <a:srgbClr val="000090"/>
                </a:solidFill>
              </a:rPr>
              <a:t>“New Right”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rgbClr val="000000"/>
                </a:solidFill>
              </a:rPr>
              <a:t>leading to the rise of a </a:t>
            </a:r>
            <a:r>
              <a:rPr lang="en-US" b="1" dirty="0" smtClean="0">
                <a:solidFill>
                  <a:srgbClr val="000090"/>
                </a:solidFill>
              </a:rPr>
              <a:t>“conservative tide” </a:t>
            </a:r>
            <a:r>
              <a:rPr lang="en-US" b="1" dirty="0" smtClean="0">
                <a:solidFill>
                  <a:srgbClr val="000000"/>
                </a:solidFill>
              </a:rPr>
              <a:t>which also continues to influence American politics today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PBS, “The Sixties: The Years That Shaped a Generation” 0:00 – 15:00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  <a:hlinkClick r:id="rId2"/>
              </a:rPr>
              <a:t>www.youtube.com/watch?v=jTspDh6C3yY&amp;list=PLrxAtYLtzob_w5x5wTT240logAgYSUnRt</a:t>
            </a:r>
            <a:endParaRPr lang="en-US" b="1" dirty="0" smtClean="0">
              <a:solidFill>
                <a:srgbClr val="000000"/>
              </a:solidFill>
            </a:endParaRPr>
          </a:p>
          <a:p>
            <a:pPr lvl="1"/>
            <a:endParaRPr lang="en-US" b="1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1032</TotalTime>
  <Words>919</Words>
  <Application>Microsoft Macintosh PowerPoint</Application>
  <PresentationFormat>Custom</PresentationFormat>
  <Paragraphs>85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Badge</vt:lpstr>
      <vt:lpstr>Introduction to the 1960s</vt:lpstr>
      <vt:lpstr>Kennedy, Johnson  &amp; The Cold War</vt:lpstr>
      <vt:lpstr>The Vietnam Years</vt:lpstr>
      <vt:lpstr>Counterculture</vt:lpstr>
      <vt:lpstr>The Feminist, Civil Rights, and gay Rights and liberation movements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1960s</dc:title>
  <dc:creator>Elena Hynes</dc:creator>
  <cp:lastModifiedBy>Elena Hynes</cp:lastModifiedBy>
  <cp:revision>53</cp:revision>
  <dcterms:created xsi:type="dcterms:W3CDTF">2019-04-10T15:42:20Z</dcterms:created>
  <dcterms:modified xsi:type="dcterms:W3CDTF">2019-04-10T17:49:59Z</dcterms:modified>
</cp:coreProperties>
</file>