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revisionInfo.xml" ContentType="application/vnd.ms-powerpoint.revisioninfo+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sldIdLst>
    <p:sldId id="256" r:id="rId2"/>
    <p:sldId id="259" r:id="rId3"/>
    <p:sldId id="257"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87" d="100"/>
          <a:sy n="87" d="100"/>
        </p:scale>
        <p:origin x="-128" y="-23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ableStyles" Target="tableStyles.xml"/><Relationship Id="rId1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56997B-4D2A-4CFB-8D8F-911FDE0BB53E}" type="datetimeFigureOut">
              <a:rPr lang="en-US" smtClean="0"/>
              <a:pPr/>
              <a:t>2/6/19</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339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6997B-4D2A-4CFB-8D8F-911FDE0BB53E}" type="datetimeFigureOut">
              <a:rPr lang="en-US" smtClean="0"/>
              <a:pPr/>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8772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6997B-4D2A-4CFB-8D8F-911FDE0BB53E}" type="datetimeFigureOut">
              <a:rPr lang="en-US" smtClean="0"/>
              <a:pPr/>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0558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6997B-4D2A-4CFB-8D8F-911FDE0BB53E}" type="datetimeFigureOut">
              <a:rPr lang="en-US" smtClean="0"/>
              <a:pPr/>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6640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6997B-4D2A-4CFB-8D8F-911FDE0BB53E}" type="datetimeFigureOut">
              <a:rPr lang="en-US" smtClean="0"/>
              <a:pPr/>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179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56997B-4D2A-4CFB-8D8F-911FDE0BB53E}" type="datetimeFigureOut">
              <a:rPr lang="en-US" smtClean="0"/>
              <a:pPr/>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008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6997B-4D2A-4CFB-8D8F-911FDE0BB53E}" type="datetimeFigureOut">
              <a:rPr lang="en-US" smtClean="0"/>
              <a:pPr/>
              <a:t>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706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56997B-4D2A-4CFB-8D8F-911FDE0BB53E}" type="datetimeFigureOut">
              <a:rPr lang="en-US" smtClean="0"/>
              <a:pPr/>
              <a:t>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444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6997B-4D2A-4CFB-8D8F-911FDE0BB53E}" type="datetimeFigureOut">
              <a:rPr lang="en-US" smtClean="0"/>
              <a:pPr/>
              <a:t>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4475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56997B-4D2A-4CFB-8D8F-911FDE0BB53E}" type="datetimeFigureOut">
              <a:rPr lang="en-US" smtClean="0"/>
              <a:pPr/>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486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556997B-4D2A-4CFB-8D8F-911FDE0BB53E}" type="datetimeFigureOut">
              <a:rPr lang="en-US" smtClean="0"/>
              <a:pPr/>
              <a:t>2/6/19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739C684-B192-4C65-A70E-4C07A31889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22538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556997B-4D2A-4CFB-8D8F-911FDE0BB53E}" type="datetimeFigureOut">
              <a:rPr lang="en-US" smtClean="0"/>
              <a:pPr/>
              <a:t>2/6/19</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739C684-B192-4C65-A70E-4C07A31889B6}"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9484487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CQfMWAikyU" TargetMode="Externa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the 1930</a:t>
            </a:r>
            <a:r>
              <a:rPr lang="en-US" sz="3600" dirty="0"/>
              <a:t>s</a:t>
            </a:r>
            <a:endParaRPr lang="en-US" dirty="0"/>
          </a:p>
        </p:txBody>
      </p:sp>
      <p:sp>
        <p:nvSpPr>
          <p:cNvPr id="3" name="Subtitle 2"/>
          <p:cNvSpPr>
            <a:spLocks noGrp="1"/>
          </p:cNvSpPr>
          <p:nvPr>
            <p:ph type="subTitle" idx="1"/>
          </p:nvPr>
        </p:nvSpPr>
        <p:spPr/>
        <p:txBody>
          <a:bodyPr/>
          <a:lstStyle/>
          <a:p>
            <a:r>
              <a:rPr lang="en-US" dirty="0"/>
              <a:t>The Great Depression, the new </a:t>
            </a:r>
            <a:r>
              <a:rPr lang="en-US" dirty="0" smtClean="0"/>
              <a:t>deal, </a:t>
            </a:r>
            <a:r>
              <a:rPr lang="en-US" dirty="0"/>
              <a:t>and ideological change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111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Introductory Discussion Question:</a:t>
            </a:r>
          </a:p>
        </p:txBody>
      </p:sp>
      <p:sp>
        <p:nvSpPr>
          <p:cNvPr id="3" name="Content Placeholder 2"/>
          <p:cNvSpPr>
            <a:spLocks noGrp="1"/>
          </p:cNvSpPr>
          <p:nvPr>
            <p:ph idx="1"/>
          </p:nvPr>
        </p:nvSpPr>
        <p:spPr/>
        <p:txBody>
          <a:bodyPr>
            <a:normAutofit fontScale="85000" lnSpcReduction="20000"/>
          </a:bodyPr>
          <a:lstStyle/>
          <a:p>
            <a:r>
              <a:rPr lang="en-US" sz="3200" b="1" dirty="0"/>
              <a:t>Discuss the following within your group and share your ideas with the class:</a:t>
            </a:r>
          </a:p>
          <a:p>
            <a:pPr marL="0" indent="0">
              <a:buNone/>
            </a:pPr>
            <a:endParaRPr lang="en-US" sz="3200" dirty="0"/>
          </a:p>
          <a:p>
            <a:pPr lvl="1"/>
            <a:r>
              <a:rPr lang="en-US" sz="3000" i="1" dirty="0"/>
              <a:t>In what ways do you think the 1930s would prove to be very different from the 1920s?</a:t>
            </a:r>
          </a:p>
          <a:p>
            <a:pPr lvl="1"/>
            <a:endParaRPr lang="en-US" sz="3000" i="1" dirty="0"/>
          </a:p>
          <a:p>
            <a:pPr lvl="1"/>
            <a:r>
              <a:rPr lang="en-US" sz="3000" i="1" dirty="0"/>
              <a:t>What sorts of things might have remained the same?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1613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92964" y="59767"/>
            <a:ext cx="9291215" cy="1049235"/>
          </a:xfrm>
        </p:spPr>
        <p:txBody>
          <a:bodyPr/>
          <a:lstStyle/>
          <a:p>
            <a:r>
              <a:rPr lang="en-US" dirty="0"/>
              <a:t>Major Themes</a:t>
            </a:r>
          </a:p>
        </p:txBody>
      </p:sp>
      <p:sp>
        <p:nvSpPr>
          <p:cNvPr id="3" name="Content Placeholder 2"/>
          <p:cNvSpPr>
            <a:spLocks noGrp="1"/>
          </p:cNvSpPr>
          <p:nvPr>
            <p:ph idx="1"/>
          </p:nvPr>
        </p:nvSpPr>
        <p:spPr>
          <a:xfrm>
            <a:off x="920346" y="769955"/>
            <a:ext cx="4743223" cy="4150943"/>
          </a:xfrm>
        </p:spPr>
        <p:txBody>
          <a:bodyPr>
            <a:noAutofit/>
          </a:bodyPr>
          <a:lstStyle/>
          <a:p>
            <a:r>
              <a:rPr lang="en-US" sz="1800" dirty="0"/>
              <a:t>The decade of the 1930s saw the greatest financial crisis that both America and the world had ever </a:t>
            </a:r>
            <a:r>
              <a:rPr lang="en-US" sz="1800" dirty="0" smtClean="0"/>
              <a:t>seen up until that time. Its </a:t>
            </a:r>
            <a:r>
              <a:rPr lang="en-US" sz="1800" dirty="0"/>
              <a:t>effects dramatically altered daily life, families, communities and society as a whole.</a:t>
            </a:r>
          </a:p>
          <a:p>
            <a:endParaRPr lang="en-US" sz="1800" dirty="0"/>
          </a:p>
          <a:p>
            <a:r>
              <a:rPr lang="en-US" sz="1800" dirty="0"/>
              <a:t>The New Deal brought hope and industry back to millions of Americans and permanently changed the way many people viewed the role of the government in society. Many Americans also opposed the New Deal, either because they felt it went “too far”, or  “didn’t go far enough”.</a:t>
            </a:r>
          </a:p>
        </p:txBody>
      </p:sp>
      <p:pic>
        <p:nvPicPr>
          <p:cNvPr id="4" name="Picture 3" descr="ForthesakeofHumanities-10 - &lt;strong&gt;The Great Depression&lt;/strong&gt;"/>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94060" y="375007"/>
            <a:ext cx="3341836" cy="2341917"/>
          </a:xfrm>
          <a:prstGeom prst="rect">
            <a:avLst/>
          </a:prstGeom>
        </p:spPr>
      </p:pic>
      <p:pic>
        <p:nvPicPr>
          <p:cNvPr id="5" name="Picture 4" descr="Ms. Wara - Of Mice and Men - Photos by &lt;strong&gt;Dorothea Lange&lt;/strong&gt;"/>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43654" y="835459"/>
            <a:ext cx="1583598" cy="1907741"/>
          </a:xfrm>
          <a:prstGeom prst="rect">
            <a:avLst/>
          </a:prstGeom>
        </p:spPr>
      </p:pic>
      <p:pic>
        <p:nvPicPr>
          <p:cNvPr id="6" name="Picture 5" descr="ONU: Urgente necesidad del &quot;Global Green &lt;strong&gt;New Deal&lt;/strong&gt;&quot; - Bitnavegantes"/>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43654" y="2874786"/>
            <a:ext cx="1750406" cy="1499861"/>
          </a:xfrm>
          <a:prstGeom prst="rect">
            <a:avLst/>
          </a:prstGeom>
        </p:spPr>
      </p:pic>
      <p:pic>
        <p:nvPicPr>
          <p:cNvPr id="7" name="Picture 6" descr="&lt;strong&gt;New Deal&lt;/strong&gt;"/>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99315" y="2874786"/>
            <a:ext cx="2019573" cy="1499861"/>
          </a:xfrm>
          <a:prstGeom prst="rect">
            <a:avLst/>
          </a:prstGeom>
        </p:spPr>
      </p:pic>
      <p:pic>
        <p:nvPicPr>
          <p:cNvPr id="8" name="Picture 7" descr="Arameo Errante: &lt;strong&gt;New Deal&lt;/strong&gt;"/>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43654" y="4512795"/>
            <a:ext cx="3001677" cy="1493334"/>
          </a:xfrm>
          <a:prstGeom prst="rect">
            <a:avLst/>
          </a:prstGeom>
        </p:spPr>
      </p:pic>
      <p:pic>
        <p:nvPicPr>
          <p:cNvPr id="9" name="Picture 8" descr="&lt;strong&gt;Works Progress Administration&lt;/strong&gt;"/>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03220" y="2874786"/>
            <a:ext cx="1461596" cy="1499861"/>
          </a:xfrm>
          <a:prstGeom prst="rect">
            <a:avLst/>
          </a:prstGeom>
        </p:spPr>
      </p:pic>
      <p:pic>
        <p:nvPicPr>
          <p:cNvPr id="10" name="Picture 9" descr="SCVandy - us unit 12 great depression"/>
          <p:cNvPicPr>
            <a:picLocks noChangeAspect="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68493" y="4512795"/>
            <a:ext cx="1219804" cy="1493334"/>
          </a:xfrm>
          <a:prstGeom prst="rect">
            <a:avLst/>
          </a:prstGeom>
        </p:spPr>
      </p:pic>
      <p:pic>
        <p:nvPicPr>
          <p:cNvPr id="11" name="Picture 10" descr="&lt;strong&gt;Eleanor Roosevelt&lt;/strong&gt; ( Library of Congress)"/>
          <p:cNvPicPr>
            <a:picLocks noChangeAspect="1"/>
          </p:cNvPicPr>
          <p:nvPr/>
        </p:nvPicPr>
        <p:blipFill>
          <a:blip r:embed="rId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911459" y="4512795"/>
            <a:ext cx="1225109" cy="149333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0021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7342" y="117453"/>
            <a:ext cx="9291215" cy="1049235"/>
          </a:xfrm>
        </p:spPr>
        <p:txBody>
          <a:bodyPr/>
          <a:lstStyle/>
          <a:p>
            <a:r>
              <a:rPr lang="en-US" dirty="0"/>
              <a:t>Major themes (cont’d)</a:t>
            </a:r>
          </a:p>
        </p:txBody>
      </p:sp>
      <p:sp>
        <p:nvSpPr>
          <p:cNvPr id="3" name="Content Placeholder 2"/>
          <p:cNvSpPr>
            <a:spLocks noGrp="1"/>
          </p:cNvSpPr>
          <p:nvPr>
            <p:ph idx="1"/>
          </p:nvPr>
        </p:nvSpPr>
        <p:spPr>
          <a:xfrm>
            <a:off x="1451580" y="1166687"/>
            <a:ext cx="4344006" cy="4892033"/>
          </a:xfrm>
        </p:spPr>
        <p:txBody>
          <a:bodyPr>
            <a:normAutofit fontScale="92500" lnSpcReduction="20000"/>
          </a:bodyPr>
          <a:lstStyle/>
          <a:p>
            <a:r>
              <a:rPr lang="en-US" dirty="0"/>
              <a:t>Attitudes about politics, economics and social relations began to change.  Ideas like socialism, and a heightened level of involvement</a:t>
            </a:r>
            <a:r>
              <a:rPr lang="en-US" dirty="0" smtClean="0"/>
              <a:t> by </a:t>
            </a:r>
            <a:r>
              <a:rPr lang="en-US" dirty="0"/>
              <a:t>the federal government in the lives of ordinary Americans, and the responsibility of every American to be “part of the solution” became much more accepted. </a:t>
            </a:r>
          </a:p>
          <a:p>
            <a:r>
              <a:rPr lang="en-US" dirty="0"/>
              <a:t>Pop culture during the 1930s served as ‘escapism’ as well as entertainment. The grim reality of most people’s lives made them want to be entertained by movies, radio programs, </a:t>
            </a:r>
            <a:r>
              <a:rPr lang="en-US" dirty="0" smtClean="0"/>
              <a:t>music, </a:t>
            </a:r>
            <a:r>
              <a:rPr lang="en-US" dirty="0"/>
              <a:t>and dancing.</a:t>
            </a:r>
          </a:p>
          <a:p>
            <a:endParaRPr lang="en-US" dirty="0"/>
          </a:p>
        </p:txBody>
      </p:sp>
      <p:pic>
        <p:nvPicPr>
          <p:cNvPr id="4" name="Picture 3" descr="Knives kill people.: &lt;strong&gt;Fashion&lt;/strong&gt; Time Travel Series : Stylish &lt;strong&gt;Thirties&lt;/strong&gt;"/>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76771" y="78942"/>
            <a:ext cx="1368311" cy="1639626"/>
          </a:xfrm>
          <a:prstGeom prst="rect">
            <a:avLst/>
          </a:prstGeom>
        </p:spPr>
      </p:pic>
      <p:pic>
        <p:nvPicPr>
          <p:cNvPr id="5" name="Picture 4" descr="fosterhoneng11fourthblock - &lt;strong&gt;fashion&lt;/strong&gt; in the 1920s"/>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032167" y="78941"/>
            <a:ext cx="1519745" cy="1639625"/>
          </a:xfrm>
          <a:prstGeom prst="rect">
            <a:avLst/>
          </a:prstGeom>
        </p:spPr>
      </p:pic>
      <p:pic>
        <p:nvPicPr>
          <p:cNvPr id="6" name="Picture 5" descr="En España surgió en las páginas del ABC y con el suplemento Blanco ..."/>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067001" y="1795908"/>
            <a:ext cx="1978081" cy="1394624"/>
          </a:xfrm>
          <a:prstGeom prst="rect">
            <a:avLst/>
          </a:prstGeom>
        </p:spPr>
      </p:pic>
      <p:pic>
        <p:nvPicPr>
          <p:cNvPr id="7" name="Picture 6" descr="THE NIGGERATI–Negro Intellectuals of the Harlem Renaissance"/>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21820" y="78941"/>
            <a:ext cx="2069084" cy="1653408"/>
          </a:xfrm>
          <a:prstGeom prst="rect">
            <a:avLst/>
          </a:prstGeom>
        </p:spPr>
      </p:pic>
      <p:pic>
        <p:nvPicPr>
          <p:cNvPr id="10" name="Picture 9" descr="&lt;strong&gt;MARY&lt;/strong&gt;_&lt;strong&gt;MCLEOD&lt;/strong&gt;_BETHUNE2.jp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709556" y="1722712"/>
            <a:ext cx="1170924" cy="1576720"/>
          </a:xfrm>
          <a:prstGeom prst="rect">
            <a:avLst/>
          </a:prstGeom>
        </p:spPr>
      </p:pic>
      <p:pic>
        <p:nvPicPr>
          <p:cNvPr id="11" name="Picture 10" descr="&lt;strong&gt;Frances Perkins&lt;/strong&gt; (1880 - 1965)"/>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54436" y="1737312"/>
            <a:ext cx="1355514" cy="1547520"/>
          </a:xfrm>
          <a:prstGeom prst="rect">
            <a:avLst/>
          </a:prstGeom>
        </p:spPr>
      </p:pic>
      <p:pic>
        <p:nvPicPr>
          <p:cNvPr id="12" name="Picture 11" descr="&lt;strong&gt;Wizard-of-Oz&lt;/strong&gt;-Caps-&lt;strong&gt;the-wizard-of-oz&lt;/strong&gt;-2028967-720-536.jpg"/>
          <p:cNvPicPr>
            <a:picLocks noChangeAspect="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47401" y="3253164"/>
            <a:ext cx="1838560" cy="1207003"/>
          </a:xfrm>
          <a:prstGeom prst="rect">
            <a:avLst/>
          </a:prstGeom>
        </p:spPr>
      </p:pic>
      <p:pic>
        <p:nvPicPr>
          <p:cNvPr id="13" name="Picture 12" descr="23 Cenas de filmes famosos recriadas com Lego | ROCK'N TECH"/>
          <p:cNvPicPr>
            <a:picLocks noChangeAspect="1"/>
          </p:cNvPicPr>
          <p:nvPr/>
        </p:nvPicPr>
        <p:blipFill>
          <a:blip r:embed="rId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713462" y="3245522"/>
            <a:ext cx="1805311" cy="1210429"/>
          </a:xfrm>
          <a:prstGeom prst="rect">
            <a:avLst/>
          </a:prstGeom>
        </p:spPr>
      </p:pic>
      <p:pic>
        <p:nvPicPr>
          <p:cNvPr id="15" name="Picture 14" descr="&lt;strong&gt;cab calloway&lt;/strong&gt; by reed"/>
          <p:cNvPicPr>
            <a:picLocks noChangeAspect="1"/>
          </p:cNvPicPr>
          <p:nvPr/>
        </p:nvPicPr>
        <p:blipFill>
          <a:blip r:embed="rId1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12135" y="4512794"/>
            <a:ext cx="1785574" cy="1545928"/>
          </a:xfrm>
          <a:prstGeom prst="rect">
            <a:avLst/>
          </a:prstGeom>
        </p:spPr>
      </p:pic>
      <p:pic>
        <p:nvPicPr>
          <p:cNvPr id="16" name="Picture 15" descr="&lt;strong&gt;Billie&lt;/strong&gt; &lt;strong&gt;Holiday&lt;/strong&gt; - &lt;strong&gt;Billie&lt;/strong&gt;'s Blues (2005) by &lt;strong&gt;Billie&lt;/strong&gt; &lt;strong&gt;Holiday&lt;/strong&gt; (보컬) on ..."/>
          <p:cNvPicPr>
            <a:picLocks noChangeAspect="1"/>
          </p:cNvPicPr>
          <p:nvPr/>
        </p:nvPicPr>
        <p:blipFill>
          <a:blip r:embed="rId11">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618379" y="3246448"/>
            <a:ext cx="1426703" cy="1210429"/>
          </a:xfrm>
          <a:prstGeom prst="rect">
            <a:avLst/>
          </a:prstGeom>
        </p:spPr>
      </p:pic>
      <p:pic>
        <p:nvPicPr>
          <p:cNvPr id="17" name="Picture 16" descr="&lt;strong&gt;Fred and Ginger&lt;/strong&gt; 1930s"/>
          <p:cNvPicPr>
            <a:picLocks noChangeAspect="1"/>
          </p:cNvPicPr>
          <p:nvPr/>
        </p:nvPicPr>
        <p:blipFill>
          <a:blip r:embed="rId1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99917" y="4510940"/>
            <a:ext cx="1358291" cy="1547781"/>
          </a:xfrm>
          <a:prstGeom prst="rect">
            <a:avLst/>
          </a:prstGeom>
        </p:spPr>
      </p:pic>
      <p:pic>
        <p:nvPicPr>
          <p:cNvPr id="19" name="Picture 18"/>
          <p:cNvPicPr>
            <a:picLocks noChangeAspect="1"/>
          </p:cNvPicPr>
          <p:nvPr/>
        </p:nvPicPr>
        <p:blipFill>
          <a:blip r:embed="rId13"/>
          <a:stretch>
            <a:fillRect/>
          </a:stretch>
        </p:blipFill>
        <p:spPr>
          <a:xfrm>
            <a:off x="6516030" y="4519373"/>
            <a:ext cx="2513080" cy="153934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688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Crash course </a:t>
            </a:r>
            <a:r>
              <a:rPr lang="en-US" dirty="0" err="1"/>
              <a:t>u.s.</a:t>
            </a:r>
            <a:r>
              <a:rPr lang="en-US" dirty="0"/>
              <a:t> history: #33</a:t>
            </a:r>
          </a:p>
        </p:txBody>
      </p:sp>
      <p:sp>
        <p:nvSpPr>
          <p:cNvPr id="3" name="Content Placeholder 2"/>
          <p:cNvSpPr>
            <a:spLocks noGrp="1"/>
          </p:cNvSpPr>
          <p:nvPr>
            <p:ph idx="1"/>
          </p:nvPr>
        </p:nvSpPr>
        <p:spPr>
          <a:xfrm>
            <a:off x="971551" y="2015732"/>
            <a:ext cx="6449158" cy="3450613"/>
          </a:xfrm>
        </p:spPr>
        <p:txBody>
          <a:bodyPr>
            <a:normAutofit/>
          </a:bodyPr>
          <a:lstStyle/>
          <a:p>
            <a:r>
              <a:rPr lang="en-US" dirty="0"/>
              <a:t>Watch the following video and answer questions on the accompanying worksheet:</a:t>
            </a:r>
          </a:p>
          <a:p>
            <a:pPr marL="0" indent="0" algn="ctr">
              <a:buNone/>
            </a:pPr>
            <a:r>
              <a:rPr lang="en-US" dirty="0">
                <a:hlinkClick r:id="rId2"/>
              </a:rPr>
              <a:t>https://www.youtube.com/watch?v=GCQfMWAikyU</a:t>
            </a:r>
            <a:endParaRPr lang="en-US" dirty="0"/>
          </a:p>
          <a:p>
            <a:endParaRPr lang="en-US" dirty="0"/>
          </a:p>
          <a:p>
            <a:pPr marL="0" indent="0">
              <a:buNone/>
            </a:pPr>
            <a:r>
              <a:rPr lang="en-US" b="1" dirty="0"/>
              <a:t>NOTE:  </a:t>
            </a:r>
            <a:r>
              <a:rPr lang="en-US" i="1" dirty="0"/>
              <a:t>YOU DO NOT NEED TO HAND IN THESE ANSWERS, JUST MAKE SURE YOU HAVE THEM IN YOUR NOTEBOOK FOR STUDYING PURPOSES.</a:t>
            </a:r>
            <a:endParaRPr lang="en-US" dirty="0"/>
          </a:p>
          <a:p>
            <a:pPr marL="0" indent="0">
              <a:buNone/>
            </a:pPr>
            <a:endParaRPr lang="en-US" dirty="0"/>
          </a:p>
        </p:txBody>
      </p:sp>
      <p:pic>
        <p:nvPicPr>
          <p:cNvPr id="4" name="Picture 3" descr="&lt;strong&gt;John Green&lt;/strong&gt;"/>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98738" y="1969242"/>
            <a:ext cx="3562350" cy="341947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9570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229</TotalTime>
  <Words>310</Words>
  <Application>Microsoft Macintosh PowerPoint</Application>
  <PresentationFormat>Custom</PresentationFormat>
  <Paragraphs>20</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Gallery</vt:lpstr>
      <vt:lpstr>Introduction to the 1930s</vt:lpstr>
      <vt:lpstr>Introductory Discussion Question:</vt:lpstr>
      <vt:lpstr>Major Themes</vt:lpstr>
      <vt:lpstr>Major themes (cont’d)</vt:lpstr>
      <vt:lpstr>Crash course u.s. history: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1930s</dc:title>
  <dc:creator>Elena Hynes</dc:creator>
  <cp:lastModifiedBy>Elena Hynes</cp:lastModifiedBy>
  <cp:revision>17</cp:revision>
  <dcterms:created xsi:type="dcterms:W3CDTF">2019-02-06T14:20:14Z</dcterms:created>
  <dcterms:modified xsi:type="dcterms:W3CDTF">2019-02-06T14:31:00Z</dcterms:modified>
</cp:coreProperties>
</file>