
<file path=[Content_Types].xml><?xml version="1.0" encoding="utf-8"?>
<Types xmlns="http://schemas.openxmlformats.org/package/2006/content-types">
  <Override PartName="/ppt/tags/tag1.xml" ContentType="application/vnd.openxmlformats-officedocument.presentationml.tags+xml"/>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ppt/tags/tag2.xml" ContentType="application/vnd.openxmlformats-officedocument.presentationml.tag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revisionInfo.xml" ContentType="application/vnd.ms-powerpoint.revisioninfo+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tags/tag5.xml" ContentType="application/vnd.openxmlformats-officedocument.presentationml.tags+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gs/tag3.xml" ContentType="application/vnd.openxmlformats-officedocument.presentationml.tag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0" r:id="rId1"/>
  </p:sldMasterIdLst>
  <p:notesMasterIdLst>
    <p:notesMasterId r:id="rId14"/>
  </p:notesMasterIdLst>
  <p:sldIdLst>
    <p:sldId id="256" r:id="rId2"/>
    <p:sldId id="259" r:id="rId3"/>
    <p:sldId id="260" r:id="rId4"/>
    <p:sldId id="276" r:id="rId5"/>
    <p:sldId id="277" r:id="rId6"/>
    <p:sldId id="278" r:id="rId7"/>
    <p:sldId id="279" r:id="rId8"/>
    <p:sldId id="280" r:id="rId9"/>
    <p:sldId id="281" r:id="rId10"/>
    <p:sldId id="282" r:id="rId11"/>
    <p:sldId id="283" r:id="rId12"/>
    <p:sldId id="28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6969" autoAdjust="0"/>
    <p:restoredTop sz="94660"/>
  </p:normalViewPr>
  <p:slideViewPr>
    <p:cSldViewPr snapToGrid="0">
      <p:cViewPr varScale="1">
        <p:scale>
          <a:sx n="86" d="100"/>
          <a:sy n="86" d="100"/>
        </p:scale>
        <p:origin x="-104" y="-51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D19C3-8AB0-4F57-8D83-FBE73B3A6B19}" type="datetimeFigureOut">
              <a:rPr lang="en-US" smtClean="0"/>
              <a:pPr/>
              <a:t>10/12/18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E95C-33BE-4637-8145-50B30B5195A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257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unitedstreaming.com/search/assetDetail.cfm?guidAssetID=D5D04E8E-1AA5-47EE-B109-2A38EEEEBABB"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EE9C97-C71D-487E-BAF8-E746B95F7C9D}" type="slidenum">
              <a:rPr lang="en-US" altLang="en-US" smtClean="0">
                <a:solidFill>
                  <a:srgbClr val="000000"/>
                </a:solidFill>
              </a:rPr>
              <a:pPr>
                <a:spcBef>
                  <a:spcPct val="0"/>
                </a:spcBef>
              </a:pPr>
              <a:t>4</a:t>
            </a:fld>
            <a:endParaRPr lang="en-US" altLang="en-US">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tLang="en-US" b="1">
                <a:latin typeface="Arial" panose="020B0604020202020204" pitchFamily="34" charset="0"/>
                <a:hlinkClick r:id="rId3"/>
              </a:rPr>
              <a:t>Ellis Island a primary U.S. immigration port.</a:t>
            </a:r>
            <a:r>
              <a:rPr lang="en-US" altLang="en-US">
                <a:latin typeface="Arial" panose="020B0604020202020204" pitchFamily="34" charset="0"/>
              </a:rPr>
              <a:t> </a:t>
            </a:r>
          </a:p>
          <a:p>
            <a:r>
              <a:rPr lang="en-US" altLang="en-US">
                <a:latin typeface="Arial" panose="020B0604020202020204" pitchFamily="34" charset="0"/>
              </a:rPr>
              <a:t>An aerial view of Ellis Island, which served as a primary U.S. </a:t>
            </a:r>
            <a:r>
              <a:rPr lang="en-US" altLang="en-US" b="1">
                <a:latin typeface="Arial" panose="020B0604020202020204" pitchFamily="34" charset="0"/>
              </a:rPr>
              <a:t>immigration</a:t>
            </a:r>
            <a:r>
              <a:rPr lang="en-US" altLang="en-US">
                <a:latin typeface="Arial" panose="020B0604020202020204" pitchFamily="34" charset="0"/>
              </a:rPr>
              <a:t> port from 1892 to 1954. From 1855 to 1892, immigrants who reached New York had arrived by ferry at Castle Garden, where many of the admission procedures were designed to protect immigrants from exploitation and hardship. The explosion of </a:t>
            </a:r>
            <a:r>
              <a:rPr lang="en-US" altLang="en-US" b="1">
                <a:latin typeface="Arial" panose="020B0604020202020204" pitchFamily="34" charset="0"/>
              </a:rPr>
              <a:t>immigration</a:t>
            </a:r>
            <a:r>
              <a:rPr lang="en-US" altLang="en-US">
                <a:latin typeface="Arial" panose="020B0604020202020204" pitchFamily="34" charset="0"/>
              </a:rPr>
              <a:t> in the 1880s created the need for a more systematic processing center for the millions of newcomers. The Bureau of </a:t>
            </a:r>
            <a:r>
              <a:rPr lang="en-US" altLang="en-US" b="1">
                <a:latin typeface="Arial" panose="020B0604020202020204" pitchFamily="34" charset="0"/>
              </a:rPr>
              <a:t>immigration</a:t>
            </a:r>
            <a:r>
              <a:rPr lang="en-US" altLang="en-US">
                <a:latin typeface="Arial" panose="020B0604020202020204" pitchFamily="34" charset="0"/>
              </a:rPr>
              <a:t>, created in 1891, had a changed responsibility: to develop admission procedures that would weed out undesirable immigrants. New facilities were needed to carry out the required inspections, and Congress in 1890 authorized the construction of a new processing center on an abandoned Civil War munitions storage site close to the New Jersey shore. The original wooden building burned in 1897, and was replaced by a complex of red brick buildings completed in 1901.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280145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3CD4653-6091-4885-B9B6-36FB87E5D74E}"/>
              </a:ext>
            </a:extLst>
          </p:cNvPr>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93C2B8-8980-4F6C-94B1-7A613610CBBA}" type="slidenum">
              <a:rPr lang="en-US" altLang="en-US" smtClean="0"/>
              <a:pPr>
                <a:spcBef>
                  <a:spcPct val="0"/>
                </a:spcBef>
              </a:pPr>
              <a:t>5</a:t>
            </a:fld>
            <a:endParaRPr lang="en-US" altLang="en-US"/>
          </a:p>
        </p:txBody>
      </p:sp>
      <p:sp>
        <p:nvSpPr>
          <p:cNvPr id="45059" name="Rectang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AF68E0D-4F8D-4A97-950B-E4DFD80E489D}"/>
              </a:ext>
            </a:extLst>
          </p:cNvPr>
          <p:cNvSpPr>
            <a:spLocks noGrp="1" noChangeArrowheads="1"/>
          </p:cNvSpPr>
          <p:nvPr>
            <p:ph type="body" idx="1"/>
          </p:nvPr>
        </p:nvSpPr>
        <p:spPr>
          <a:xfrm>
            <a:off x="914400" y="4343400"/>
            <a:ext cx="5029200" cy="4114800"/>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486" tIns="44449" rIns="90486" bIns="44449"/>
          <a:lstStyle/>
          <a:p>
            <a:pPr eaLnBrk="1" hangingPunct="1"/>
            <a:endParaRPr lang="en-US" altLang="en-US">
              <a:latin typeface="Arial" panose="020B0604020202020204" pitchFamily="34" charset="0"/>
            </a:endParaRPr>
          </a:p>
        </p:txBody>
      </p:sp>
      <p:sp>
        <p:nvSpPr>
          <p:cNvPr id="45060" name="Rectangl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FD9DE09-3CE4-452D-B11B-B5323332F70B}"/>
              </a:ext>
            </a:extLst>
          </p:cNvPr>
          <p:cNvSpPr>
            <a:spLocks noGrp="1" noRot="1" noChangeAspect="1" noChangeArrowheads="1" noTextEdit="1"/>
          </p:cNvSpPr>
          <p:nvPr>
            <p:ph type="sldImg"/>
          </p:nvPr>
        </p:nvSpPr>
        <p:spPr>
          <a:xfrm>
            <a:off x="393700" y="692150"/>
            <a:ext cx="6072188" cy="3416300"/>
          </a:xfrm>
          <a:ln w="12700" cap="flat">
            <a:solidFill>
              <a:schemeClr val="tx1"/>
            </a:solidFill>
          </a:ln>
        </p:spPr>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382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728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1573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923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2023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877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027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846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270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691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7D00B-5269-46FB-B764-4595F5A73870}" type="datetimeFigureOut">
              <a:rPr lang="en-US" smtClean="0"/>
              <a:pPr/>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04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7D00B-5269-46FB-B764-4595F5A73870}" type="datetimeFigureOut">
              <a:rPr lang="en-US" smtClean="0"/>
              <a:pPr/>
              <a:t>10/12/18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532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7D00B-5269-46FB-B764-4595F5A73870}" type="datetimeFigureOut">
              <a:rPr lang="en-US" smtClean="0"/>
              <a:pPr/>
              <a:t>10/12/18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37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7D00B-5269-46FB-B764-4595F5A73870}" type="datetimeFigureOut">
              <a:rPr lang="en-US" smtClean="0"/>
              <a:pPr/>
              <a:t>10/12/18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682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7D00B-5269-46FB-B764-4595F5A73870}" type="datetimeFigureOut">
              <a:rPr lang="en-US" smtClean="0"/>
              <a:pPr/>
              <a:t>10/12/18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416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77D00B-5269-46FB-B764-4595F5A73870}" type="datetimeFigureOut">
              <a:rPr lang="en-US" smtClean="0"/>
              <a:pPr/>
              <a:t>10/12/18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560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77D00B-5269-46FB-B764-4595F5A73870}" type="datetimeFigureOut">
              <a:rPr lang="en-US" smtClean="0"/>
              <a:pPr/>
              <a:t>10/12/18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43252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77D00B-5269-46FB-B764-4595F5A73870}" type="datetimeFigureOut">
              <a:rPr lang="en-US" smtClean="0"/>
              <a:pPr/>
              <a:t>10/12/18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2A652F-C7BC-405F-B321-6857C47D4E6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09499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hyperlink" Target="https://www.youtube.com/watch?v=5rz5whByOts" TargetMode="External"/><Relationship Id="rId7" Type="http://schemas.openxmlformats.org/officeDocument/2006/relationships/hyperlink" Target="https://www.youtube.com/watch?v=eH2hllmZdRg" TargetMode="External"/><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3BQg9qeT3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Immigration</a:t>
            </a:r>
            <a:r>
              <a:rPr lang="en-US" dirty="0"/>
              <a:t>, Urbanization and Technological Advancement</a:t>
            </a:r>
          </a:p>
        </p:txBody>
      </p:sp>
      <p:sp>
        <p:nvSpPr>
          <p:cNvPr id="3" name="Subtitle 2"/>
          <p:cNvSpPr>
            <a:spLocks noGrp="1"/>
          </p:cNvSpPr>
          <p:nvPr>
            <p:ph type="subTitle" idx="1"/>
          </p:nvPr>
        </p:nvSpPr>
        <p:spPr/>
        <p:txBody>
          <a:bodyPr>
            <a:normAutofit/>
          </a:bodyPr>
          <a:lstStyle/>
          <a:p>
            <a:r>
              <a:rPr lang="en-US" sz="3600" dirty="0"/>
              <a:t>(</a:t>
            </a:r>
            <a:r>
              <a:rPr lang="en-US" sz="3600" dirty="0" smtClean="0"/>
              <a:t>1870 </a:t>
            </a:r>
            <a:r>
              <a:rPr lang="en-US" sz="3600" dirty="0"/>
              <a:t>– </a:t>
            </a:r>
            <a:r>
              <a:rPr lang="en-US" sz="3600" dirty="0" smtClean="0"/>
              <a:t>1900</a:t>
            </a:r>
            <a:r>
              <a:rPr lang="en-US" sz="3600"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775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Early Urban Problems</a:t>
            </a:r>
          </a:p>
        </p:txBody>
      </p:sp>
      <p:sp>
        <p:nvSpPr>
          <p:cNvPr id="3" name="Content Placeholder 2"/>
          <p:cNvSpPr>
            <a:spLocks noGrp="1"/>
          </p:cNvSpPr>
          <p:nvPr>
            <p:ph idx="1"/>
          </p:nvPr>
        </p:nvSpPr>
        <p:spPr/>
        <p:txBody>
          <a:bodyPr>
            <a:normAutofit/>
          </a:bodyPr>
          <a:lstStyle/>
          <a:p>
            <a:r>
              <a:rPr lang="en-US" sz="3600" dirty="0"/>
              <a:t>Inadequate housing</a:t>
            </a:r>
          </a:p>
          <a:p>
            <a:r>
              <a:rPr lang="en-US" sz="3600" dirty="0"/>
              <a:t>Poor water quality</a:t>
            </a:r>
          </a:p>
          <a:p>
            <a:r>
              <a:rPr lang="en-US" sz="3600" dirty="0"/>
              <a:t>Poor sanitation</a:t>
            </a:r>
          </a:p>
          <a:p>
            <a:r>
              <a:rPr lang="en-US" sz="3600" dirty="0"/>
              <a:t>Crime</a:t>
            </a:r>
          </a:p>
          <a:p>
            <a:r>
              <a:rPr lang="en-US" sz="3600" dirty="0"/>
              <a:t>Major fire risk</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425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Technological or Engineering-based Solutions</a:t>
            </a:r>
          </a:p>
        </p:txBody>
      </p:sp>
      <p:sp>
        <p:nvSpPr>
          <p:cNvPr id="3" name="Content Placeholder 2"/>
          <p:cNvSpPr>
            <a:spLocks noGrp="1"/>
          </p:cNvSpPr>
          <p:nvPr>
            <p:ph idx="1"/>
          </p:nvPr>
        </p:nvSpPr>
        <p:spPr>
          <a:xfrm>
            <a:off x="677333" y="2160589"/>
            <a:ext cx="8864231" cy="3880773"/>
          </a:xfrm>
        </p:spPr>
        <p:txBody>
          <a:bodyPr>
            <a:normAutofit fontScale="62500" lnSpcReduction="20000"/>
          </a:bodyPr>
          <a:lstStyle/>
          <a:p>
            <a:r>
              <a:rPr lang="en-US" sz="2800" b="1" dirty="0"/>
              <a:t>Mass transit (streetcars by 1870s), subways by 1890s</a:t>
            </a:r>
          </a:p>
          <a:p>
            <a:r>
              <a:rPr lang="en-US" sz="2800" b="1" dirty="0"/>
              <a:t>Water filtration, 1870’s (and chlorination by 1908)</a:t>
            </a:r>
          </a:p>
          <a:p>
            <a:r>
              <a:rPr lang="en-US" sz="2800" b="1" dirty="0"/>
              <a:t>Sanitation (development of sewer lines)</a:t>
            </a:r>
          </a:p>
          <a:p>
            <a:r>
              <a:rPr lang="en-US" sz="2800" b="1" dirty="0"/>
              <a:t>Skyscrapers (Louis Sullivan – Wainwright Building (1891)</a:t>
            </a:r>
          </a:p>
          <a:p>
            <a:r>
              <a:rPr lang="en-US" sz="2800" b="1" dirty="0"/>
              <a:t>Suspension bridges</a:t>
            </a:r>
          </a:p>
          <a:p>
            <a:r>
              <a:rPr lang="en-US" sz="2800" b="1" dirty="0"/>
              <a:t>Urban planning (Daniel Burnham, Architect/Urban Planner</a:t>
            </a:r>
            <a:r>
              <a:rPr lang="en-US" sz="2800" dirty="0"/>
              <a:t>)</a:t>
            </a:r>
          </a:p>
          <a:p>
            <a:endParaRPr lang="en-US" sz="2800" dirty="0"/>
          </a:p>
          <a:p>
            <a:pPr marL="0" indent="0" algn="ctr">
              <a:buNone/>
            </a:pPr>
            <a:endParaRPr lang="en-US" sz="2800" dirty="0"/>
          </a:p>
          <a:p>
            <a:pPr marL="0" indent="0" algn="ctr">
              <a:buNone/>
            </a:pPr>
            <a:r>
              <a:rPr lang="en-US" sz="3600" dirty="0">
                <a:solidFill>
                  <a:schemeClr val="accent2"/>
                </a:solidFill>
              </a:rPr>
              <a:t>Reform-Based Solutions</a:t>
            </a:r>
          </a:p>
          <a:p>
            <a:pPr marL="0" indent="0">
              <a:buNone/>
            </a:pPr>
            <a:r>
              <a:rPr lang="en-US" sz="2800" b="1" dirty="0">
                <a:solidFill>
                  <a:schemeClr val="accent2"/>
                </a:solidFill>
              </a:rPr>
              <a:t>-</a:t>
            </a:r>
            <a:r>
              <a:rPr lang="en-US" sz="2800" b="1" dirty="0">
                <a:solidFill>
                  <a:schemeClr val="tx1">
                    <a:lumMod val="95000"/>
                    <a:lumOff val="5000"/>
                  </a:schemeClr>
                </a:solidFill>
              </a:rPr>
              <a:t>Settlement </a:t>
            </a:r>
            <a:r>
              <a:rPr lang="en-US" sz="2800" b="1" dirty="0" smtClean="0">
                <a:solidFill>
                  <a:schemeClr val="tx1">
                    <a:lumMod val="95000"/>
                    <a:lumOff val="5000"/>
                  </a:schemeClr>
                </a:solidFill>
              </a:rPr>
              <a:t>houses: temporary shelter and services primarily for homeless or recent immigrant women and children.</a:t>
            </a:r>
            <a:endParaRPr lang="en-US" sz="2800" b="1" dirty="0">
              <a:solidFill>
                <a:schemeClr val="tx1">
                  <a:lumMod val="95000"/>
                  <a:lumOff val="5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5105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10237" y="284699"/>
            <a:ext cx="8596668" cy="1320800"/>
          </a:xfrm>
        </p:spPr>
        <p:txBody>
          <a:bodyPr>
            <a:normAutofit fontScale="90000"/>
          </a:bodyPr>
          <a:lstStyle/>
          <a:p>
            <a:pPr algn="ctr"/>
            <a:r>
              <a:rPr lang="en-US" sz="4400" dirty="0"/>
              <a:t>Other Impressive Technological Advancements and </a:t>
            </a:r>
            <a:r>
              <a:rPr lang="en-US" sz="4400" dirty="0" smtClean="0"/>
              <a:t>Innovations:</a:t>
            </a:r>
            <a:br>
              <a:rPr lang="en-US" sz="4400" dirty="0" smtClean="0"/>
            </a:br>
            <a:r>
              <a:rPr lang="en-US" sz="4400" dirty="0" smtClean="0"/>
              <a:t>It’s starting to look a lot like the 20</a:t>
            </a:r>
            <a:r>
              <a:rPr lang="en-US" sz="4400" baseline="30000" dirty="0" smtClean="0"/>
              <a:t>th</a:t>
            </a:r>
            <a:r>
              <a:rPr lang="en-US" sz="4400" dirty="0" smtClean="0"/>
              <a:t> century!!</a:t>
            </a:r>
            <a:endParaRPr lang="en-US" sz="4400" dirty="0"/>
          </a:p>
        </p:txBody>
      </p:sp>
      <p:sp>
        <p:nvSpPr>
          <p:cNvPr id="3" name="Content Placeholder 2"/>
          <p:cNvSpPr>
            <a:spLocks noGrp="1"/>
          </p:cNvSpPr>
          <p:nvPr>
            <p:ph idx="1"/>
          </p:nvPr>
        </p:nvSpPr>
        <p:spPr>
          <a:xfrm>
            <a:off x="677334" y="2805965"/>
            <a:ext cx="8596668" cy="4052035"/>
          </a:xfrm>
        </p:spPr>
        <p:txBody>
          <a:bodyPr>
            <a:normAutofit fontScale="70000" lnSpcReduction="20000"/>
          </a:bodyPr>
          <a:lstStyle/>
          <a:p>
            <a:r>
              <a:rPr lang="en-US" sz="3200" dirty="0"/>
              <a:t>Double-sided, high-speed printing press (1890</a:t>
            </a:r>
            <a:r>
              <a:rPr lang="en-US" sz="3200" dirty="0" smtClean="0"/>
              <a:t>)</a:t>
            </a:r>
          </a:p>
          <a:p>
            <a:pPr lvl="1"/>
            <a:r>
              <a:rPr lang="en-US" sz="3000" dirty="0" smtClean="0"/>
              <a:t>Daily news was more current and more regularly distributed</a:t>
            </a:r>
            <a:endParaRPr lang="en-US" sz="3000" dirty="0" smtClean="0"/>
          </a:p>
          <a:p>
            <a:endParaRPr lang="en-US" sz="3200" dirty="0"/>
          </a:p>
          <a:p>
            <a:r>
              <a:rPr lang="en-US" sz="3200" dirty="0"/>
              <a:t>Airplanes and flight (Orville and Wilbur Wright – 1903</a:t>
            </a:r>
            <a:r>
              <a:rPr lang="en-US" sz="3200" dirty="0" smtClean="0"/>
              <a:t>)</a:t>
            </a:r>
          </a:p>
          <a:p>
            <a:pPr lvl="1"/>
            <a:r>
              <a:rPr lang="en-US" sz="3000" dirty="0" smtClean="0"/>
              <a:t>A revolution in transportation and military possibilities</a:t>
            </a:r>
            <a:endParaRPr lang="en-US" sz="3000" dirty="0" smtClean="0"/>
          </a:p>
          <a:p>
            <a:endParaRPr lang="en-US" sz="3200" dirty="0"/>
          </a:p>
          <a:p>
            <a:r>
              <a:rPr lang="en-US" sz="3200" dirty="0"/>
              <a:t>Automatic photography and the hand-held camera (George Eastman – 1888</a:t>
            </a:r>
            <a:r>
              <a:rPr lang="en-US" sz="3200" dirty="0" smtClean="0"/>
              <a:t>)</a:t>
            </a:r>
          </a:p>
          <a:p>
            <a:pPr lvl="1"/>
            <a:r>
              <a:rPr lang="en-US" sz="3000" dirty="0" smtClean="0"/>
              <a:t>“Democratized” the camera, made it easier to use, required no skill, and made photography much more efficient</a:t>
            </a:r>
          </a:p>
          <a:p>
            <a:pPr lvl="1"/>
            <a:r>
              <a:rPr lang="en-US" sz="3000" dirty="0" smtClean="0"/>
              <a:t>Photography and images </a:t>
            </a:r>
            <a:r>
              <a:rPr lang="en-US" sz="3000" dirty="0" smtClean="0"/>
              <a:t>exploded in public life and media</a:t>
            </a:r>
            <a:endParaRPr lang="en-US" sz="3000" dirty="0" smtClean="0"/>
          </a:p>
          <a:p>
            <a:endParaRPr lang="en-US" sz="3200" dirty="0"/>
          </a:p>
          <a:p>
            <a:endParaRPr 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489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1524000" y="0"/>
            <a:ext cx="9144000" cy="838200"/>
          </a:xfrm>
          <a:solidFill>
            <a:schemeClr val="bg1"/>
          </a:solidFill>
        </p:spPr>
        <p:txBody>
          <a:bodyPr/>
          <a:lstStyle/>
          <a:p>
            <a:pPr algn="ctr">
              <a:lnSpc>
                <a:spcPct val="80000"/>
              </a:lnSpc>
            </a:pPr>
            <a:r>
              <a:rPr lang="en-US" altLang="en-US" sz="4000"/>
              <a:t>USA in the Gilded Age: 1870-1900</a:t>
            </a:r>
          </a:p>
        </p:txBody>
      </p:sp>
      <p:pic>
        <p:nvPicPr>
          <p:cNvPr id="56324" name="Picture 4" descr="USA_Territorial_Growth_1870"/>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5722" t="4828" r="5589" b="3819"/>
          <a:stretch>
            <a:fillRect/>
          </a:stretch>
        </p:blipFill>
        <p:spPr bwMode="auto">
          <a:xfrm>
            <a:off x="1524000" y="762000"/>
            <a:ext cx="9144000" cy="609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71013" name="AutoShape 5"/>
          <p:cNvSpPr>
            <a:spLocks noChangeArrowheads="1"/>
          </p:cNvSpPr>
          <p:nvPr/>
        </p:nvSpPr>
        <p:spPr bwMode="auto">
          <a:xfrm>
            <a:off x="2133600" y="5105400"/>
            <a:ext cx="7010400" cy="1524000"/>
          </a:xfrm>
          <a:prstGeom prst="wedgeRectCallout">
            <a:avLst>
              <a:gd name="adj1" fmla="val 56565"/>
              <a:gd name="adj2" fmla="val -243125"/>
            </a:avLst>
          </a:prstGeom>
          <a:solidFill>
            <a:srgbClr val="FFFF99"/>
          </a:solidFill>
          <a:ln w="38100">
            <a:solidFill>
              <a:schemeClr val="tx1"/>
            </a:solidFill>
            <a:miter lim="800000"/>
            <a:headEnd/>
            <a:tailEnd/>
          </a:ln>
          <a:effectLst/>
        </p:spPr>
        <p:txBody>
          <a:bodyPr/>
          <a:lstStyle/>
          <a:p>
            <a:pPr algn="ctr">
              <a:lnSpc>
                <a:spcPct val="80000"/>
              </a:lnSpc>
              <a:spcBef>
                <a:spcPct val="10000"/>
              </a:spcBef>
              <a:defRPr/>
            </a:pPr>
            <a:r>
              <a:rPr lang="en-US" sz="3600" u="sng" dirty="0">
                <a:effectLst>
                  <a:outerShdw blurRad="38100" dist="38100" dir="2700000" algn="tl">
                    <a:srgbClr val="FFFFFF"/>
                  </a:outerShdw>
                </a:effectLst>
                <a:latin typeface="Times New Roman" pitchFamily="18" charset="0"/>
              </a:rPr>
              <a:t>The North</a:t>
            </a:r>
            <a:r>
              <a:rPr lang="en-US" sz="3600" dirty="0">
                <a:latin typeface="Times New Roman" pitchFamily="18" charset="0"/>
              </a:rPr>
              <a:t>:</a:t>
            </a:r>
          </a:p>
          <a:p>
            <a:pPr algn="ctr">
              <a:lnSpc>
                <a:spcPct val="80000"/>
              </a:lnSpc>
              <a:spcBef>
                <a:spcPct val="10000"/>
              </a:spcBef>
              <a:defRPr/>
            </a:pPr>
            <a:r>
              <a:rPr lang="en-US" sz="2800" dirty="0">
                <a:latin typeface="Times New Roman" pitchFamily="18" charset="0"/>
              </a:rPr>
              <a:t>As a result of the industrial revolution, the Northeast U.S. experienced mass immigration, &amp; urbanization</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464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171013"/>
                                        </p:tgtEl>
                                        <p:attrNameLst>
                                          <p:attrName>style.visibility</p:attrName>
                                        </p:attrNameLst>
                                      </p:cBhvr>
                                      <p:to>
                                        <p:strVal val="visible"/>
                                      </p:to>
                                    </p:set>
                                    <p:anim calcmode="lin" valueType="num">
                                      <p:cBhvr>
                                        <p:cTn id="7" dur="500" fill="hold"/>
                                        <p:tgtEl>
                                          <p:spTgt spid="171013"/>
                                        </p:tgtEl>
                                        <p:attrNameLst>
                                          <p:attrName>ppt_w</p:attrName>
                                        </p:attrNameLst>
                                      </p:cBhvr>
                                      <p:tavLst>
                                        <p:tav tm="0">
                                          <p:val>
                                            <p:fltVal val="0"/>
                                          </p:val>
                                        </p:tav>
                                        <p:tav tm="100000">
                                          <p:val>
                                            <p:strVal val="#ppt_w"/>
                                          </p:val>
                                        </p:tav>
                                      </p:tavLst>
                                    </p:anim>
                                    <p:anim calcmode="lin" valueType="num">
                                      <p:cBhvr>
                                        <p:cTn id="8" dur="500" fill="hold"/>
                                        <p:tgtEl>
                                          <p:spTgt spid="171013"/>
                                        </p:tgtEl>
                                        <p:attrNameLst>
                                          <p:attrName>ppt_h</p:attrName>
                                        </p:attrNameLst>
                                      </p:cBhvr>
                                      <p:tavLst>
                                        <p:tav tm="0">
                                          <p:val>
                                            <p:fltVal val="0"/>
                                          </p:val>
                                        </p:tav>
                                        <p:tav tm="100000">
                                          <p:val>
                                            <p:strVal val="#ppt_h"/>
                                          </p:val>
                                        </p:tav>
                                      </p:tavLst>
                                    </p:anim>
                                    <p:animEffect transition="in" filter="fade">
                                      <p:cBhvr>
                                        <p:cTn id="9" dur="500"/>
                                        <p:tgtEl>
                                          <p:spTgt spid="17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524000" y="0"/>
            <a:ext cx="9144000" cy="6858000"/>
          </a:xfrm>
          <a:prstGeom prst="rect">
            <a:avLst/>
          </a:prstGeom>
          <a:solidFill>
            <a:srgbClr val="CCFFFF"/>
          </a:solidFill>
          <a:ln w="12700">
            <a:solidFill>
              <a:schemeClr val="tx1"/>
            </a:solidFill>
            <a:miter lim="800000"/>
            <a:headEnd/>
            <a:tailEnd/>
          </a:ln>
        </p:spPr>
        <p:txBody>
          <a:bodyPr wrap="none" anchor="ctr"/>
          <a:lstStyle>
            <a:lvl1pPr>
              <a:spcBef>
                <a:spcPts val="400"/>
              </a:spcBef>
              <a:buClr>
                <a:schemeClr val="accent1"/>
              </a:buClr>
              <a:buSzPct val="68000"/>
              <a:buFont typeface="Wingdings 3" panose="05040102010807070707" pitchFamily="18" charset="2"/>
              <a:buChar char=""/>
              <a:defRPr sz="4000">
                <a:solidFill>
                  <a:schemeClr val="tx1"/>
                </a:solidFill>
                <a:latin typeface="Lucida Sans Unicode" panose="020B0602030504020204" pitchFamily="34" charset="0"/>
              </a:defRPr>
            </a:lvl1pPr>
            <a:lvl2pPr marL="742950" indent="-285750">
              <a:spcBef>
                <a:spcPts val="325"/>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40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200">
              <a:latin typeface="Arial" panose="020B0604020202020204" pitchFamily="34" charset="0"/>
            </a:endParaRPr>
          </a:p>
        </p:txBody>
      </p:sp>
      <p:pic>
        <p:nvPicPr>
          <p:cNvPr id="57349" name="Picture 5" descr="2035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43200" y="0"/>
            <a:ext cx="6934200" cy="6872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73062" name="Picture 6" descr="20358"/>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8296" y="788988"/>
            <a:ext cx="10389704" cy="60690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7351" name="Text Box 7"/>
          <p:cNvSpPr txBox="1">
            <a:spLocks noChangeArrowheads="1"/>
          </p:cNvSpPr>
          <p:nvPr/>
        </p:nvSpPr>
        <p:spPr bwMode="auto">
          <a:xfrm>
            <a:off x="384313" y="1"/>
            <a:ext cx="10283687" cy="1421928"/>
          </a:xfrm>
          <a:prstGeom prst="rect">
            <a:avLst/>
          </a:prstGeom>
          <a:solidFill>
            <a:srgbClr val="FFFF99"/>
          </a:solidFill>
          <a:ln w="38100">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4000">
                <a:solidFill>
                  <a:schemeClr val="tx1"/>
                </a:solidFill>
                <a:latin typeface="Lucida Sans Unicode" panose="020B0602030504020204" pitchFamily="34" charset="0"/>
              </a:defRPr>
            </a:lvl1pPr>
            <a:lvl2pPr marL="742950" indent="-285750">
              <a:spcBef>
                <a:spcPts val="325"/>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40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9pPr>
          </a:lstStyle>
          <a:p>
            <a:pPr algn="ctr">
              <a:lnSpc>
                <a:spcPct val="80000"/>
              </a:lnSpc>
              <a:spcBef>
                <a:spcPct val="50000"/>
              </a:spcBef>
              <a:buClrTx/>
              <a:buSzTx/>
              <a:buFontTx/>
              <a:buNone/>
            </a:pPr>
            <a:r>
              <a:rPr lang="en-US" altLang="en-US" sz="3600" dirty="0">
                <a:latin typeface="Times New Roman" panose="02020603050405020304" pitchFamily="18" charset="0"/>
              </a:rPr>
              <a:t>America became the world’s leader in railroad, steel, &amp; oil production. Began to attract many immigrants looking for work, and perhaps a better life.</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9358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p:cTn id="7" dur="500" fill="hold"/>
                                        <p:tgtEl>
                                          <p:spTgt spid="173062"/>
                                        </p:tgtEl>
                                        <p:attrNameLst>
                                          <p:attrName>ppt_w</p:attrName>
                                        </p:attrNameLst>
                                      </p:cBhvr>
                                      <p:tavLst>
                                        <p:tav tm="0">
                                          <p:val>
                                            <p:fltVal val="0"/>
                                          </p:val>
                                        </p:tav>
                                        <p:tav tm="100000">
                                          <p:val>
                                            <p:strVal val="#ppt_w"/>
                                          </p:val>
                                        </p:tav>
                                      </p:tavLst>
                                    </p:anim>
                                    <p:anim calcmode="lin" valueType="num">
                                      <p:cBhvr>
                                        <p:cTn id="8" dur="500" fill="hold"/>
                                        <p:tgtEl>
                                          <p:spTgt spid="173062"/>
                                        </p:tgtEl>
                                        <p:attrNameLst>
                                          <p:attrName>ppt_h</p:attrName>
                                        </p:attrNameLst>
                                      </p:cBhvr>
                                      <p:tavLst>
                                        <p:tav tm="0">
                                          <p:val>
                                            <p:fltVal val="0"/>
                                          </p:val>
                                        </p:tav>
                                        <p:tav tm="100000">
                                          <p:val>
                                            <p:strVal val="#ppt_h"/>
                                          </p:val>
                                        </p:tav>
                                      </p:tavLst>
                                    </p:anim>
                                    <p:animEffect transition="in" filter="fade">
                                      <p:cBhvr>
                                        <p:cTn id="9"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1524000" y="1371600"/>
            <a:ext cx="9144000" cy="5486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solidFill>
                <a:srgbClr val="333333"/>
              </a:solidFill>
            </a:endParaRPr>
          </a:p>
        </p:txBody>
      </p:sp>
      <p:pic>
        <p:nvPicPr>
          <p:cNvPr id="519170" name="Picture 2" descr="Ellis_Island_a_primary_U[1]"/>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34445"/>
          <a:stretch>
            <a:fillRect/>
          </a:stretch>
        </p:blipFill>
        <p:spPr bwMode="auto">
          <a:xfrm>
            <a:off x="357809" y="1371600"/>
            <a:ext cx="10310191" cy="3276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8372" name="Text Box 3"/>
          <p:cNvSpPr txBox="1">
            <a:spLocks noChangeArrowheads="1"/>
          </p:cNvSpPr>
          <p:nvPr/>
        </p:nvSpPr>
        <p:spPr bwMode="auto">
          <a:xfrm>
            <a:off x="357809" y="0"/>
            <a:ext cx="10310191" cy="1384995"/>
          </a:xfrm>
          <a:prstGeom prst="rect">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solidFill>
                  <a:srgbClr val="FFFFFF"/>
                </a:solidFill>
              </a:rPr>
              <a:t>After 1892, Ellis Island was the primary receiving port for </a:t>
            </a:r>
            <a:r>
              <a:rPr lang="en-US" altLang="en-US" sz="2800" b="1" u="sng" dirty="0">
                <a:solidFill>
                  <a:srgbClr val="FFFFFF"/>
                </a:solidFill>
              </a:rPr>
              <a:t>European</a:t>
            </a:r>
            <a:r>
              <a:rPr lang="en-US" altLang="en-US" sz="2800" dirty="0">
                <a:solidFill>
                  <a:srgbClr val="FFFFFF"/>
                </a:solidFill>
              </a:rPr>
              <a:t> immigrants. </a:t>
            </a:r>
            <a:r>
              <a:rPr lang="en-US" altLang="en-US" sz="2800" b="1" u="sng" dirty="0">
                <a:solidFill>
                  <a:srgbClr val="FFFFFF"/>
                </a:solidFill>
              </a:rPr>
              <a:t>Asian</a:t>
            </a:r>
            <a:r>
              <a:rPr lang="en-US" altLang="en-US" sz="2800" dirty="0">
                <a:solidFill>
                  <a:srgbClr val="FFFFFF"/>
                </a:solidFill>
              </a:rPr>
              <a:t> immigrants were primarily processed at Angel Island in the San Francisco Bay.</a:t>
            </a:r>
          </a:p>
        </p:txBody>
      </p:sp>
      <p:pic>
        <p:nvPicPr>
          <p:cNvPr id="519174" name="Picture 6" descr="angel island - aerial view"/>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223" t="19284" r="359" b="31850"/>
          <a:stretch>
            <a:fillRect/>
          </a:stretch>
        </p:blipFill>
        <p:spPr bwMode="auto">
          <a:xfrm>
            <a:off x="357809" y="4495800"/>
            <a:ext cx="10310191" cy="2362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extBox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33EF0E-B339-406C-8E29-C0B2DD194DA1}"/>
              </a:ext>
            </a:extLst>
          </p:cNvPr>
          <p:cNvSpPr txBox="1"/>
          <p:nvPr/>
        </p:nvSpPr>
        <p:spPr>
          <a:xfrm>
            <a:off x="10777818" y="228600"/>
            <a:ext cx="1364876" cy="6740307"/>
          </a:xfrm>
          <a:prstGeom prst="rect">
            <a:avLst/>
          </a:prstGeom>
          <a:noFill/>
        </p:spPr>
        <p:txBody>
          <a:bodyPr wrap="square" rtlCol="0">
            <a:spAutoFit/>
          </a:bodyPr>
          <a:lstStyle/>
          <a:p>
            <a:r>
              <a:rPr lang="en-US" b="1" dirty="0"/>
              <a:t>During the Gilded Age…</a:t>
            </a:r>
          </a:p>
          <a:p>
            <a:r>
              <a:rPr lang="en-US" b="1" dirty="0"/>
              <a:t>-Ellis Island: 500,000 immigrants per year</a:t>
            </a:r>
          </a:p>
          <a:p>
            <a:r>
              <a:rPr lang="en-US" b="1" dirty="0"/>
              <a:t>12 million between 1892 and 1954</a:t>
            </a:r>
          </a:p>
          <a:p>
            <a:endParaRPr lang="en-US" b="1" dirty="0"/>
          </a:p>
          <a:p>
            <a:r>
              <a:rPr lang="en-US" b="1" dirty="0"/>
              <a:t>-Angel Island:</a:t>
            </a:r>
          </a:p>
          <a:p>
            <a:r>
              <a:rPr lang="en-US" b="1" dirty="0"/>
              <a:t>Spotty records -  little more than 1 million between 1910 and 1940</a:t>
            </a:r>
          </a:p>
          <a:p>
            <a:endParaRPr lang="en-US" dirty="0"/>
          </a:p>
        </p:txBody>
      </p:sp>
      <p:sp>
        <p:nvSpPr>
          <p:cNvPr id="3" name="TextBox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EB10B54-DFDC-49FD-B2F3-0CC5212C4680}"/>
              </a:ext>
            </a:extLst>
          </p:cNvPr>
          <p:cNvSpPr txBox="1"/>
          <p:nvPr/>
        </p:nvSpPr>
        <p:spPr>
          <a:xfrm>
            <a:off x="290945" y="6968907"/>
            <a:ext cx="6513616" cy="923330"/>
          </a:xfrm>
          <a:prstGeom prst="rect">
            <a:avLst/>
          </a:prstGeom>
          <a:noFill/>
        </p:spPr>
        <p:txBody>
          <a:bodyPr wrap="square" rtlCol="0">
            <a:spAutoFit/>
          </a:bodyPr>
          <a:lstStyle/>
          <a:p>
            <a:r>
              <a:rPr lang="en-US" dirty="0">
                <a:solidFill>
                  <a:srgbClr val="FF0000"/>
                </a:solidFill>
                <a:hlinkClick r:id="rId6"/>
              </a:rPr>
              <a:t>https://www.youtube.com/watch?v=5rz5whByOts</a:t>
            </a:r>
            <a:endParaRPr lang="en-US" dirty="0" smtClean="0">
              <a:solidFill>
                <a:srgbClr val="FF0000"/>
              </a:solidFill>
            </a:endParaRPr>
          </a:p>
          <a:p>
            <a:r>
              <a:rPr lang="en-US" dirty="0" smtClean="0">
                <a:hlinkClick r:id="rId7"/>
              </a:rPr>
              <a:t>https://www.youtube.com/watch?v=eH2hllmZdRg</a:t>
            </a:r>
            <a:endParaRPr lang="en-US" dirty="0"/>
          </a:p>
          <a:p>
            <a:endParaRPr lang="en-US" dirty="0" smtClean="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1187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51917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19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DA10467-0EA6-4E44-B0E9-A5BED6CF633B}"/>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lvl1pPr>
              <a:spcBef>
                <a:spcPts val="400"/>
              </a:spcBef>
              <a:buClr>
                <a:schemeClr val="accent1"/>
              </a:buClr>
              <a:buSzPct val="68000"/>
              <a:buFont typeface="Wingdings 3" panose="05040102010807070707" pitchFamily="18" charset="2"/>
              <a:buChar char=""/>
              <a:defRPr sz="4000">
                <a:solidFill>
                  <a:schemeClr val="tx1"/>
                </a:solidFill>
                <a:latin typeface="Lucida Sans Unicode" panose="020B0602030504020204" pitchFamily="34" charset="0"/>
              </a:defRPr>
            </a:lvl1pPr>
            <a:lvl2pPr marL="742950" indent="-285750">
              <a:spcBef>
                <a:spcPts val="325"/>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40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200">
              <a:latin typeface="Arial" panose="020B0604020202020204" pitchFamily="34" charset="0"/>
            </a:endParaRPr>
          </a:p>
        </p:txBody>
      </p:sp>
      <p:sp>
        <p:nvSpPr>
          <p:cNvPr id="44035" name="Rectangl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5DF82C-9FD2-43B4-9255-A1ECF89B8039}"/>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lvl1pPr>
              <a:spcBef>
                <a:spcPts val="400"/>
              </a:spcBef>
              <a:buClr>
                <a:schemeClr val="accent1"/>
              </a:buClr>
              <a:buSzPct val="68000"/>
              <a:buFont typeface="Wingdings 3" panose="05040102010807070707" pitchFamily="18" charset="2"/>
              <a:buChar char=""/>
              <a:defRPr sz="4000">
                <a:solidFill>
                  <a:schemeClr val="tx1"/>
                </a:solidFill>
                <a:latin typeface="Lucida Sans Unicode" panose="020B0602030504020204" pitchFamily="34" charset="0"/>
              </a:defRPr>
            </a:lvl1pPr>
            <a:lvl2pPr marL="742950" indent="-285750">
              <a:spcBef>
                <a:spcPts val="325"/>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40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200">
              <a:latin typeface="Arial" panose="020B0604020202020204" pitchFamily="34" charset="0"/>
            </a:endParaRPr>
          </a:p>
        </p:txBody>
      </p:sp>
      <p:sp>
        <p:nvSpPr>
          <p:cNvPr id="44036" name="Rectangl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0570A10-E8D6-4C00-8415-7E0638967A64}"/>
              </a:ext>
            </a:extLst>
          </p:cNvPr>
          <p:cNvSpPr>
            <a:spLocks noGrp="1"/>
          </p:cNvSpPr>
          <p:nvPr>
            <p:ph type="title"/>
          </p:nvPr>
        </p:nvSpPr>
        <p:spPr>
          <a:xfrm>
            <a:off x="1776248" y="899429"/>
            <a:ext cx="9144000" cy="838200"/>
          </a:xfrm>
        </p:spPr>
        <p:txBody>
          <a:bodyPr vert="horz" lIns="90488" tIns="44450" rIns="90488" bIns="44450" rtlCol="0" anchor="t">
            <a:normAutofit/>
          </a:bodyPr>
          <a:lstStyle/>
          <a:p>
            <a:pPr algn="ctr"/>
            <a:r>
              <a:rPr lang="en-US" altLang="en-US" dirty="0"/>
              <a:t>Government supports settlement</a:t>
            </a:r>
          </a:p>
        </p:txBody>
      </p:sp>
      <p:sp>
        <p:nvSpPr>
          <p:cNvPr id="192517" name="Rectangl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42ACFFF-E845-45B6-B899-CFFD641657C3}"/>
              </a:ext>
            </a:extLst>
          </p:cNvPr>
          <p:cNvSpPr>
            <a:spLocks noGrp="1"/>
          </p:cNvSpPr>
          <p:nvPr>
            <p:ph type="body" idx="1"/>
          </p:nvPr>
        </p:nvSpPr>
        <p:spPr>
          <a:xfrm>
            <a:off x="836009" y="1716845"/>
            <a:ext cx="3276600" cy="4130566"/>
          </a:xfrm>
        </p:spPr>
        <p:txBody>
          <a:bodyPr vert="horz" lIns="90488" tIns="44450" rIns="90488" bIns="44450" rtlCol="0" anchor="t">
            <a:normAutofit fontScale="70000" lnSpcReduction="20000"/>
          </a:bodyPr>
          <a:lstStyle/>
          <a:p>
            <a:pPr>
              <a:lnSpc>
                <a:spcPct val="90000"/>
              </a:lnSpc>
              <a:spcBef>
                <a:spcPct val="15000"/>
              </a:spcBef>
              <a:defRPr/>
            </a:pPr>
            <a:r>
              <a:rPr lang="en-US" sz="3600" dirty="0"/>
              <a:t>In 1862, the U.S. government created the </a:t>
            </a:r>
            <a:r>
              <a:rPr lang="en-US" sz="3600" u="sng" dirty="0">
                <a:effectLst>
                  <a:outerShdw blurRad="38100" dist="38100" dir="2700000" algn="tl">
                    <a:srgbClr val="C0C0C0"/>
                  </a:outerShdw>
                </a:effectLst>
              </a:rPr>
              <a:t>Homestead Act</a:t>
            </a:r>
            <a:r>
              <a:rPr lang="en-US" sz="3600" dirty="0"/>
              <a:t> which encouraged farmers to settle in the West by offering 160 acres of land to families who committed to living there for at least 5 years.</a:t>
            </a:r>
          </a:p>
        </p:txBody>
      </p:sp>
      <p:pic>
        <p:nvPicPr>
          <p:cNvPr id="44038" name="Pictur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C5756D9-D0DC-4B04-AD8D-03630619E05E}"/>
              </a:ext>
            </a:extLst>
          </p:cNvPr>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22968" y="1816955"/>
            <a:ext cx="7162800" cy="3320475"/>
          </a:xfrm>
          <a:prstGeom prst="rect">
            <a:avLst/>
          </a:prstGeom>
          <a:noFill/>
          <a:ln w="28575">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4039" name="Text Box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E099AC-920F-4D7D-BDB4-8671EFB0F876}"/>
              </a:ext>
            </a:extLst>
          </p:cNvPr>
          <p:cNvSpPr txBox="1">
            <a:spLocks noChangeArrowheads="1"/>
          </p:cNvSpPr>
          <p:nvPr/>
        </p:nvSpPr>
        <p:spPr bwMode="auto">
          <a:xfrm>
            <a:off x="6705600" y="2134394"/>
            <a:ext cx="3962400" cy="535531"/>
          </a:xfrm>
          <a:prstGeom prst="rect">
            <a:avLst/>
          </a:prstGeom>
          <a:solidFill>
            <a:srgbClr val="CCFFFF"/>
          </a:solidFill>
          <a:ln w="28575">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4000">
                <a:solidFill>
                  <a:schemeClr val="tx1"/>
                </a:solidFill>
                <a:latin typeface="Lucida Sans Unicode" panose="020B0602030504020204" pitchFamily="34" charset="0"/>
              </a:defRPr>
            </a:lvl1pPr>
            <a:lvl2pPr marL="742950" indent="-285750">
              <a:spcBef>
                <a:spcPts val="325"/>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40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4000">
                <a:solidFill>
                  <a:schemeClr val="tx1"/>
                </a:solidFill>
                <a:latin typeface="Lucida Sans Unicode" panose="020B0602030504020204" pitchFamily="34" charset="0"/>
              </a:defRPr>
            </a:lvl9pPr>
          </a:lstStyle>
          <a:p>
            <a:pPr algn="ctr">
              <a:lnSpc>
                <a:spcPct val="80000"/>
              </a:lnSpc>
              <a:spcBef>
                <a:spcPct val="50000"/>
              </a:spcBef>
              <a:buClrTx/>
              <a:buSzTx/>
              <a:buFontTx/>
              <a:buNone/>
            </a:pPr>
            <a:r>
              <a:rPr lang="en-US" altLang="en-US" sz="3600" dirty="0">
                <a:latin typeface="Times New Roman" panose="02020603050405020304" pitchFamily="18" charset="0"/>
              </a:rPr>
              <a:t>A pioneer sod house</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42807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5B81AB9-987C-4C16-B960-185303418241}"/>
              </a:ext>
            </a:extLst>
          </p:cNvPr>
          <p:cNvSpPr>
            <a:spLocks noGrp="1"/>
          </p:cNvSpPr>
          <p:nvPr>
            <p:ph type="title"/>
          </p:nvPr>
        </p:nvSpPr>
        <p:spPr/>
        <p:txBody>
          <a:bodyPr/>
          <a:lstStyle/>
          <a:p>
            <a:pPr algn="ctr"/>
            <a:r>
              <a:rPr lang="en-US" dirty="0"/>
              <a:t>“Go west,  young man!”</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FE3ABA0-197F-4AF4-80A2-CA411A6D6155}"/>
              </a:ext>
            </a:extLst>
          </p:cNvPr>
          <p:cNvSpPr>
            <a:spLocks noGrp="1"/>
          </p:cNvSpPr>
          <p:nvPr>
            <p:ph idx="1"/>
          </p:nvPr>
        </p:nvSpPr>
        <p:spPr>
          <a:xfrm>
            <a:off x="684204" y="1615676"/>
            <a:ext cx="9603275" cy="4578576"/>
          </a:xfrm>
        </p:spPr>
        <p:txBody>
          <a:bodyPr>
            <a:normAutofit fontScale="85000" lnSpcReduction="10000"/>
          </a:bodyPr>
          <a:lstStyle/>
          <a:p>
            <a:r>
              <a:rPr lang="en-US" b="1" dirty="0"/>
              <a:t>Between 1862 and 1900, about </a:t>
            </a:r>
            <a:r>
              <a:rPr lang="en-US" b="1" dirty="0">
                <a:solidFill>
                  <a:srgbClr val="FF0000"/>
                </a:solidFill>
              </a:rPr>
              <a:t>600,000 families responded to the opportunity offered by the HOMESTEAD ACT. </a:t>
            </a:r>
          </a:p>
          <a:p>
            <a:r>
              <a:rPr lang="en-US" b="1" dirty="0">
                <a:solidFill>
                  <a:srgbClr val="FF0000"/>
                </a:solidFill>
              </a:rPr>
              <a:t>The West was very diverse</a:t>
            </a:r>
            <a:r>
              <a:rPr lang="en-US" b="1" dirty="0"/>
              <a:t>. By 1900, between 40% and 50% of settlers were foreign-born (mostly Irish, German and Mexican) and western residents included approximately 40,000 EXODUSTERS (black Southerners who left the post-Reconstruction South for Kansas, and later, for the West)</a:t>
            </a:r>
          </a:p>
          <a:p>
            <a:r>
              <a:rPr lang="en-US" b="1" dirty="0">
                <a:solidFill>
                  <a:srgbClr val="FF0000"/>
                </a:solidFill>
              </a:rPr>
              <a:t>Settlers/farmers, however, faced similar issues that Native Americans did: competition with speculators, companies</a:t>
            </a:r>
            <a:r>
              <a:rPr lang="en-US" b="1" dirty="0">
                <a:solidFill>
                  <a:srgbClr val="00B050"/>
                </a:solidFill>
              </a:rPr>
              <a:t> </a:t>
            </a:r>
            <a:r>
              <a:rPr lang="en-US" b="1" dirty="0"/>
              <a:t>meant that ultimately, only 10% of the land was actually settled by the families for whom it was intended. Additionally, not all plots were of equal value or quality</a:t>
            </a:r>
          </a:p>
          <a:p>
            <a:r>
              <a:rPr lang="en-US" b="1" dirty="0">
                <a:solidFill>
                  <a:srgbClr val="FF0000"/>
                </a:solidFill>
              </a:rPr>
              <a:t>1889 – Government strengthened the Homestead Act to try to encourage more family settlement </a:t>
            </a:r>
            <a:r>
              <a:rPr lang="en-US" b="1" dirty="0"/>
              <a:t>(relaxed restrictions on “sooners”, opened up 2 million acres in Oklahoma territory for settlement). Unfortunately, this land was taken from Native Americans in the Indian Appropriations Act.</a:t>
            </a:r>
          </a:p>
          <a:p>
            <a:r>
              <a:rPr lang="en-US" b="1" dirty="0">
                <a:solidFill>
                  <a:srgbClr val="FF0000"/>
                </a:solidFill>
              </a:rPr>
              <a:t>Oklahoma Land Rush of 1889:  </a:t>
            </a:r>
            <a:r>
              <a:rPr lang="en-US" b="1" dirty="0"/>
              <a:t>Began at 12 noon on April 22. 50,000 people showed up to claim </a:t>
            </a:r>
            <a:r>
              <a:rPr lang="en-US" b="1" dirty="0" smtClean="0"/>
              <a:t>land!</a:t>
            </a:r>
          </a:p>
          <a:p>
            <a:r>
              <a:rPr lang="en-US" b="1" dirty="0" smtClean="0">
                <a:solidFill>
                  <a:srgbClr val="FF0000"/>
                </a:solidFill>
                <a:hlinkClick r:id="rId2"/>
              </a:rPr>
              <a:t>https://www.youtube.com/watch?v=h3BQg9qeT3c</a:t>
            </a:r>
            <a:endParaRPr lang="en-US" b="1" dirty="0" smtClean="0">
              <a:solidFill>
                <a:srgbClr val="FF0000"/>
              </a:solidFill>
            </a:endParaRPr>
          </a:p>
          <a:p>
            <a:pPr marL="457200" lvl="1" indent="0">
              <a:buNone/>
            </a:pPr>
            <a:r>
              <a:rPr lang="en-US" b="1" dirty="0" smtClean="0"/>
              <a:t>"</a:t>
            </a:r>
            <a:r>
              <a:rPr lang="en-US" b="1" dirty="0"/>
              <a:t>At twelve o'clock on Monday, April 22d, the resident population of Guthrie was nothing; before sundown it was at least ten thousand. In that time streets had been laid out, town lots staked off, and steps taken toward the formation of a municipal government.“       -</a:t>
            </a:r>
            <a:r>
              <a:rPr lang="en-US" b="1" i="1" dirty="0"/>
              <a:t>Harper’s Weekly</a:t>
            </a:r>
            <a:endParaRPr lang="en-US" b="1" dirty="0"/>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4764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0" y="0"/>
            <a:ext cx="10668000" cy="838200"/>
          </a:xfrm>
        </p:spPr>
        <p:txBody>
          <a:bodyPr/>
          <a:lstStyle/>
          <a:p>
            <a:pPr algn="ctr">
              <a:lnSpc>
                <a:spcPct val="80000"/>
              </a:lnSpc>
            </a:pPr>
            <a:r>
              <a:rPr lang="en-US" altLang="en-US" sz="4000" u="sng" dirty="0">
                <a:solidFill>
                  <a:schemeClr val="tx1"/>
                </a:solidFill>
              </a:rPr>
              <a:t>Working &amp; Living </a:t>
            </a:r>
            <a:r>
              <a:rPr lang="en-US" altLang="en-US" sz="4000" u="sng" dirty="0" smtClean="0">
                <a:solidFill>
                  <a:schemeClr val="tx1"/>
                </a:solidFill>
              </a:rPr>
              <a:t>Conditions in Urban Areas</a:t>
            </a:r>
            <a:endParaRPr lang="en-US" altLang="en-US" sz="4000" u="sng" dirty="0">
              <a:solidFill>
                <a:schemeClr val="tx1"/>
              </a:solidFill>
            </a:endParaRPr>
          </a:p>
        </p:txBody>
      </p:sp>
      <p:pic>
        <p:nvPicPr>
          <p:cNvPr id="64515" name="Picture 4" descr="IR36GR21x1"/>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450" r="2899" b="12769"/>
          <a:stretch>
            <a:fillRect/>
          </a:stretch>
        </p:blipFill>
        <p:spPr bwMode="auto">
          <a:xfrm>
            <a:off x="5009322" y="3922642"/>
            <a:ext cx="4638261" cy="2706757"/>
          </a:xfrm>
          <a:prstGeom prst="rect">
            <a:avLst/>
          </a:prstGeom>
          <a:noFill/>
          <a:ln w="38100">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4516" name="Picture 5" descr="industrial-revolution-children-labor"/>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9322" y="940904"/>
            <a:ext cx="4638261" cy="2849218"/>
          </a:xfrm>
          <a:prstGeom prst="rect">
            <a:avLst/>
          </a:prstGeom>
          <a:noFill/>
          <a:ln w="38100">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4517" name="Picture 6" descr="hine_tenement"/>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7079" y="940904"/>
            <a:ext cx="4379843" cy="5688496"/>
          </a:xfrm>
          <a:prstGeom prst="rect">
            <a:avLst/>
          </a:prstGeom>
          <a:noFill/>
          <a:ln w="38100">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97433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5 cents a spot"/>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3435" y="0"/>
            <a:ext cx="9699812" cy="685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5070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Populations</a:t>
            </a:r>
            <a:r>
              <a:rPr lang="en-US" sz="4800" dirty="0"/>
              <a:t/>
            </a:r>
            <a:br>
              <a:rPr lang="en-US" sz="4800" dirty="0"/>
            </a:br>
            <a:r>
              <a:rPr lang="en-US" sz="4800" dirty="0"/>
              <a:t>in the United States</a:t>
            </a:r>
          </a:p>
        </p:txBody>
      </p:sp>
      <p:sp>
        <p:nvSpPr>
          <p:cNvPr id="3" name="Content Placeholder 2"/>
          <p:cNvSpPr>
            <a:spLocks noGrp="1"/>
          </p:cNvSpPr>
          <p:nvPr>
            <p:ph idx="1"/>
          </p:nvPr>
        </p:nvSpPr>
        <p:spPr/>
        <p:txBody>
          <a:bodyPr>
            <a:normAutofit fontScale="85000" lnSpcReduction="20000"/>
          </a:bodyPr>
          <a:lstStyle/>
          <a:p>
            <a:r>
              <a:rPr lang="en-US" sz="3200" dirty="0" smtClean="0"/>
              <a:t>1870: U.S. population is 38,558,371</a:t>
            </a:r>
          </a:p>
          <a:p>
            <a:r>
              <a:rPr lang="en-US" sz="3200" dirty="0" smtClean="0"/>
              <a:t>1900: U.S. population reaches 76,212,168</a:t>
            </a:r>
          </a:p>
          <a:p>
            <a:r>
              <a:rPr lang="en-US" sz="3200" dirty="0" smtClean="0"/>
              <a:t>Urban population increased </a:t>
            </a:r>
            <a:r>
              <a:rPr lang="en-US" sz="3200" dirty="0"/>
              <a:t>from 10 million to 54 million between 1870 – 1929</a:t>
            </a:r>
          </a:p>
          <a:p>
            <a:r>
              <a:rPr lang="en-US" sz="3200" dirty="0"/>
              <a:t>19</a:t>
            </a:r>
            <a:r>
              <a:rPr lang="en-US" sz="3200" baseline="30000" dirty="0"/>
              <a:t>th</a:t>
            </a:r>
            <a:r>
              <a:rPr lang="en-US" sz="3200" dirty="0"/>
              <a:t> century technology boom led to increased industrial strength and many new jobs for unskilled laborers</a:t>
            </a:r>
          </a:p>
          <a:p>
            <a:r>
              <a:rPr lang="en-US" sz="3200" dirty="0"/>
              <a:t>Massive immigration soon overwhelmed city resources and infrastructure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7827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 name="NOPREFERENCE" val="False"/>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 name="NOPREFERENCE" val="False"/>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 name="TPSTANDARDS" val="40. Describe the growth of big business and technological innovations after Reconstruction"/>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a="http://schemas.openxmlformats.org/drawingml/2006/main"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588</TotalTime>
  <Words>908</Words>
  <Application>Microsoft Macintosh PowerPoint</Application>
  <PresentationFormat>Custom</PresentationFormat>
  <Paragraphs>64</Paragraphs>
  <Slides>12</Slides>
  <Notes>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Facet</vt:lpstr>
      <vt:lpstr>Immigration, Urbanization and Technological Advancement</vt:lpstr>
      <vt:lpstr>USA in the Gilded Age: 1870-1900</vt:lpstr>
      <vt:lpstr>Slide 3</vt:lpstr>
      <vt:lpstr>Slide 4</vt:lpstr>
      <vt:lpstr>Government supports settlement</vt:lpstr>
      <vt:lpstr>“Go west,  young man!”</vt:lpstr>
      <vt:lpstr>Working &amp; Living Conditions in Urban Areas</vt:lpstr>
      <vt:lpstr>Slide 8</vt:lpstr>
      <vt:lpstr>Populations in the United States</vt:lpstr>
      <vt:lpstr>Early Urban Problems</vt:lpstr>
      <vt:lpstr>Technological or Engineering-based Solutions</vt:lpstr>
      <vt:lpstr>Other Impressive Technological Advancements and Innovations: It’s starting to look a lot like the 20th century!!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Urbanization and Technological Advancement</dc:title>
  <dc:creator>Elena Hynes</dc:creator>
  <cp:lastModifiedBy>Elena Hynes</cp:lastModifiedBy>
  <cp:revision>31</cp:revision>
  <dcterms:created xsi:type="dcterms:W3CDTF">2018-10-12T17:11:27Z</dcterms:created>
  <dcterms:modified xsi:type="dcterms:W3CDTF">2018-10-12T17:25:26Z</dcterms:modified>
</cp:coreProperties>
</file>