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Layouts/slideLayout17.xml" ContentType="application/vnd.openxmlformats-officedocument.presentationml.slideLayout+xml"/>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50" r:id="rId1"/>
  </p:sldMasterIdLst>
  <p:notesMasterIdLst>
    <p:notesMasterId r:id="rId22"/>
  </p:notesMasterIdLst>
  <p:sldIdLst>
    <p:sldId id="256" r:id="rId2"/>
    <p:sldId id="257" r:id="rId3"/>
    <p:sldId id="266" r:id="rId4"/>
    <p:sldId id="258" r:id="rId5"/>
    <p:sldId id="259" r:id="rId6"/>
    <p:sldId id="267" r:id="rId7"/>
    <p:sldId id="260" r:id="rId8"/>
    <p:sldId id="261" r:id="rId9"/>
    <p:sldId id="263" r:id="rId10"/>
    <p:sldId id="262" r:id="rId11"/>
    <p:sldId id="264" r:id="rId12"/>
    <p:sldId id="268" r:id="rId13"/>
    <p:sldId id="269" r:id="rId14"/>
    <p:sldId id="270" r:id="rId15"/>
    <p:sldId id="271" r:id="rId16"/>
    <p:sldId id="272" r:id="rId17"/>
    <p:sldId id="275" r:id="rId18"/>
    <p:sldId id="276" r:id="rId19"/>
    <p:sldId id="277"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32767"/>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p:cViewPr varScale="1">
        <p:scale>
          <a:sx n="63" d="100"/>
          <a:sy n="63" d="100"/>
        </p:scale>
        <p:origin x="-104" y="-24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28213-2B17-4F8F-BF9F-C57A6BB8012F}" type="datetimeFigureOut">
              <a:rPr lang="en-US" smtClean="0"/>
              <a:pPr/>
              <a:t>4/24/17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5C3E2-3256-4241-A864-EA59557A67B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9466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3B41A5-462F-4EB0-BA37-BAD25EA851CE}" type="slidenum">
              <a:rPr lang="en-US" altLang="en-US"/>
              <a:pPr/>
              <a:t>14</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83235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B8082A-4A34-4704-8F72-B747980EADA7}" type="slidenum">
              <a:rPr lang="en-US" altLang="en-US"/>
              <a:pPr/>
              <a:t>15</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6642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5579087-89AA-4094-B494-FA12D81B77C8}" type="datetimeFigureOut">
              <a:rPr lang="en-US" smtClean="0"/>
              <a:pPr/>
              <a:t>4/24/17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8B5C2ED-51E9-4B58-9207-5F187B8AC15E}"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1031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5579087-89AA-4094-B494-FA12D81B77C8}" type="datetimeFigureOut">
              <a:rPr lang="en-US" smtClean="0"/>
              <a:pPr/>
              <a:t>4/24/17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C2ED-51E9-4B58-9207-5F187B8AC15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9282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579087-89AA-4094-B494-FA12D81B77C8}" type="datetimeFigureOut">
              <a:rPr lang="en-US" smtClean="0"/>
              <a:pPr/>
              <a:t>4/24/17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C2ED-51E9-4B58-9207-5F187B8AC15E}"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5945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579087-89AA-4094-B494-FA12D81B77C8}" type="datetimeFigureOut">
              <a:rPr lang="en-US" smtClean="0"/>
              <a:pPr/>
              <a:t>4/24/17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C2ED-51E9-4B58-9207-5F187B8AC15E}"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9913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579087-89AA-4094-B494-FA12D81B77C8}" type="datetimeFigureOut">
              <a:rPr lang="en-US" smtClean="0"/>
              <a:pPr/>
              <a:t>4/24/17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C2ED-51E9-4B58-9207-5F187B8AC15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2294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579087-89AA-4094-B494-FA12D81B77C8}" type="datetimeFigureOut">
              <a:rPr lang="en-US" smtClean="0"/>
              <a:pPr/>
              <a:t>4/24/17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C2ED-51E9-4B58-9207-5F187B8AC15E}"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430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579087-89AA-4094-B494-FA12D81B77C8}" type="datetimeFigureOut">
              <a:rPr lang="en-US" smtClean="0"/>
              <a:pPr/>
              <a:t>4/24/17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C2ED-51E9-4B58-9207-5F187B8AC15E}"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5059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579087-89AA-4094-B494-FA12D81B77C8}" type="datetimeFigureOut">
              <a:rPr lang="en-US" smtClean="0"/>
              <a:pPr/>
              <a:t>4/24/17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C2ED-51E9-4B58-9207-5F187B8AC15E}"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2724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579087-89AA-4094-B494-FA12D81B77C8}" type="datetimeFigureOut">
              <a:rPr lang="en-US" smtClean="0"/>
              <a:pPr/>
              <a:t>4/24/17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C2ED-51E9-4B58-9207-5F187B8AC15E}"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41392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579087-89AA-4094-B494-FA12D81B77C8}" type="datetimeFigureOut">
              <a:rPr lang="en-US" smtClean="0"/>
              <a:pPr/>
              <a:t>4/24/17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C2ED-51E9-4B58-9207-5F187B8AC15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382820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579087-89AA-4094-B494-FA12D81B77C8}" type="datetimeFigureOut">
              <a:rPr lang="en-US" smtClean="0"/>
              <a:pPr/>
              <a:t>4/24/17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C2ED-51E9-4B58-9207-5F187B8AC15E}"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5085659"/>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579087-89AA-4094-B494-FA12D81B77C8}" type="datetimeFigureOut">
              <a:rPr lang="en-US" smtClean="0"/>
              <a:pPr/>
              <a:t>4/24/17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C2ED-51E9-4B58-9207-5F187B8AC15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749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579087-89AA-4094-B494-FA12D81B77C8}" type="datetimeFigureOut">
              <a:rPr lang="en-US" smtClean="0"/>
              <a:pPr/>
              <a:t>4/24/17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5C2ED-51E9-4B58-9207-5F187B8AC15E}"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736524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579087-89AA-4094-B494-FA12D81B77C8}" type="datetimeFigureOut">
              <a:rPr lang="en-US" smtClean="0"/>
              <a:pPr/>
              <a:t>4/24/17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C2ED-51E9-4B58-9207-5F187B8AC15E}"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217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579087-89AA-4094-B494-FA12D81B77C8}" type="datetimeFigureOut">
              <a:rPr lang="en-US" smtClean="0"/>
              <a:pPr/>
              <a:t>4/24/17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5C2ED-51E9-4B58-9207-5F187B8AC15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772619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5579087-89AA-4094-B494-FA12D81B77C8}" type="datetimeFigureOut">
              <a:rPr lang="en-US" smtClean="0"/>
              <a:pPr/>
              <a:t>4/24/17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C2ED-51E9-4B58-9207-5F187B8AC15E}"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9592700"/>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5579087-89AA-4094-B494-FA12D81B77C8}" type="datetimeFigureOut">
              <a:rPr lang="en-US" smtClean="0"/>
              <a:pPr/>
              <a:t>4/24/17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C2ED-51E9-4B58-9207-5F187B8AC15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08213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5579087-89AA-4094-B494-FA12D81B77C8}" type="datetimeFigureOut">
              <a:rPr lang="en-US" smtClean="0"/>
              <a:pPr/>
              <a:t>4/24/17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8B5C2ED-51E9-4B58-9207-5F187B8AC15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600334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images.google.com/imgres?imgurl=http://www.jwa.org/discover/inmemoriam/friedan/antler/feminine_mystique.jpg&amp;imgrefurl=http://www.jwa.org/discover/inmemoriam/friedan/antler/&amp;h=400&amp;w=274&amp;sz=44&amp;hl=en&amp;start=1&amp;um=1&amp;tbnid=_5JNqx2y5e5JZM:&amp;tbnh=124&amp;tbnw=85&amp;prev=/images?q=betty+friedan+feminine+mystique&amp;svnum=10&amp;um=1&amp;hl=en&amp;rlz=1T4GWYX_en___US204" TargetMode="External"/><Relationship Id="rId4" Type="http://schemas.openxmlformats.org/officeDocument/2006/relationships/image" Target="../media/image17.jpe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3" Type="http://schemas.openxmlformats.org/officeDocument/2006/relationships/hyperlink" Target="http://images.google.com/imgres?imgurl=http://cobbnow.org/nowlogo.jpg&amp;imgrefurl=http://cobbnow.org/&amp;h=228&amp;w=221&amp;sz=8&amp;hl=en&amp;start=2&amp;um=1&amp;tbnid=wXpmBxKMeJrOaM:&amp;tbnh=108&amp;tbnw=105&amp;prev=/images?q=national+organization+for+women&amp;svnum=10&amp;um=1&amp;hl=en&amp;rlz=1T4GWYX_en___US204" TargetMode="External"/><Relationship Id="rId4" Type="http://schemas.openxmlformats.org/officeDocument/2006/relationships/image" Target="../media/image19.jpeg"/><Relationship Id="rId5" Type="http://schemas.openxmlformats.org/officeDocument/2006/relationships/hyperlink" Target="http://images.google.com/imgres?imgurl=http://www.aliciapatterson.org/APF1502/Rubin/Rubin04.jpg&amp;imgrefurl=http://www.aliciapatterson.org/APF1502/Rubin/Rubin.html&amp;h=461&amp;w=579&amp;sz=54&amp;hl=en&amp;start=6&amp;um=1&amp;tbnid=EeqG6B5pANGKuM:&amp;tbnh=107&amp;tbnw=134&amp;prev=/images?q=national+organization+for+women&amp;svnum=10&amp;um=1&amp;hl=en&amp;rlz=1T4GWYX_en___US204" TargetMode="External"/><Relationship Id="rId6" Type="http://schemas.openxmlformats.org/officeDocument/2006/relationships/image" Target="../media/image20.jpeg"/><Relationship Id="rId7" Type="http://schemas.openxmlformats.org/officeDocument/2006/relationships/hyperlink" Target="http://images.google.com/imgres?imgurl=http://graphics8.nytimes.com/images/2006/02/05/national/05friedan3_184.jpg&amp;imgrefurl=http://www.nytimes.com/2006/02/05/national/05friedan.html?ex=1296795600&amp;en=30472e5004a66ea3&amp;ei=5090&amp;h=288&amp;w=184&amp;sz=22&amp;hl=en&amp;start=25&amp;um=1&amp;tbnid=Nwd93Y3--es9zM:&amp;tbnh=115&amp;tbnw=73&amp;prev=/images?q=national+organization+for+women+1966&amp;start=18&amp;ndsp=18&amp;svnum=10&amp;um=1&amp;hl=en&amp;rlz=1T4GWYX_en___US204&amp;sa=N" TargetMode="External"/><Relationship Id="rId8"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Feminism &amp; Gay Liberation</a:t>
            </a:r>
          </a:p>
        </p:txBody>
      </p:sp>
      <p:sp>
        <p:nvSpPr>
          <p:cNvPr id="3" name="Subtitle 2"/>
          <p:cNvSpPr>
            <a:spLocks noGrp="1"/>
          </p:cNvSpPr>
          <p:nvPr>
            <p:ph type="subTitle" idx="1"/>
          </p:nvPr>
        </p:nvSpPr>
        <p:spPr>
          <a:xfrm>
            <a:off x="2692398" y="3657596"/>
            <a:ext cx="6815669" cy="2148843"/>
          </a:xfrm>
        </p:spPr>
        <p:txBody>
          <a:bodyPr/>
          <a:lstStyle/>
          <a:p>
            <a:r>
              <a:rPr lang="en-US" b="1" dirty="0"/>
              <a:t>Conflict and Activism</a:t>
            </a:r>
          </a:p>
          <a:p>
            <a:r>
              <a:rPr lang="en-US" b="1" dirty="0"/>
              <a:t>Changing Attitudes Toward:</a:t>
            </a:r>
          </a:p>
          <a:p>
            <a:r>
              <a:rPr lang="en-US" b="1" dirty="0"/>
              <a:t> Gender, Sexuality, Identity, Roles and Rights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7291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5475" y="540979"/>
            <a:ext cx="3779316" cy="3530010"/>
          </a:xfrm>
          <a:prstGeom prst="rect">
            <a:avLst/>
          </a:prstGeom>
        </p:spPr>
      </p:pic>
      <p:pic>
        <p:nvPicPr>
          <p:cNvPr id="3" name="Picture 2"/>
          <p:cNvPicPr>
            <a:picLocks noChangeAspect="1"/>
          </p:cNvPicPr>
          <p:nvPr/>
        </p:nvPicPr>
        <p:blipFill>
          <a:blip r:embed="rId3"/>
          <a:stretch>
            <a:fillRect/>
          </a:stretch>
        </p:blipFill>
        <p:spPr>
          <a:xfrm>
            <a:off x="6481198" y="540979"/>
            <a:ext cx="5193586" cy="3657600"/>
          </a:xfrm>
          <a:prstGeom prst="rect">
            <a:avLst/>
          </a:prstGeom>
        </p:spPr>
      </p:pic>
      <p:pic>
        <p:nvPicPr>
          <p:cNvPr id="4" name="Picture 3"/>
          <p:cNvPicPr>
            <a:picLocks noChangeAspect="1"/>
          </p:cNvPicPr>
          <p:nvPr/>
        </p:nvPicPr>
        <p:blipFill>
          <a:blip r:embed="rId4"/>
          <a:stretch>
            <a:fillRect/>
          </a:stretch>
        </p:blipFill>
        <p:spPr>
          <a:xfrm>
            <a:off x="5465135" y="3806456"/>
            <a:ext cx="6209649" cy="2521199"/>
          </a:xfrm>
          <a:prstGeom prst="rect">
            <a:avLst/>
          </a:prstGeom>
        </p:spPr>
      </p:pic>
      <p:pic>
        <p:nvPicPr>
          <p:cNvPr id="5" name="Picture 4"/>
          <p:cNvPicPr>
            <a:picLocks noChangeAspect="1"/>
          </p:cNvPicPr>
          <p:nvPr/>
        </p:nvPicPr>
        <p:blipFill>
          <a:blip r:embed="rId5"/>
          <a:stretch>
            <a:fillRect/>
          </a:stretch>
        </p:blipFill>
        <p:spPr>
          <a:xfrm>
            <a:off x="430787" y="540979"/>
            <a:ext cx="4119947" cy="578667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8650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Women Fight For Equality</a:t>
            </a:r>
          </a:p>
        </p:txBody>
      </p:sp>
      <p:sp>
        <p:nvSpPr>
          <p:cNvPr id="3" name="Content Placeholder 2"/>
          <p:cNvSpPr>
            <a:spLocks noGrp="1"/>
          </p:cNvSpPr>
          <p:nvPr>
            <p:ph idx="1"/>
          </p:nvPr>
        </p:nvSpPr>
        <p:spPr>
          <a:xfrm>
            <a:off x="1295402" y="2678852"/>
            <a:ext cx="9601196" cy="3318936"/>
          </a:xfrm>
        </p:spPr>
        <p:txBody>
          <a:bodyPr/>
          <a:lstStyle/>
          <a:p>
            <a:endParaRPr lang="en-US" dirty="0"/>
          </a:p>
          <a:p>
            <a:r>
              <a:rPr lang="en-US" dirty="0"/>
              <a:t>Main Idea: Through literature, journalism, activism, protests, marches and engagement with Constitutional law, women confronted social and economic barriers in American society</a:t>
            </a:r>
          </a:p>
          <a:p>
            <a:pPr marL="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9021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title"/>
          </p:nvPr>
        </p:nvSpPr>
        <p:spPr>
          <a:xfrm>
            <a:off x="953096" y="1014030"/>
            <a:ext cx="6211184" cy="1303867"/>
          </a:xfrm>
        </p:spPr>
        <p:txBody>
          <a:bodyPr/>
          <a:lstStyle/>
          <a:p>
            <a:pPr>
              <a:defRPr/>
            </a:pPr>
            <a:r>
              <a:rPr lang="en-US" dirty="0">
                <a:solidFill>
                  <a:schemeClr val="tx2">
                    <a:satMod val="130000"/>
                  </a:schemeClr>
                </a:solidFill>
              </a:rPr>
              <a:t>Women in the Workplace</a:t>
            </a:r>
          </a:p>
        </p:txBody>
      </p:sp>
      <p:sp>
        <p:nvSpPr>
          <p:cNvPr id="3075" name="Content Placeholder 2"/>
          <p:cNvSpPr>
            <a:spLocks noGrp="1"/>
          </p:cNvSpPr>
          <p:nvPr>
            <p:ph idx="1"/>
          </p:nvPr>
        </p:nvSpPr>
        <p:spPr>
          <a:xfrm>
            <a:off x="850605" y="2466753"/>
            <a:ext cx="6313675" cy="3934047"/>
          </a:xfrm>
        </p:spPr>
        <p:txBody>
          <a:bodyPr>
            <a:noAutofit/>
          </a:bodyPr>
          <a:lstStyle/>
          <a:p>
            <a:pPr marL="365760" indent="-283464">
              <a:spcAft>
                <a:spcPts val="0"/>
              </a:spcAft>
              <a:buFont typeface="Wingdings 2"/>
              <a:buChar char=""/>
              <a:defRPr/>
            </a:pPr>
            <a:r>
              <a:rPr lang="en-US" sz="1800" b="1" dirty="0"/>
              <a:t>More and more women were entering the workplace in the 1940s, 50s, and 60s</a:t>
            </a:r>
          </a:p>
          <a:p>
            <a:pPr marL="365760" indent="-283464">
              <a:spcAft>
                <a:spcPts val="0"/>
              </a:spcAft>
              <a:buFont typeface="Wingdings 2"/>
              <a:buChar char=""/>
              <a:defRPr/>
            </a:pPr>
            <a:r>
              <a:rPr lang="en-US" sz="1800" b="1" dirty="0"/>
              <a:t>However, many inequalities still existed</a:t>
            </a:r>
          </a:p>
          <a:p>
            <a:pPr marL="640080" lvl="1" indent="-237744">
              <a:spcAft>
                <a:spcPts val="0"/>
              </a:spcAft>
              <a:buFont typeface="Verdana"/>
              <a:buChar char="◦"/>
              <a:defRPr/>
            </a:pPr>
            <a:r>
              <a:rPr lang="en-US" sz="1800" b="1" dirty="0"/>
              <a:t>Many jobs were considered men’s or women’s jobs – </a:t>
            </a:r>
            <a:r>
              <a:rPr lang="en-US" sz="1800" b="1" dirty="0">
                <a:solidFill>
                  <a:srgbClr val="FF0000"/>
                </a:solidFill>
              </a:rPr>
              <a:t>women’s jobs typically paid less </a:t>
            </a:r>
            <a:r>
              <a:rPr lang="en-US" sz="1800" b="1" dirty="0"/>
              <a:t>(clerical work, domestic servants, retail sales, social work, teaching, nursing)</a:t>
            </a:r>
          </a:p>
          <a:p>
            <a:pPr marL="640080" lvl="1" indent="-237744">
              <a:spcAft>
                <a:spcPts val="0"/>
              </a:spcAft>
              <a:buFont typeface="Verdana"/>
              <a:buChar char="◦"/>
              <a:defRPr/>
            </a:pPr>
            <a:r>
              <a:rPr lang="en-US" sz="1800" b="1" dirty="0"/>
              <a:t>Women were paid far less than men, even when performing the </a:t>
            </a:r>
            <a:r>
              <a:rPr lang="en-US" sz="1800" b="1" dirty="0">
                <a:solidFill>
                  <a:srgbClr val="FF0000"/>
                </a:solidFill>
              </a:rPr>
              <a:t>same work</a:t>
            </a:r>
          </a:p>
          <a:p>
            <a:pPr marL="640080" lvl="1" indent="-237744">
              <a:spcAft>
                <a:spcPts val="0"/>
              </a:spcAft>
              <a:buFont typeface="Verdana"/>
              <a:buChar char="◦"/>
              <a:defRPr/>
            </a:pPr>
            <a:r>
              <a:rPr lang="en-US" sz="1800" b="1" dirty="0"/>
              <a:t>Women were </a:t>
            </a:r>
            <a:r>
              <a:rPr lang="en-US" sz="1800" b="1" dirty="0">
                <a:solidFill>
                  <a:srgbClr val="FF0000"/>
                </a:solidFill>
              </a:rPr>
              <a:t>seldom promoted to management positions</a:t>
            </a:r>
            <a:r>
              <a:rPr lang="en-US" sz="1800" b="1" dirty="0"/>
              <a:t>, regardless of education, experience, or ability</a:t>
            </a:r>
          </a:p>
          <a:p>
            <a:pPr marL="365760" indent="-283464">
              <a:spcAft>
                <a:spcPts val="0"/>
              </a:spcAft>
              <a:buFont typeface="Wingdings 2"/>
              <a:buChar char=""/>
              <a:defRPr/>
            </a:pPr>
            <a:r>
              <a:rPr lang="en-US" sz="1800" b="1" dirty="0"/>
              <a:t>Kennedy’s administration commissioned a report that publicized these inequalities and alerted many women to them</a:t>
            </a:r>
          </a:p>
        </p:txBody>
      </p:sp>
      <p:pic>
        <p:nvPicPr>
          <p:cNvPr id="2" name="Picture 1"/>
          <p:cNvPicPr>
            <a:picLocks noChangeAspect="1"/>
          </p:cNvPicPr>
          <p:nvPr/>
        </p:nvPicPr>
        <p:blipFill>
          <a:blip r:embed="rId2"/>
          <a:stretch>
            <a:fillRect/>
          </a:stretch>
        </p:blipFill>
        <p:spPr>
          <a:xfrm>
            <a:off x="7164280" y="574157"/>
            <a:ext cx="4425208" cy="567778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7250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defRPr/>
            </a:pPr>
            <a:r>
              <a:rPr lang="en-US" dirty="0">
                <a:solidFill>
                  <a:schemeClr val="tx2">
                    <a:satMod val="130000"/>
                  </a:schemeClr>
                </a:solidFill>
              </a:rPr>
              <a:t>Women Shut Out</a:t>
            </a:r>
          </a:p>
        </p:txBody>
      </p:sp>
      <p:sp>
        <p:nvSpPr>
          <p:cNvPr id="12291" name="Content Placeholder 2"/>
          <p:cNvSpPr>
            <a:spLocks noGrp="1"/>
          </p:cNvSpPr>
          <p:nvPr>
            <p:ph idx="1"/>
          </p:nvPr>
        </p:nvSpPr>
        <p:spPr/>
        <p:txBody>
          <a:bodyPr/>
          <a:lstStyle/>
          <a:p>
            <a:pPr eaLnBrk="1" hangingPunct="1"/>
            <a:r>
              <a:rPr lang="en-US" altLang="en-US" dirty="0"/>
              <a:t>At the same time, women often tried to join </a:t>
            </a:r>
            <a:r>
              <a:rPr lang="en-US" altLang="en-US" dirty="0">
                <a:solidFill>
                  <a:srgbClr val="FF0000"/>
                </a:solidFill>
              </a:rPr>
              <a:t>movements for equality and freedom </a:t>
            </a:r>
            <a:r>
              <a:rPr lang="en-US" altLang="en-US" dirty="0"/>
              <a:t>(civil rights, anti-war)</a:t>
            </a:r>
          </a:p>
          <a:p>
            <a:pPr eaLnBrk="1" hangingPunct="1"/>
            <a:r>
              <a:rPr lang="en-US" altLang="en-US" dirty="0"/>
              <a:t>Women in these organizations were </a:t>
            </a:r>
            <a:r>
              <a:rPr lang="en-US" altLang="en-US" dirty="0">
                <a:solidFill>
                  <a:srgbClr val="FF0000"/>
                </a:solidFill>
              </a:rPr>
              <a:t>typically not allowed to assume leadership roles</a:t>
            </a:r>
            <a:r>
              <a:rPr lang="en-US" altLang="en-US" dirty="0"/>
              <a:t>, and were ignored when they raised concerns</a:t>
            </a:r>
          </a:p>
          <a:p>
            <a:pPr eaLnBrk="1" hangingPunct="1"/>
            <a:r>
              <a:rPr lang="en-US" altLang="en-US" dirty="0"/>
              <a:t>In response to this, many women began to </a:t>
            </a:r>
            <a:r>
              <a:rPr lang="en-US" altLang="en-US" dirty="0">
                <a:solidFill>
                  <a:srgbClr val="FF0000"/>
                </a:solidFill>
              </a:rPr>
              <a:t>organize groups of their own</a:t>
            </a:r>
            <a:r>
              <a:rPr lang="en-US" altLang="en-US" dirty="0"/>
              <a:t> and </a:t>
            </a:r>
            <a:r>
              <a:rPr lang="en-US" altLang="en-US" dirty="0">
                <a:solidFill>
                  <a:srgbClr val="FF0000"/>
                </a:solidFill>
              </a:rPr>
              <a:t>share their problems with discrimination.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8625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86"/>
          <p:cNvSpPr>
            <a:spLocks noGrp="1" noChangeArrowheads="1"/>
          </p:cNvSpPr>
          <p:nvPr>
            <p:ph type="title"/>
          </p:nvPr>
        </p:nvSpPr>
        <p:spPr>
          <a:xfrm>
            <a:off x="-1113369" y="875806"/>
            <a:ext cx="9601196" cy="1303867"/>
          </a:xfrm>
        </p:spPr>
        <p:txBody>
          <a:bodyPr/>
          <a:lstStyle/>
          <a:p>
            <a:pPr eaLnBrk="1" hangingPunct="1"/>
            <a:r>
              <a:rPr lang="en-US" altLang="en-US" dirty="0"/>
              <a:t>“Is this all?”</a:t>
            </a:r>
          </a:p>
        </p:txBody>
      </p:sp>
      <p:sp>
        <p:nvSpPr>
          <p:cNvPr id="10243" name="Rectangle 5"/>
          <p:cNvSpPr>
            <a:spLocks noGrp="1" noChangeArrowheads="1"/>
          </p:cNvSpPr>
          <p:nvPr>
            <p:ph type="body" idx="1"/>
          </p:nvPr>
        </p:nvSpPr>
        <p:spPr>
          <a:xfrm>
            <a:off x="997369" y="1367012"/>
            <a:ext cx="5379720" cy="4927107"/>
          </a:xfrm>
        </p:spPr>
        <p:txBody>
          <a:bodyPr>
            <a:normAutofit fontScale="85000" lnSpcReduction="10000"/>
          </a:bodyPr>
          <a:lstStyle/>
          <a:p>
            <a:pPr eaLnBrk="1" hangingPunct="1"/>
            <a:endParaRPr lang="en-US" altLang="en-US" sz="2000" dirty="0"/>
          </a:p>
          <a:p>
            <a:pPr eaLnBrk="1" hangingPunct="1"/>
            <a:endParaRPr lang="en-US" altLang="en-US" sz="2000" dirty="0"/>
          </a:p>
          <a:p>
            <a:pPr eaLnBrk="1" hangingPunct="1"/>
            <a:endParaRPr lang="en-US" altLang="en-US" sz="2000" dirty="0"/>
          </a:p>
          <a:p>
            <a:pPr eaLnBrk="1" hangingPunct="1"/>
            <a:r>
              <a:rPr lang="en-US" altLang="en-US" sz="2100" b="1" dirty="0"/>
              <a:t>In 1957, </a:t>
            </a:r>
            <a:r>
              <a:rPr lang="en-US" altLang="en-US" sz="2100" b="1" dirty="0">
                <a:solidFill>
                  <a:srgbClr val="FF0000"/>
                </a:solidFill>
              </a:rPr>
              <a:t>Betty Friedan </a:t>
            </a:r>
            <a:r>
              <a:rPr lang="en-US" altLang="en-US" sz="2100" b="1" dirty="0"/>
              <a:t>wrote </a:t>
            </a:r>
            <a:r>
              <a:rPr lang="en-US" altLang="en-US" sz="2100" b="1" i="1" dirty="0">
                <a:solidFill>
                  <a:srgbClr val="FF0000"/>
                </a:solidFill>
              </a:rPr>
              <a:t>The</a:t>
            </a:r>
            <a:r>
              <a:rPr lang="en-US" altLang="en-US" sz="2100" b="1" dirty="0">
                <a:solidFill>
                  <a:srgbClr val="FF0000"/>
                </a:solidFill>
              </a:rPr>
              <a:t> </a:t>
            </a:r>
            <a:r>
              <a:rPr lang="en-US" altLang="en-US" sz="2100" b="1" i="1" dirty="0">
                <a:solidFill>
                  <a:srgbClr val="FF0000"/>
                </a:solidFill>
              </a:rPr>
              <a:t>Feminine Mystique</a:t>
            </a:r>
          </a:p>
          <a:p>
            <a:pPr lvl="1" eaLnBrk="1" hangingPunct="1"/>
            <a:r>
              <a:rPr lang="en-US" altLang="en-US" sz="2100" b="1" dirty="0"/>
              <a:t>Described a sense of dissatisfaction prevalent among primarily white, middle-class women</a:t>
            </a:r>
          </a:p>
          <a:p>
            <a:pPr lvl="1"/>
            <a:r>
              <a:rPr lang="en-US" sz="2100" b="1" dirty="0"/>
              <a:t>The book focused on the contradiction that seemed apparent to many: </a:t>
            </a:r>
            <a:r>
              <a:rPr lang="en-US" sz="2100" b="1" dirty="0">
                <a:solidFill>
                  <a:srgbClr val="FF0000"/>
                </a:solidFill>
              </a:rPr>
              <a:t>though society seemed to say that women could obtain fulfillment through home, family, and child-rearing, many women who did were still unsatisfied with their lives</a:t>
            </a:r>
            <a:endParaRPr lang="en-US" altLang="en-US" sz="2100" b="1" dirty="0">
              <a:solidFill>
                <a:srgbClr val="FF0000"/>
              </a:solidFill>
            </a:endParaRPr>
          </a:p>
          <a:p>
            <a:pPr lvl="1" eaLnBrk="1" hangingPunct="1"/>
            <a:r>
              <a:rPr lang="en-US" altLang="en-US" sz="2100" b="1" dirty="0"/>
              <a:t>Ignited “second wave of feminism”</a:t>
            </a:r>
          </a:p>
          <a:p>
            <a:pPr eaLnBrk="1" hangingPunct="1"/>
            <a:r>
              <a:rPr lang="en-US" altLang="en-US" sz="2100" b="1" dirty="0">
                <a:solidFill>
                  <a:srgbClr val="FF0000"/>
                </a:solidFill>
              </a:rPr>
              <a:t>Feminism – belief that women should have economic, political, and social equality with men</a:t>
            </a:r>
          </a:p>
        </p:txBody>
      </p:sp>
      <p:pic>
        <p:nvPicPr>
          <p:cNvPr id="10245" name="Picture 91" descr="feminine_mystique">
            <a:hlinkClick r:id="rId3"/>
          </p:cNvPr>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48028" y="3540642"/>
            <a:ext cx="1477218" cy="21793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7982218" y="1367013"/>
            <a:ext cx="3521889" cy="492710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309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98549" y="1051560"/>
            <a:ext cx="7010400" cy="1066800"/>
          </a:xfrm>
        </p:spPr>
        <p:txBody>
          <a:bodyPr/>
          <a:lstStyle/>
          <a:p>
            <a:pPr eaLnBrk="1" hangingPunct="1"/>
            <a:r>
              <a:rPr lang="en-US" altLang="en-US" dirty="0"/>
              <a:t>Movement’s Gains and Losses</a:t>
            </a:r>
          </a:p>
        </p:txBody>
      </p:sp>
      <p:sp>
        <p:nvSpPr>
          <p:cNvPr id="14339" name="Rectangle 3"/>
          <p:cNvSpPr>
            <a:spLocks noGrp="1" noChangeArrowheads="1"/>
          </p:cNvSpPr>
          <p:nvPr>
            <p:ph type="body" idx="1"/>
          </p:nvPr>
        </p:nvSpPr>
        <p:spPr>
          <a:xfrm>
            <a:off x="1098549" y="2484120"/>
            <a:ext cx="6705601" cy="5181600"/>
          </a:xfrm>
        </p:spPr>
        <p:txBody>
          <a:bodyPr>
            <a:normAutofit/>
          </a:bodyPr>
          <a:lstStyle/>
          <a:p>
            <a:pPr eaLnBrk="1" hangingPunct="1"/>
            <a:r>
              <a:rPr lang="en-US" altLang="en-US" sz="2000" dirty="0"/>
              <a:t>Like the Gay Liberation Movement, the Women’s Movement gained strength and inspiration after the civil rights movement</a:t>
            </a:r>
          </a:p>
          <a:p>
            <a:pPr eaLnBrk="1" hangingPunct="1"/>
            <a:r>
              <a:rPr lang="en-US" altLang="en-US" dirty="0"/>
              <a:t>Civil Rights Act of 1964 - Prohibited discrimination (race, religion, national origin and gender)</a:t>
            </a:r>
          </a:p>
          <a:p>
            <a:pPr lvl="1"/>
            <a:r>
              <a:rPr lang="en-US" altLang="en-US" dirty="0"/>
              <a:t>Equal Opportunity Employment Commission (to address claims of discrimination): </a:t>
            </a:r>
            <a:r>
              <a:rPr lang="en-US" dirty="0"/>
              <a:t>many women argued that it didn’t adequately address women’s grievances</a:t>
            </a:r>
            <a:endParaRPr lang="en-US" altLang="en-US" dirty="0"/>
          </a:p>
          <a:p>
            <a:pPr eaLnBrk="1" hangingPunct="1"/>
            <a:r>
              <a:rPr lang="en-US" altLang="en-US" sz="2000" dirty="0"/>
              <a:t>NOW – National Organization for Women</a:t>
            </a:r>
          </a:p>
          <a:p>
            <a:pPr lvl="1" eaLnBrk="1" hangingPunct="1"/>
            <a:r>
              <a:rPr lang="en-US" altLang="en-US" dirty="0"/>
              <a:t>Pursue women’s goals including child-care and ending discrimination in hiring</a:t>
            </a:r>
          </a:p>
        </p:txBody>
      </p:sp>
      <p:pic>
        <p:nvPicPr>
          <p:cNvPr id="14340" name="Picture 6" descr="nowlogo">
            <a:hlinkClick r:id="rId3"/>
          </p:cNvPr>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80794" y="4497388"/>
            <a:ext cx="1981200" cy="188214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4341" name="Picture 8" descr="Rubin04">
            <a:hlinkClick r:id="rId5"/>
          </p:cNvPr>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80794" y="3108960"/>
            <a:ext cx="1981200" cy="15827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4342" name="Picture 10" descr="05friedan3_184">
            <a:hlinkClick r:id="rId7"/>
          </p:cNvPr>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80794" y="533400"/>
            <a:ext cx="1981200" cy="257556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9679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Title 1"/>
          <p:cNvSpPr>
            <a:spLocks noGrp="1"/>
          </p:cNvSpPr>
          <p:nvPr>
            <p:ph type="title"/>
          </p:nvPr>
        </p:nvSpPr>
        <p:spPr>
          <a:xfrm>
            <a:off x="1295402" y="982132"/>
            <a:ext cx="6120009" cy="1303867"/>
          </a:xfrm>
        </p:spPr>
        <p:txBody>
          <a:bodyPr>
            <a:normAutofit fontScale="90000"/>
          </a:bodyPr>
          <a:lstStyle/>
          <a:p>
            <a:pPr>
              <a:defRPr/>
            </a:pPr>
            <a:r>
              <a:rPr lang="en-US" dirty="0">
                <a:solidFill>
                  <a:schemeClr val="tx2">
                    <a:satMod val="130000"/>
                  </a:schemeClr>
                </a:solidFill>
              </a:rPr>
              <a:t>Other Sections of the Movement</a:t>
            </a:r>
          </a:p>
        </p:txBody>
      </p:sp>
      <p:sp>
        <p:nvSpPr>
          <p:cNvPr id="3" name="Content Placeholder 2"/>
          <p:cNvSpPr>
            <a:spLocks noGrp="1"/>
          </p:cNvSpPr>
          <p:nvPr>
            <p:ph idx="1"/>
          </p:nvPr>
        </p:nvSpPr>
        <p:spPr>
          <a:xfrm>
            <a:off x="850605" y="2556932"/>
            <a:ext cx="6330891" cy="3801338"/>
          </a:xfrm>
        </p:spPr>
        <p:txBody>
          <a:bodyPr>
            <a:normAutofit fontScale="92500" lnSpcReduction="20000"/>
          </a:bodyPr>
          <a:lstStyle/>
          <a:p>
            <a:pPr marL="365760" indent="-283464">
              <a:spcAft>
                <a:spcPts val="0"/>
              </a:spcAft>
              <a:buFont typeface="Wingdings 2"/>
              <a:buChar char=""/>
              <a:defRPr/>
            </a:pPr>
            <a:r>
              <a:rPr lang="en-US" dirty="0"/>
              <a:t>The movement had many diverse portions that all worked differently</a:t>
            </a:r>
          </a:p>
          <a:p>
            <a:pPr marL="640080" lvl="1" indent="-237744">
              <a:spcAft>
                <a:spcPts val="0"/>
              </a:spcAft>
              <a:buFont typeface="Verdana"/>
              <a:buChar char="◦"/>
              <a:defRPr/>
            </a:pPr>
            <a:r>
              <a:rPr lang="en-US" dirty="0">
                <a:solidFill>
                  <a:srgbClr val="FF0000"/>
                </a:solidFill>
              </a:rPr>
              <a:t>New York Radical Women – staged a demonstration outside the Miss America Pageant</a:t>
            </a:r>
          </a:p>
          <a:p>
            <a:pPr marL="886968" lvl="2">
              <a:spcAft>
                <a:spcPts val="0"/>
              </a:spcAft>
              <a:buFont typeface="Wingdings 2"/>
              <a:buChar char=""/>
              <a:defRPr/>
            </a:pPr>
            <a:r>
              <a:rPr lang="en-US" dirty="0"/>
              <a:t>Threw bras, girdles, wigs, and other “women’s garbage” into a trash can, crowned a sheep Miss America</a:t>
            </a:r>
          </a:p>
          <a:p>
            <a:pPr marL="640080" lvl="1" indent="-237744">
              <a:spcAft>
                <a:spcPts val="0"/>
              </a:spcAft>
              <a:buFont typeface="Verdana"/>
              <a:buChar char="◦"/>
              <a:defRPr/>
            </a:pPr>
            <a:r>
              <a:rPr lang="en-US" dirty="0">
                <a:solidFill>
                  <a:srgbClr val="FF0000"/>
                </a:solidFill>
              </a:rPr>
              <a:t>Gloria Steinem </a:t>
            </a:r>
            <a:r>
              <a:rPr lang="en-US" dirty="0"/>
              <a:t>– journalist and activist, helped form the </a:t>
            </a:r>
            <a:r>
              <a:rPr lang="en-US" dirty="0">
                <a:solidFill>
                  <a:srgbClr val="FF0000"/>
                </a:solidFill>
              </a:rPr>
              <a:t>National Women’s Political Caucus</a:t>
            </a:r>
            <a:r>
              <a:rPr lang="en-US" dirty="0"/>
              <a:t>, encouraged women to seek political office</a:t>
            </a:r>
          </a:p>
          <a:p>
            <a:pPr marL="640080" lvl="1" indent="-237744">
              <a:spcAft>
                <a:spcPts val="0"/>
              </a:spcAft>
              <a:buFont typeface="Verdana"/>
              <a:buChar char="◦"/>
              <a:defRPr/>
            </a:pPr>
            <a:r>
              <a:rPr lang="en-US" dirty="0"/>
              <a:t>Created a new women’s magazine called </a:t>
            </a:r>
            <a:r>
              <a:rPr lang="en-US" dirty="0">
                <a:solidFill>
                  <a:srgbClr val="FF0000"/>
                </a:solidFill>
              </a:rPr>
              <a:t>“Ms.”: </a:t>
            </a:r>
            <a:r>
              <a:rPr lang="en-US" dirty="0"/>
              <a:t>examined issues from a feminist perspective</a:t>
            </a:r>
          </a:p>
          <a:p>
            <a:pPr marL="1097280" lvl="2" indent="-237744">
              <a:spcAft>
                <a:spcPts val="0"/>
              </a:spcAft>
              <a:buFont typeface="Verdana"/>
              <a:buChar char="◦"/>
              <a:defRPr/>
            </a:pPr>
            <a:r>
              <a:rPr lang="en-US" dirty="0"/>
              <a:t>Steinem’s </a:t>
            </a:r>
            <a:r>
              <a:rPr lang="en-US" dirty="0">
                <a:solidFill>
                  <a:srgbClr val="FF0000"/>
                </a:solidFill>
              </a:rPr>
              <a:t>undercover work as a “Bunny” at the Playboy Mansion (1963)</a:t>
            </a:r>
            <a:r>
              <a:rPr lang="en-US" dirty="0"/>
              <a:t>; highlighted massive sexism and exploitation in employment.</a:t>
            </a:r>
          </a:p>
        </p:txBody>
      </p:sp>
      <p:pic>
        <p:nvPicPr>
          <p:cNvPr id="2" name="Picture 1"/>
          <p:cNvPicPr>
            <a:picLocks noChangeAspect="1"/>
          </p:cNvPicPr>
          <p:nvPr/>
        </p:nvPicPr>
        <p:blipFill>
          <a:blip r:embed="rId2"/>
          <a:stretch>
            <a:fillRect/>
          </a:stretch>
        </p:blipFill>
        <p:spPr>
          <a:xfrm>
            <a:off x="7564267" y="633223"/>
            <a:ext cx="3429798" cy="3284429"/>
          </a:xfrm>
          <a:prstGeom prst="rect">
            <a:avLst/>
          </a:prstGeom>
        </p:spPr>
      </p:pic>
      <p:pic>
        <p:nvPicPr>
          <p:cNvPr id="4" name="Picture 3"/>
          <p:cNvPicPr>
            <a:picLocks noChangeAspect="1"/>
          </p:cNvPicPr>
          <p:nvPr/>
        </p:nvPicPr>
        <p:blipFill>
          <a:blip r:embed="rId3"/>
          <a:stretch>
            <a:fillRect/>
          </a:stretch>
        </p:blipFill>
        <p:spPr>
          <a:xfrm>
            <a:off x="8290337" y="3917652"/>
            <a:ext cx="1977657" cy="241935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0028072"/>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defRPr/>
            </a:pPr>
            <a:r>
              <a:rPr lang="en-US" dirty="0">
                <a:solidFill>
                  <a:schemeClr val="tx2">
                    <a:satMod val="130000"/>
                  </a:schemeClr>
                </a:solidFill>
              </a:rPr>
              <a:t>The Movement Grows</a:t>
            </a:r>
          </a:p>
        </p:txBody>
      </p:sp>
      <p:sp>
        <p:nvSpPr>
          <p:cNvPr id="3" name="Content Placeholder 2"/>
          <p:cNvSpPr>
            <a:spLocks noGrp="1"/>
          </p:cNvSpPr>
          <p:nvPr>
            <p:ph idx="1"/>
          </p:nvPr>
        </p:nvSpPr>
        <p:spPr>
          <a:xfrm>
            <a:off x="1295401" y="2556932"/>
            <a:ext cx="9601196" cy="3546156"/>
          </a:xfrm>
        </p:spPr>
        <p:txBody>
          <a:bodyPr>
            <a:noAutofit/>
          </a:bodyPr>
          <a:lstStyle/>
          <a:p>
            <a:pPr marL="365760" indent="-283464">
              <a:spcAft>
                <a:spcPts val="0"/>
              </a:spcAft>
              <a:buFont typeface="Wingdings 2"/>
              <a:buChar char=""/>
              <a:defRPr/>
            </a:pPr>
            <a:r>
              <a:rPr lang="en-US" sz="1800" dirty="0"/>
              <a:t>As the women’s movement grew, its members </a:t>
            </a:r>
            <a:r>
              <a:rPr lang="en-US" sz="1800" dirty="0">
                <a:solidFill>
                  <a:srgbClr val="FF0000"/>
                </a:solidFill>
              </a:rPr>
              <a:t>began to question all sorts of social norms</a:t>
            </a:r>
          </a:p>
          <a:p>
            <a:pPr marL="640080" lvl="1" indent="-237744">
              <a:spcAft>
                <a:spcPts val="0"/>
              </a:spcAft>
              <a:buFont typeface="Verdana"/>
              <a:buChar char="◦"/>
              <a:defRPr/>
            </a:pPr>
            <a:r>
              <a:rPr lang="en-US" sz="1800" dirty="0"/>
              <a:t>Women’s physical appearance as a job qualification (flight attendants, secretaries, </a:t>
            </a:r>
            <a:r>
              <a:rPr lang="en-US" sz="1800" dirty="0" err="1"/>
              <a:t>etc</a:t>
            </a:r>
            <a:r>
              <a:rPr lang="en-US" sz="1800" dirty="0"/>
              <a:t>)</a:t>
            </a:r>
          </a:p>
          <a:p>
            <a:pPr marL="640080" lvl="1" indent="-237744">
              <a:spcAft>
                <a:spcPts val="0"/>
              </a:spcAft>
              <a:buFont typeface="Verdana"/>
              <a:buChar char="◦"/>
              <a:defRPr/>
            </a:pPr>
            <a:r>
              <a:rPr lang="en-US" sz="1800" dirty="0"/>
              <a:t>Girls exclusion from traditionally male sports</a:t>
            </a:r>
          </a:p>
          <a:p>
            <a:pPr marL="640080" lvl="1" indent="-237744">
              <a:spcAft>
                <a:spcPts val="0"/>
              </a:spcAft>
              <a:buFont typeface="Verdana"/>
              <a:buChar char="◦"/>
              <a:defRPr/>
            </a:pPr>
            <a:r>
              <a:rPr lang="en-US" sz="1800" dirty="0"/>
              <a:t>Some stopped changing their last names for marriage</a:t>
            </a:r>
          </a:p>
          <a:p>
            <a:pPr marL="365760" indent="-283464">
              <a:spcAft>
                <a:spcPts val="0"/>
              </a:spcAft>
              <a:buFont typeface="Wingdings 2"/>
              <a:buChar char=""/>
              <a:defRPr/>
            </a:pPr>
            <a:r>
              <a:rPr lang="en-US" sz="1800" dirty="0">
                <a:solidFill>
                  <a:srgbClr val="FF0000"/>
                </a:solidFill>
              </a:rPr>
              <a:t>Many legal changes supported the movement</a:t>
            </a:r>
          </a:p>
          <a:p>
            <a:pPr marL="640080" lvl="1" indent="-237744">
              <a:spcAft>
                <a:spcPts val="0"/>
              </a:spcAft>
              <a:buFont typeface="Verdana"/>
              <a:buChar char="◦"/>
              <a:defRPr/>
            </a:pPr>
            <a:r>
              <a:rPr lang="en-US" sz="1800" dirty="0"/>
              <a:t>1972 – Congress passed a ban on gender discrimination in any education program supported by federal money</a:t>
            </a:r>
          </a:p>
          <a:p>
            <a:pPr marL="640080" lvl="1" indent="-237744">
              <a:spcAft>
                <a:spcPts val="0"/>
              </a:spcAft>
              <a:buFont typeface="Verdana"/>
              <a:buChar char="◦"/>
              <a:defRPr/>
            </a:pPr>
            <a:r>
              <a:rPr lang="en-US" sz="1800" dirty="0"/>
              <a:t>Congress also expanded financial assistance for daycare for women</a:t>
            </a:r>
          </a:p>
          <a:p>
            <a:pPr marL="640080" lvl="1" indent="-237744">
              <a:spcAft>
                <a:spcPts val="0"/>
              </a:spcAft>
              <a:buFont typeface="Verdana"/>
              <a:buChar char="◦"/>
              <a:defRPr/>
            </a:pPr>
            <a:r>
              <a:rPr lang="en-US" sz="1800" b="1" dirty="0"/>
              <a:t>Griswold v. Connecticut (1965): </a:t>
            </a:r>
            <a:r>
              <a:rPr lang="en-US" sz="1800" dirty="0"/>
              <a:t>Allowed for the legalization of birth control for married couples (struck down the Comstock Law on grounds that it violated Constitutional right to privacy</a:t>
            </a:r>
          </a:p>
          <a:p>
            <a:pPr marL="640080" lvl="1" indent="-237744">
              <a:spcAft>
                <a:spcPts val="0"/>
              </a:spcAft>
              <a:buFont typeface="Verdana"/>
              <a:buChar char="◦"/>
              <a:defRPr/>
            </a:pPr>
            <a:r>
              <a:rPr lang="en-US" sz="1800" b="1" dirty="0"/>
              <a:t>Roe v. Wade (1973): </a:t>
            </a:r>
            <a:r>
              <a:rPr lang="en-US" sz="1800" dirty="0"/>
              <a:t>Allowed for the legalization of abortions during the first trimester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0225375"/>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defRPr/>
            </a:pPr>
            <a:r>
              <a:rPr lang="en-US" dirty="0">
                <a:solidFill>
                  <a:schemeClr val="tx2">
                    <a:satMod val="130000"/>
                  </a:schemeClr>
                </a:solidFill>
              </a:rPr>
              <a:t>Response to the Movement</a:t>
            </a:r>
          </a:p>
        </p:txBody>
      </p:sp>
      <p:sp>
        <p:nvSpPr>
          <p:cNvPr id="3" name="Content Placeholder 2"/>
          <p:cNvSpPr>
            <a:spLocks noGrp="1"/>
          </p:cNvSpPr>
          <p:nvPr>
            <p:ph idx="1"/>
          </p:nvPr>
        </p:nvSpPr>
        <p:spPr>
          <a:xfrm>
            <a:off x="1295401" y="2556931"/>
            <a:ext cx="7391399" cy="3716277"/>
          </a:xfrm>
        </p:spPr>
        <p:txBody>
          <a:bodyPr>
            <a:normAutofit fontScale="92500"/>
          </a:bodyPr>
          <a:lstStyle/>
          <a:p>
            <a:pPr marL="365760" indent="-283464">
              <a:spcAft>
                <a:spcPts val="0"/>
              </a:spcAft>
              <a:buFont typeface="Wingdings 2"/>
              <a:buChar char=""/>
              <a:defRPr/>
            </a:pPr>
            <a:r>
              <a:rPr lang="en-US" b="1" dirty="0"/>
              <a:t>Congress passed the </a:t>
            </a:r>
            <a:r>
              <a:rPr lang="en-US" b="1" dirty="0">
                <a:solidFill>
                  <a:srgbClr val="FF0000"/>
                </a:solidFill>
              </a:rPr>
              <a:t>Equal Rights Amendment </a:t>
            </a:r>
            <a:r>
              <a:rPr lang="en-US" b="1" dirty="0"/>
              <a:t>in 1972 (Constitutional guarantee of women’s equality)</a:t>
            </a:r>
          </a:p>
          <a:p>
            <a:pPr marL="640080" lvl="1" indent="-237744">
              <a:spcAft>
                <a:spcPts val="0"/>
              </a:spcAft>
              <a:buFont typeface="Verdana"/>
              <a:buChar char="◦"/>
              <a:defRPr/>
            </a:pPr>
            <a:r>
              <a:rPr lang="en-US" b="1" dirty="0"/>
              <a:t>This amendment to the Constitution still </a:t>
            </a:r>
            <a:r>
              <a:rPr lang="en-US" b="1" dirty="0">
                <a:solidFill>
                  <a:srgbClr val="FF0000"/>
                </a:solidFill>
              </a:rPr>
              <a:t>needed to be ratified by at least 38 states</a:t>
            </a:r>
            <a:r>
              <a:rPr lang="en-US" b="1" dirty="0"/>
              <a:t> to go into effect</a:t>
            </a:r>
          </a:p>
          <a:p>
            <a:pPr marL="365760" indent="-283464">
              <a:spcAft>
                <a:spcPts val="0"/>
              </a:spcAft>
              <a:buFont typeface="Wingdings 2"/>
              <a:buChar char=""/>
              <a:defRPr/>
            </a:pPr>
            <a:r>
              <a:rPr lang="en-US" b="1" dirty="0"/>
              <a:t>However, the amendment scared many people</a:t>
            </a:r>
          </a:p>
          <a:p>
            <a:pPr marL="365760" indent="-283464">
              <a:spcAft>
                <a:spcPts val="0"/>
              </a:spcAft>
              <a:buFont typeface="Wingdings 2"/>
              <a:buChar char=""/>
              <a:defRPr/>
            </a:pPr>
            <a:r>
              <a:rPr lang="en-US" b="1" dirty="0"/>
              <a:t>Conservative </a:t>
            </a:r>
            <a:r>
              <a:rPr lang="en-US" b="1" dirty="0">
                <a:solidFill>
                  <a:srgbClr val="FF0000"/>
                </a:solidFill>
              </a:rPr>
              <a:t>Phyllis </a:t>
            </a:r>
            <a:r>
              <a:rPr lang="en-US" b="1" dirty="0" err="1">
                <a:solidFill>
                  <a:srgbClr val="FF0000"/>
                </a:solidFill>
              </a:rPr>
              <a:t>Schlafly</a:t>
            </a:r>
            <a:r>
              <a:rPr lang="en-US" b="1" dirty="0"/>
              <a:t>, along with other anti-feminist groups, </a:t>
            </a:r>
            <a:r>
              <a:rPr lang="en-US" b="1" dirty="0">
                <a:solidFill>
                  <a:srgbClr val="FF0000"/>
                </a:solidFill>
              </a:rPr>
              <a:t>felt this would lead to many bad changes</a:t>
            </a:r>
          </a:p>
          <a:p>
            <a:pPr marL="640080" lvl="1" indent="-237744">
              <a:spcAft>
                <a:spcPts val="0"/>
              </a:spcAft>
              <a:buFont typeface="Verdana"/>
              <a:buChar char="◦"/>
              <a:defRPr/>
            </a:pPr>
            <a:r>
              <a:rPr lang="en-US" b="1" dirty="0"/>
              <a:t>Women drafted into the military </a:t>
            </a:r>
          </a:p>
          <a:p>
            <a:pPr marL="640080" lvl="1" indent="-237744">
              <a:spcAft>
                <a:spcPts val="0"/>
              </a:spcAft>
              <a:buFont typeface="Verdana"/>
              <a:buChar char="◦"/>
              <a:defRPr/>
            </a:pPr>
            <a:r>
              <a:rPr lang="en-US" b="1" dirty="0"/>
              <a:t>End of laws protecting homemakers</a:t>
            </a:r>
          </a:p>
          <a:p>
            <a:pPr marL="640080" lvl="1" indent="-237744">
              <a:spcAft>
                <a:spcPts val="0"/>
              </a:spcAft>
              <a:buFont typeface="Verdana"/>
              <a:buChar char="◦"/>
              <a:defRPr/>
            </a:pPr>
            <a:r>
              <a:rPr lang="en-US" b="1" dirty="0"/>
              <a:t>The end of a husband’s responsibility to provide</a:t>
            </a:r>
          </a:p>
        </p:txBody>
      </p:sp>
      <p:pic>
        <p:nvPicPr>
          <p:cNvPr id="2" name="Picture 1"/>
          <p:cNvPicPr>
            <a:picLocks noChangeAspect="1"/>
          </p:cNvPicPr>
          <p:nvPr/>
        </p:nvPicPr>
        <p:blipFill>
          <a:blip r:embed="rId2"/>
          <a:stretch>
            <a:fillRect/>
          </a:stretch>
        </p:blipFill>
        <p:spPr>
          <a:xfrm>
            <a:off x="8695638" y="2734483"/>
            <a:ext cx="2209798" cy="287877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0018598"/>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defRPr/>
            </a:pPr>
            <a:r>
              <a:rPr lang="en-US" dirty="0">
                <a:solidFill>
                  <a:schemeClr val="tx2">
                    <a:satMod val="130000"/>
                  </a:schemeClr>
                </a:solidFill>
              </a:rPr>
              <a:t>Conservative Opposition</a:t>
            </a:r>
          </a:p>
        </p:txBody>
      </p:sp>
      <p:sp>
        <p:nvSpPr>
          <p:cNvPr id="19459" name="Content Placeholder 2"/>
          <p:cNvSpPr>
            <a:spLocks noGrp="1"/>
          </p:cNvSpPr>
          <p:nvPr>
            <p:ph idx="1"/>
          </p:nvPr>
        </p:nvSpPr>
        <p:spPr>
          <a:xfrm>
            <a:off x="1295401" y="2556931"/>
            <a:ext cx="9601198" cy="3716278"/>
          </a:xfrm>
        </p:spPr>
        <p:txBody>
          <a:bodyPr>
            <a:normAutofit fontScale="92500" lnSpcReduction="20000"/>
          </a:bodyPr>
          <a:lstStyle/>
          <a:p>
            <a:pPr eaLnBrk="1" hangingPunct="1"/>
            <a:r>
              <a:rPr lang="en-US" altLang="en-US" b="1" dirty="0"/>
              <a:t>Conservative opponents of the Equal Rights Amendment organized new </a:t>
            </a:r>
            <a:r>
              <a:rPr lang="en-US" altLang="en-US" b="1" dirty="0">
                <a:solidFill>
                  <a:srgbClr val="FF0000"/>
                </a:solidFill>
              </a:rPr>
              <a:t>“pro-family” movements</a:t>
            </a:r>
            <a:r>
              <a:rPr lang="en-US" altLang="en-US" b="1" dirty="0"/>
              <a:t> (pro-life, grassroots initiatives)</a:t>
            </a:r>
          </a:p>
          <a:p>
            <a:pPr eaLnBrk="1" hangingPunct="1"/>
            <a:r>
              <a:rPr lang="en-US" altLang="en-US" b="1" dirty="0"/>
              <a:t>This movement became part of the </a:t>
            </a:r>
            <a:r>
              <a:rPr lang="en-US" altLang="en-US" b="1" dirty="0">
                <a:solidFill>
                  <a:srgbClr val="FF0000"/>
                </a:solidFill>
              </a:rPr>
              <a:t>New Right</a:t>
            </a:r>
            <a:r>
              <a:rPr lang="en-US" altLang="en-US" b="1" dirty="0"/>
              <a:t>:</a:t>
            </a:r>
          </a:p>
          <a:p>
            <a:pPr lvl="1"/>
            <a:r>
              <a:rPr lang="en-US" altLang="en-US" b="1" dirty="0"/>
              <a:t>The New Right began to build support among conservatives to oppose some of the aims of the women’s movement (ERA, Roe v. Wade)</a:t>
            </a:r>
          </a:p>
          <a:p>
            <a:pPr eaLnBrk="1" hangingPunct="1"/>
            <a:r>
              <a:rPr lang="en-US" altLang="en-US" b="1" dirty="0">
                <a:solidFill>
                  <a:srgbClr val="FF0000"/>
                </a:solidFill>
              </a:rPr>
              <a:t>ERA is struck down:</a:t>
            </a:r>
          </a:p>
          <a:p>
            <a:pPr lvl="1"/>
            <a:r>
              <a:rPr lang="en-US" altLang="en-US" b="1" dirty="0"/>
              <a:t>The New Right continued to organize opposition to the Equal Rights Amendment, and support for it began to waver</a:t>
            </a:r>
          </a:p>
          <a:p>
            <a:pPr lvl="1"/>
            <a:r>
              <a:rPr lang="en-US" altLang="en-US" b="1" dirty="0"/>
              <a:t>By 1977, only </a:t>
            </a:r>
            <a:r>
              <a:rPr lang="en-US" altLang="en-US" b="1" dirty="0">
                <a:solidFill>
                  <a:srgbClr val="FF0000"/>
                </a:solidFill>
              </a:rPr>
              <a:t>35 of the 38</a:t>
            </a:r>
            <a:r>
              <a:rPr lang="en-US" altLang="en-US" b="1" dirty="0"/>
              <a:t> states necessary for ratification of the ERA ratified it</a:t>
            </a:r>
          </a:p>
          <a:p>
            <a:pPr lvl="1"/>
            <a:r>
              <a:rPr lang="en-US" altLang="en-US" b="1" dirty="0"/>
              <a:t>In June of 1982, the amendment </a:t>
            </a:r>
            <a:r>
              <a:rPr lang="en-US" altLang="en-US" b="1" dirty="0">
                <a:solidFill>
                  <a:srgbClr val="FF0000"/>
                </a:solidFill>
              </a:rPr>
              <a:t>reached its deadline for ratification and failed</a:t>
            </a:r>
          </a:p>
          <a:p>
            <a:pPr eaLnBrk="1" hangingPunct="1"/>
            <a:endParaRPr lang="en-US"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4279161"/>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Scavenger Hunt:</a:t>
            </a:r>
          </a:p>
        </p:txBody>
      </p:sp>
      <p:sp>
        <p:nvSpPr>
          <p:cNvPr id="3" name="Content Placeholder 2"/>
          <p:cNvSpPr>
            <a:spLocks noGrp="1"/>
          </p:cNvSpPr>
          <p:nvPr>
            <p:ph idx="1"/>
          </p:nvPr>
        </p:nvSpPr>
        <p:spPr/>
        <p:txBody>
          <a:bodyPr>
            <a:normAutofit fontScale="92500" lnSpcReduction="20000"/>
          </a:bodyPr>
          <a:lstStyle/>
          <a:p>
            <a:r>
              <a:rPr lang="en-US" sz="2600" b="1" dirty="0"/>
              <a:t>Collect information from textual sources posted at various locations around the</a:t>
            </a:r>
            <a:r>
              <a:rPr lang="en-US" sz="2600" b="1" dirty="0" smtClean="0"/>
              <a:t> </a:t>
            </a:r>
            <a:r>
              <a:rPr lang="en-US" sz="2600" b="1" dirty="0" smtClean="0"/>
              <a:t>classroom and in the hallway</a:t>
            </a:r>
            <a:r>
              <a:rPr lang="en-US" sz="2600" b="1" dirty="0" smtClean="0"/>
              <a:t> </a:t>
            </a:r>
            <a:r>
              <a:rPr lang="en-US" sz="2600" b="1" dirty="0"/>
              <a:t>to help answer the following questions:</a:t>
            </a:r>
          </a:p>
          <a:p>
            <a:r>
              <a:rPr lang="en-US" sz="2600" b="1" dirty="0"/>
              <a:t>Questions:</a:t>
            </a:r>
          </a:p>
          <a:p>
            <a:pPr lvl="1"/>
            <a:r>
              <a:rPr lang="en-US" sz="2400" dirty="0">
                <a:solidFill>
                  <a:srgbClr val="FF0000"/>
                </a:solidFill>
              </a:rPr>
              <a:t>Identify factors that led to the rise of the women’s movement and the gay liberation movement in the 1960s.</a:t>
            </a:r>
          </a:p>
          <a:p>
            <a:pPr lvl="1"/>
            <a:r>
              <a:rPr lang="en-US" sz="2400" dirty="0">
                <a:solidFill>
                  <a:srgbClr val="FF0000"/>
                </a:solidFill>
              </a:rPr>
              <a:t>What challenges did women and LGBT populations face in the course of these movements?</a:t>
            </a:r>
          </a:p>
          <a:p>
            <a:pPr lvl="1"/>
            <a:r>
              <a:rPr lang="en-US" sz="2400" dirty="0">
                <a:solidFill>
                  <a:srgbClr val="FF0000"/>
                </a:solidFill>
              </a:rPr>
              <a:t>What lasting impact was created by these movements?</a:t>
            </a:r>
          </a:p>
          <a:p>
            <a:pPr lvl="1"/>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5674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defRPr/>
            </a:pPr>
            <a:r>
              <a:rPr lang="en-US" dirty="0">
                <a:solidFill>
                  <a:schemeClr val="tx2">
                    <a:satMod val="130000"/>
                  </a:schemeClr>
                </a:solidFill>
              </a:rPr>
              <a:t>Legacy of the Movement</a:t>
            </a:r>
          </a:p>
        </p:txBody>
      </p:sp>
      <p:sp>
        <p:nvSpPr>
          <p:cNvPr id="3" name="Content Placeholder 2"/>
          <p:cNvSpPr>
            <a:spLocks noGrp="1"/>
          </p:cNvSpPr>
          <p:nvPr>
            <p:ph idx="1"/>
          </p:nvPr>
        </p:nvSpPr>
        <p:spPr/>
        <p:txBody>
          <a:bodyPr>
            <a:normAutofit/>
          </a:bodyPr>
          <a:lstStyle/>
          <a:p>
            <a:pPr marL="365760" indent="-283464">
              <a:spcAft>
                <a:spcPts val="0"/>
              </a:spcAft>
              <a:buFont typeface="Wingdings 2"/>
              <a:buChar char=""/>
              <a:defRPr/>
            </a:pPr>
            <a:r>
              <a:rPr lang="en-US" b="1" dirty="0"/>
              <a:t>The women’s movement still had many </a:t>
            </a:r>
            <a:r>
              <a:rPr lang="en-US" b="1" dirty="0">
                <a:solidFill>
                  <a:srgbClr val="FF0000"/>
                </a:solidFill>
              </a:rPr>
              <a:t>lasting impacts </a:t>
            </a:r>
            <a:r>
              <a:rPr lang="en-US" b="1" dirty="0"/>
              <a:t>that exist today</a:t>
            </a:r>
          </a:p>
          <a:p>
            <a:pPr marL="640080" lvl="1" indent="-237744">
              <a:spcAft>
                <a:spcPts val="0"/>
              </a:spcAft>
              <a:buFont typeface="Verdana"/>
              <a:buChar char="◦"/>
              <a:defRPr/>
            </a:pPr>
            <a:r>
              <a:rPr lang="en-US" b="1" dirty="0">
                <a:solidFill>
                  <a:srgbClr val="FF0000"/>
                </a:solidFill>
              </a:rPr>
              <a:t>Attitudes</a:t>
            </a:r>
            <a:r>
              <a:rPr lang="en-US" b="1" dirty="0"/>
              <a:t> toward women’s education, careers and traditional roles began to change</a:t>
            </a:r>
          </a:p>
          <a:p>
            <a:pPr marL="640080" lvl="1" indent="-237744">
              <a:spcAft>
                <a:spcPts val="0"/>
              </a:spcAft>
              <a:buFont typeface="Verdana"/>
              <a:buChar char="◦"/>
              <a:defRPr/>
            </a:pPr>
            <a:r>
              <a:rPr lang="en-US" b="1" dirty="0">
                <a:solidFill>
                  <a:srgbClr val="FF0000"/>
                </a:solidFill>
              </a:rPr>
              <a:t>Career opportunities </a:t>
            </a:r>
            <a:r>
              <a:rPr lang="en-US" b="1" dirty="0"/>
              <a:t>for women began to expand, especially in educated and managerial positions, the </a:t>
            </a:r>
            <a:r>
              <a:rPr lang="en-US" b="1" dirty="0">
                <a:solidFill>
                  <a:srgbClr val="FF0000"/>
                </a:solidFill>
              </a:rPr>
              <a:t>wage gap begins to slowly close</a:t>
            </a:r>
          </a:p>
          <a:p>
            <a:pPr marL="640080" lvl="1" indent="-237744">
              <a:spcAft>
                <a:spcPts val="0"/>
              </a:spcAft>
              <a:buFont typeface="Verdana"/>
              <a:buChar char="◦"/>
              <a:defRPr/>
            </a:pPr>
            <a:r>
              <a:rPr lang="en-US" b="1" dirty="0"/>
              <a:t>Women also </a:t>
            </a:r>
            <a:r>
              <a:rPr lang="en-US" b="1" dirty="0">
                <a:solidFill>
                  <a:srgbClr val="FF0000"/>
                </a:solidFill>
              </a:rPr>
              <a:t>gained political power </a:t>
            </a:r>
            <a:r>
              <a:rPr lang="en-US" b="1" dirty="0"/>
              <a:t>by being elected to high political office</a:t>
            </a:r>
          </a:p>
          <a:p>
            <a:pPr marL="640080" lvl="1" indent="-237744">
              <a:spcAft>
                <a:spcPts val="0"/>
              </a:spcAft>
              <a:buFont typeface="Verdana"/>
              <a:buChar char="◦"/>
              <a:defRPr/>
            </a:pPr>
            <a:r>
              <a:rPr lang="en-US" b="1" dirty="0">
                <a:solidFill>
                  <a:srgbClr val="FF0000"/>
                </a:solidFill>
              </a:rPr>
              <a:t>Women’s issues also became a centerpiece of political issues</a:t>
            </a:r>
            <a:r>
              <a:rPr lang="en-US" b="1" dirty="0"/>
              <a:t>, and continue to be so to this day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5241720"/>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Treatment of American LGBT populations</a:t>
            </a:r>
            <a:br>
              <a:rPr lang="en-US" dirty="0"/>
            </a:br>
            <a:r>
              <a:rPr lang="en-US" dirty="0"/>
              <a:t>1940s – 1950s</a:t>
            </a:r>
          </a:p>
        </p:txBody>
      </p:sp>
      <p:sp>
        <p:nvSpPr>
          <p:cNvPr id="3" name="Content Placeholder 2"/>
          <p:cNvSpPr>
            <a:spLocks noGrp="1"/>
          </p:cNvSpPr>
          <p:nvPr>
            <p:ph idx="1"/>
          </p:nvPr>
        </p:nvSpPr>
        <p:spPr/>
        <p:txBody>
          <a:bodyPr>
            <a:normAutofit fontScale="55000" lnSpcReduction="20000"/>
          </a:bodyPr>
          <a:lstStyle/>
          <a:p>
            <a:pPr>
              <a:spcBef>
                <a:spcPct val="0"/>
              </a:spcBef>
              <a:buClrTx/>
              <a:buSzTx/>
            </a:pPr>
            <a:r>
              <a:rPr lang="en-US" altLang="en-US" b="1" dirty="0">
                <a:latin typeface="Didot" charset="0"/>
                <a:cs typeface="Didot" charset="0"/>
                <a:sym typeface="Didot" charset="0"/>
              </a:rPr>
              <a:t>Targeting of Businesses: the closing of gay bars and businesses that promoted social gathering of the gay community</a:t>
            </a:r>
          </a:p>
          <a:p>
            <a:pPr>
              <a:spcBef>
                <a:spcPct val="0"/>
              </a:spcBef>
              <a:buClrTx/>
              <a:buSzTx/>
            </a:pPr>
            <a:r>
              <a:rPr lang="en-US" altLang="en-US" b="1" dirty="0">
                <a:latin typeface="Didot" charset="0"/>
                <a:cs typeface="Didot" charset="0"/>
                <a:sym typeface="Didot" charset="0"/>
              </a:rPr>
              <a:t>Anti-gay sex laws</a:t>
            </a:r>
          </a:p>
          <a:p>
            <a:pPr>
              <a:spcBef>
                <a:spcPct val="0"/>
              </a:spcBef>
              <a:buClrTx/>
              <a:buSzTx/>
            </a:pPr>
            <a:r>
              <a:rPr lang="en-US" altLang="en-US" b="1" dirty="0">
                <a:latin typeface="Didot" charset="0"/>
                <a:cs typeface="Didot" charset="0"/>
                <a:sym typeface="Didot" charset="0"/>
              </a:rPr>
              <a:t>Employment rights infringement</a:t>
            </a:r>
          </a:p>
          <a:p>
            <a:pPr>
              <a:spcBef>
                <a:spcPct val="0"/>
              </a:spcBef>
              <a:buClrTx/>
              <a:buSzTx/>
            </a:pPr>
            <a:r>
              <a:rPr lang="en-US" altLang="en-US" b="1" dirty="0">
                <a:latin typeface="Didot" charset="0"/>
                <a:cs typeface="Didot" charset="0"/>
                <a:sym typeface="Didot" charset="0"/>
              </a:rPr>
              <a:t>FBI moral perversion investigations and blacklisting: invasion of privacy and harassment</a:t>
            </a:r>
          </a:p>
          <a:p>
            <a:pPr>
              <a:spcBef>
                <a:spcPct val="0"/>
              </a:spcBef>
              <a:buClrTx/>
              <a:buSzTx/>
            </a:pPr>
            <a:r>
              <a:rPr lang="en-US" altLang="en-US" b="1" dirty="0">
                <a:latin typeface="Didot" charset="0"/>
                <a:cs typeface="Didot" charset="0"/>
                <a:sym typeface="Didot" charset="0"/>
              </a:rPr>
              <a:t>Federal employment restrictions: Eisenhower dismisses “sexually perverse” federal employees</a:t>
            </a:r>
          </a:p>
          <a:p>
            <a:pPr marL="0" indent="0">
              <a:spcBef>
                <a:spcPct val="0"/>
              </a:spcBef>
              <a:buClrTx/>
              <a:buSzTx/>
              <a:buNone/>
            </a:pPr>
            <a:endParaRPr lang="en-US" altLang="en-US" b="1" dirty="0">
              <a:latin typeface="Didot" charset="0"/>
              <a:cs typeface="Didot" charset="0"/>
              <a:sym typeface="Didot" charset="0"/>
            </a:endParaRPr>
          </a:p>
          <a:p>
            <a:pPr marL="0" indent="0">
              <a:spcBef>
                <a:spcPct val="0"/>
              </a:spcBef>
              <a:buClrTx/>
              <a:buSzTx/>
              <a:buNone/>
            </a:pPr>
            <a:r>
              <a:rPr lang="en-US" altLang="en-US" b="1" dirty="0">
                <a:solidFill>
                  <a:srgbClr val="FF0000"/>
                </a:solidFill>
                <a:latin typeface="Didot" charset="0"/>
                <a:cs typeface="Didot" charset="0"/>
                <a:sym typeface="Didot" charset="0"/>
              </a:rPr>
              <a:t>Homophile Movement: </a:t>
            </a:r>
            <a:r>
              <a:rPr lang="en-US" altLang="en-US" b="1" dirty="0">
                <a:latin typeface="Didot" charset="0"/>
                <a:cs typeface="Didot" charset="0"/>
                <a:sym typeface="Didot" charset="0"/>
              </a:rPr>
              <a:t>Politically moderate and assimilationist movement aimed at spreading awareness of and “normalizing” gay relationships.</a:t>
            </a:r>
          </a:p>
          <a:p>
            <a:pPr marL="0" indent="0">
              <a:spcBef>
                <a:spcPct val="0"/>
              </a:spcBef>
              <a:buClrTx/>
              <a:buSzTx/>
              <a:buNone/>
            </a:pPr>
            <a:endParaRPr lang="en-US" altLang="en-US" b="1" dirty="0">
              <a:latin typeface="Didot" charset="0"/>
              <a:cs typeface="Didot" charset="0"/>
              <a:sym typeface="Didot" charset="0"/>
            </a:endParaRPr>
          </a:p>
          <a:p>
            <a:pPr marL="0" indent="0">
              <a:spcBef>
                <a:spcPct val="0"/>
              </a:spcBef>
              <a:buClrTx/>
              <a:buSzTx/>
              <a:buNone/>
            </a:pPr>
            <a:r>
              <a:rPr lang="en-US" altLang="en-US" b="1" i="1" dirty="0">
                <a:solidFill>
                  <a:srgbClr val="FF0000"/>
                </a:solidFill>
                <a:latin typeface="Didot" charset="0"/>
                <a:cs typeface="Didot" charset="0"/>
                <a:sym typeface="Didot" charset="0"/>
              </a:rPr>
              <a:t>Kinsey Reports: </a:t>
            </a:r>
            <a:r>
              <a:rPr lang="en-US" altLang="en-US" b="1" i="1" dirty="0">
                <a:latin typeface="Didot" charset="0"/>
                <a:cs typeface="Didot" charset="0"/>
                <a:sym typeface="Didot" charset="0"/>
              </a:rPr>
              <a:t>begins open discussion about human sexuality which begins to fight stereotypes including those around homosexuality. </a:t>
            </a:r>
            <a:endParaRPr lang="en-US" altLang="en-US" b="1" dirty="0">
              <a:latin typeface="Didot" charset="0"/>
              <a:cs typeface="Didot" charset="0"/>
              <a:sym typeface="Didot" charset="0"/>
            </a:endParaRPr>
          </a:p>
          <a:p>
            <a:pPr marL="0" indent="0">
              <a:spcBef>
                <a:spcPct val="0"/>
              </a:spcBef>
              <a:buClrTx/>
              <a:buSzTx/>
              <a:buNone/>
            </a:pPr>
            <a:endParaRPr lang="en-US" altLang="en-US" b="1" dirty="0">
              <a:latin typeface="Didot" charset="0"/>
              <a:cs typeface="Didot" charset="0"/>
              <a:sym typeface="Didot" charset="0"/>
            </a:endParaRPr>
          </a:p>
          <a:p>
            <a:pPr marL="0" indent="0">
              <a:spcBef>
                <a:spcPct val="0"/>
              </a:spcBef>
              <a:buClrTx/>
              <a:buSzTx/>
              <a:buNone/>
            </a:pPr>
            <a:r>
              <a:rPr lang="en-US" altLang="en-US" b="1" dirty="0">
                <a:solidFill>
                  <a:srgbClr val="FF0000"/>
                </a:solidFill>
                <a:latin typeface="Didot" charset="0"/>
                <a:cs typeface="Didot" charset="0"/>
                <a:sym typeface="Didot" charset="0"/>
              </a:rPr>
              <a:t>Gay Liberation Movement: </a:t>
            </a:r>
            <a:r>
              <a:rPr lang="en-US" altLang="en-US" b="1" dirty="0">
                <a:latin typeface="Didot" charset="0"/>
                <a:cs typeface="Didot" charset="0"/>
                <a:sym typeface="Didot" charset="0"/>
              </a:rPr>
              <a:t>Politically more radical movement of the 60s which shared commonalities with the Black Power and Women’s Liberation Movements.</a:t>
            </a:r>
          </a:p>
          <a:p>
            <a:pPr>
              <a:spcBef>
                <a:spcPct val="0"/>
              </a:spcBef>
              <a:buClrTx/>
              <a:buSzTx/>
            </a:pPr>
            <a:endParaRPr lang="en-US" altLang="en-US" dirty="0">
              <a:latin typeface="Didot" charset="0"/>
              <a:cs typeface="Didot" charset="0"/>
              <a:sym typeface="Didot" charset="0"/>
            </a:endParaRP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70029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02920"/>
            <a:ext cx="9601196" cy="1889760"/>
          </a:xfrm>
        </p:spPr>
        <p:txBody>
          <a:bodyPr>
            <a:normAutofit/>
          </a:bodyPr>
          <a:lstStyle/>
          <a:p>
            <a:r>
              <a:rPr lang="en-US" dirty="0"/>
              <a:t>Alfred Kinsey</a:t>
            </a:r>
          </a:p>
        </p:txBody>
      </p:sp>
      <p:sp>
        <p:nvSpPr>
          <p:cNvPr id="3" name="Content Placeholder 2"/>
          <p:cNvSpPr>
            <a:spLocks noGrp="1"/>
          </p:cNvSpPr>
          <p:nvPr>
            <p:ph idx="1"/>
          </p:nvPr>
        </p:nvSpPr>
        <p:spPr>
          <a:xfrm>
            <a:off x="1295401" y="2556932"/>
            <a:ext cx="6675119" cy="3318936"/>
          </a:xfrm>
        </p:spPr>
        <p:txBody>
          <a:bodyPr>
            <a:normAutofit fontScale="85000" lnSpcReduction="20000"/>
          </a:bodyPr>
          <a:lstStyle/>
          <a:p>
            <a:r>
              <a:rPr lang="en-US" dirty="0"/>
              <a:t>Biologist (</a:t>
            </a:r>
            <a:r>
              <a:rPr lang="en-US" dirty="0" err="1"/>
              <a:t>Entmology</a:t>
            </a:r>
            <a:r>
              <a:rPr lang="en-US" dirty="0"/>
              <a:t>, Zoology, Sexology) Founded Institute for Sex Research at Indiana University</a:t>
            </a:r>
          </a:p>
          <a:p>
            <a:r>
              <a:rPr lang="en-US" dirty="0">
                <a:solidFill>
                  <a:srgbClr val="FF0000"/>
                </a:solidFill>
              </a:rPr>
              <a:t>Kinsey Reports: provoked controversy and were seen as a preview and logical basis for the later sexual revolution of the 60s</a:t>
            </a:r>
            <a:r>
              <a:rPr lang="en-US" dirty="0"/>
              <a:t>, which subsequently influenced the women’s liberation and gay liberation movements</a:t>
            </a:r>
          </a:p>
          <a:p>
            <a:pPr lvl="1"/>
            <a:r>
              <a:rPr lang="en-US" dirty="0"/>
              <a:t>“Sexual Behavior in the Human Male” (1948)</a:t>
            </a:r>
          </a:p>
          <a:p>
            <a:pPr lvl="1"/>
            <a:r>
              <a:rPr lang="en-US" dirty="0"/>
              <a:t>“Sexual Behavior in the Human Female” (1953)</a:t>
            </a:r>
          </a:p>
          <a:p>
            <a:r>
              <a:rPr lang="en-US" dirty="0">
                <a:solidFill>
                  <a:srgbClr val="FF0000"/>
                </a:solidFill>
              </a:rPr>
              <a:t>Kinsey Scale: used in research to describe a person’s sexual orientation </a:t>
            </a:r>
            <a:r>
              <a:rPr lang="en-US" dirty="0"/>
              <a:t>based on their responses and experiences in a questionnaire at a given time of life</a:t>
            </a:r>
          </a:p>
          <a:p>
            <a:endParaRPr lang="en-US" dirty="0"/>
          </a:p>
        </p:txBody>
      </p:sp>
      <p:pic>
        <p:nvPicPr>
          <p:cNvPr id="4" name="Picture 3"/>
          <p:cNvPicPr>
            <a:picLocks noChangeAspect="1"/>
          </p:cNvPicPr>
          <p:nvPr/>
        </p:nvPicPr>
        <p:blipFill>
          <a:blip r:embed="rId2"/>
          <a:stretch>
            <a:fillRect/>
          </a:stretch>
        </p:blipFill>
        <p:spPr>
          <a:xfrm>
            <a:off x="8204702" y="2755052"/>
            <a:ext cx="2095500" cy="267652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1666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no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17619358"/>
              </p:ext>
            </p:extLst>
          </p:nvPr>
        </p:nvGraphicFramePr>
        <p:xfrm>
          <a:off x="792480" y="868681"/>
          <a:ext cx="6111240" cy="4989550"/>
        </p:xfrm>
        <a:graphic>
          <a:graphicData uri="http://schemas.openxmlformats.org/drawingml/2006/table">
            <a:tbl>
              <a:tblPr/>
              <a:tblGrid>
                <a:gridCol w="305562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439091420"/>
                    </a:ext>
                  </a:extLst>
                </a:gridCol>
                <a:gridCol w="305562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4101389307"/>
                    </a:ext>
                  </a:extLst>
                </a:gridCol>
              </a:tblGrid>
              <a:tr h="415062">
                <a:tc>
                  <a:txBody>
                    <a:bodyPr/>
                    <a:lstStyle/>
                    <a:p>
                      <a:pPr algn="ctr"/>
                      <a:r>
                        <a:rPr lang="en-US" sz="1400" dirty="0">
                          <a:effectLst/>
                        </a:rPr>
                        <a:t>Rating</a:t>
                      </a:r>
                    </a:p>
                  </a:txBody>
                  <a:tcPr marL="69122" marR="69122" marT="34561" marB="3456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l"/>
                      <a:r>
                        <a:rPr lang="en-US" sz="1400">
                          <a:effectLst/>
                        </a:rPr>
                        <a:t>Description</a:t>
                      </a:r>
                    </a:p>
                  </a:txBody>
                  <a:tcPr marL="69122" marR="69122" marT="34561" marB="3456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840834747"/>
                  </a:ext>
                </a:extLst>
              </a:tr>
              <a:tr h="415062">
                <a:tc>
                  <a:txBody>
                    <a:bodyPr/>
                    <a:lstStyle/>
                    <a:p>
                      <a:pPr algn="ctr"/>
                      <a:r>
                        <a:rPr lang="en-US" sz="1400">
                          <a:effectLst/>
                        </a:rPr>
                        <a:t>0</a:t>
                      </a:r>
                    </a:p>
                  </a:txBody>
                  <a:tcPr marL="69122" marR="69122" marT="34561" marB="3456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CCCFF"/>
                    </a:solidFill>
                  </a:tcPr>
                </a:tc>
                <a:tc>
                  <a:txBody>
                    <a:bodyPr/>
                    <a:lstStyle/>
                    <a:p>
                      <a:r>
                        <a:rPr lang="en-US" sz="1400">
                          <a:effectLst/>
                        </a:rPr>
                        <a:t>Exclusively heterosexual</a:t>
                      </a:r>
                    </a:p>
                  </a:txBody>
                  <a:tcPr marL="69122" marR="69122" marT="34561" marB="3456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CCCFF"/>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422055875"/>
                  </a:ext>
                </a:extLst>
              </a:tr>
              <a:tr h="728560">
                <a:tc>
                  <a:txBody>
                    <a:bodyPr/>
                    <a:lstStyle/>
                    <a:p>
                      <a:pPr algn="ctr"/>
                      <a:r>
                        <a:rPr lang="en-US" sz="1400">
                          <a:effectLst/>
                        </a:rPr>
                        <a:t>1</a:t>
                      </a:r>
                    </a:p>
                  </a:txBody>
                  <a:tcPr marL="69122" marR="69122" marT="34561" marB="3456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CDDFF"/>
                    </a:solidFill>
                  </a:tcPr>
                </a:tc>
                <a:tc>
                  <a:txBody>
                    <a:bodyPr/>
                    <a:lstStyle/>
                    <a:p>
                      <a:r>
                        <a:rPr lang="en-US" sz="1400">
                          <a:effectLst/>
                        </a:rPr>
                        <a:t>Predominantly heterosexual, only incidentally homosexual</a:t>
                      </a:r>
                    </a:p>
                  </a:txBody>
                  <a:tcPr marL="69122" marR="69122" marT="34561" marB="3456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CDDFF"/>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3769245210"/>
                  </a:ext>
                </a:extLst>
              </a:tr>
              <a:tr h="728560">
                <a:tc>
                  <a:txBody>
                    <a:bodyPr/>
                    <a:lstStyle/>
                    <a:p>
                      <a:pPr algn="ctr"/>
                      <a:r>
                        <a:rPr lang="en-US" sz="1400">
                          <a:effectLst/>
                        </a:rPr>
                        <a:t>2</a:t>
                      </a:r>
                    </a:p>
                  </a:txBody>
                  <a:tcPr marL="69122" marR="69122" marT="34561" marB="3456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CFFFA"/>
                    </a:solidFill>
                  </a:tcPr>
                </a:tc>
                <a:tc>
                  <a:txBody>
                    <a:bodyPr/>
                    <a:lstStyle/>
                    <a:p>
                      <a:r>
                        <a:rPr lang="en-US" sz="1400" dirty="0">
                          <a:effectLst/>
                        </a:rPr>
                        <a:t>Predominantly heterosexual, but more than incidentally homosexual</a:t>
                      </a:r>
                    </a:p>
                  </a:txBody>
                  <a:tcPr marL="69122" marR="69122" marT="34561" marB="3456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CFFFA"/>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46755152"/>
                  </a:ext>
                </a:extLst>
              </a:tr>
              <a:tr h="415062">
                <a:tc>
                  <a:txBody>
                    <a:bodyPr/>
                    <a:lstStyle/>
                    <a:p>
                      <a:pPr algn="ctr"/>
                      <a:r>
                        <a:rPr lang="en-US" sz="1400">
                          <a:effectLst/>
                        </a:rPr>
                        <a:t>3</a:t>
                      </a:r>
                    </a:p>
                  </a:txBody>
                  <a:tcPr marL="69122" marR="69122" marT="34561" marB="3456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CFFCC"/>
                    </a:solidFill>
                  </a:tcPr>
                </a:tc>
                <a:tc>
                  <a:txBody>
                    <a:bodyPr/>
                    <a:lstStyle/>
                    <a:p>
                      <a:r>
                        <a:rPr lang="en-US" sz="1400" dirty="0">
                          <a:effectLst/>
                        </a:rPr>
                        <a:t>Equally heterosexual and homosexual</a:t>
                      </a:r>
                    </a:p>
                  </a:txBody>
                  <a:tcPr marL="69122" marR="69122" marT="34561" marB="3456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CFFCC"/>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3380728637"/>
                  </a:ext>
                </a:extLst>
              </a:tr>
              <a:tr h="728560">
                <a:tc>
                  <a:txBody>
                    <a:bodyPr/>
                    <a:lstStyle/>
                    <a:p>
                      <a:pPr algn="ctr"/>
                      <a:r>
                        <a:rPr lang="en-US" sz="1400" dirty="0">
                          <a:effectLst/>
                        </a:rPr>
                        <a:t>4</a:t>
                      </a:r>
                    </a:p>
                  </a:txBody>
                  <a:tcPr marL="69122" marR="69122" marT="34561" marB="3456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CFFFA"/>
                    </a:solidFill>
                  </a:tcPr>
                </a:tc>
                <a:tc>
                  <a:txBody>
                    <a:bodyPr/>
                    <a:lstStyle/>
                    <a:p>
                      <a:r>
                        <a:rPr lang="en-US" sz="1400">
                          <a:effectLst/>
                        </a:rPr>
                        <a:t>Predominantly homosexual, but more than incidentally heterosexual</a:t>
                      </a:r>
                    </a:p>
                  </a:txBody>
                  <a:tcPr marL="69122" marR="69122" marT="34561" marB="3456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CFFFA"/>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3034616561"/>
                  </a:ext>
                </a:extLst>
              </a:tr>
              <a:tr h="728560">
                <a:tc>
                  <a:txBody>
                    <a:bodyPr/>
                    <a:lstStyle/>
                    <a:p>
                      <a:pPr algn="ctr"/>
                      <a:r>
                        <a:rPr lang="en-US" sz="1400">
                          <a:effectLst/>
                        </a:rPr>
                        <a:t>5</a:t>
                      </a:r>
                    </a:p>
                  </a:txBody>
                  <a:tcPr marL="69122" marR="69122" marT="34561" marB="3456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CDDFF"/>
                    </a:solidFill>
                  </a:tcPr>
                </a:tc>
                <a:tc>
                  <a:txBody>
                    <a:bodyPr/>
                    <a:lstStyle/>
                    <a:p>
                      <a:r>
                        <a:rPr lang="en-US" sz="1400">
                          <a:effectLst/>
                        </a:rPr>
                        <a:t>Predominantly homosexual, only incidentally heterosexual</a:t>
                      </a:r>
                    </a:p>
                  </a:txBody>
                  <a:tcPr marL="69122" marR="69122" marT="34561" marB="3456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CDDFF"/>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022036082"/>
                  </a:ext>
                </a:extLst>
              </a:tr>
              <a:tr h="415062">
                <a:tc>
                  <a:txBody>
                    <a:bodyPr/>
                    <a:lstStyle/>
                    <a:p>
                      <a:pPr algn="ctr"/>
                      <a:r>
                        <a:rPr lang="en-US" sz="1400">
                          <a:effectLst/>
                        </a:rPr>
                        <a:t>6</a:t>
                      </a:r>
                    </a:p>
                  </a:txBody>
                  <a:tcPr marL="69122" marR="69122" marT="34561" marB="3456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CCCFF"/>
                    </a:solidFill>
                  </a:tcPr>
                </a:tc>
                <a:tc>
                  <a:txBody>
                    <a:bodyPr/>
                    <a:lstStyle/>
                    <a:p>
                      <a:r>
                        <a:rPr lang="en-US" sz="1400">
                          <a:effectLst/>
                        </a:rPr>
                        <a:t>Exclusively homosexual</a:t>
                      </a:r>
                    </a:p>
                  </a:txBody>
                  <a:tcPr marL="69122" marR="69122" marT="34561" marB="3456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CCCFF"/>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59792090"/>
                  </a:ext>
                </a:extLst>
              </a:tr>
              <a:tr h="415062">
                <a:tc>
                  <a:txBody>
                    <a:bodyPr/>
                    <a:lstStyle/>
                    <a:p>
                      <a:pPr algn="ctr"/>
                      <a:r>
                        <a:rPr lang="en-US" sz="1400">
                          <a:effectLst/>
                        </a:rPr>
                        <a:t>X</a:t>
                      </a:r>
                    </a:p>
                  </a:txBody>
                  <a:tcPr marL="69122" marR="69122" marT="34561" marB="3456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DFDFD"/>
                    </a:solidFill>
                  </a:tcPr>
                </a:tc>
                <a:tc>
                  <a:txBody>
                    <a:bodyPr/>
                    <a:lstStyle/>
                    <a:p>
                      <a:r>
                        <a:rPr lang="en-US" sz="1400" dirty="0">
                          <a:effectLst/>
                        </a:rPr>
                        <a:t>No socio-sexual contacts or reactions</a:t>
                      </a:r>
                    </a:p>
                  </a:txBody>
                  <a:tcPr marL="69122" marR="69122" marT="34561" marB="3456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DFDFD"/>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867229121"/>
                  </a:ext>
                </a:extLst>
              </a:tr>
            </a:tbl>
          </a:graphicData>
        </a:graphic>
      </p:graphicFrame>
      <p:sp>
        <p:nvSpPr>
          <p:cNvPr id="6" name="TextBox 5"/>
          <p:cNvSpPr txBox="1"/>
          <p:nvPr/>
        </p:nvSpPr>
        <p:spPr>
          <a:xfrm>
            <a:off x="7269480" y="685800"/>
            <a:ext cx="3398520" cy="4801314"/>
          </a:xfrm>
          <a:prstGeom prst="rect">
            <a:avLst/>
          </a:prstGeom>
          <a:noFill/>
        </p:spPr>
        <p:txBody>
          <a:bodyPr wrap="square" rtlCol="0">
            <a:spAutoFit/>
          </a:bodyPr>
          <a:lstStyle/>
          <a:p>
            <a:r>
              <a:rPr lang="en-US" b="1" dirty="0"/>
              <a:t>Kinsey reports:</a:t>
            </a:r>
            <a:endParaRPr lang="en-US" i="1" dirty="0"/>
          </a:p>
          <a:p>
            <a:r>
              <a:rPr lang="en-US" b="1" dirty="0"/>
              <a:t>Men</a:t>
            </a:r>
            <a:r>
              <a:rPr lang="en-US" dirty="0"/>
              <a:t>: 11.6% of males aged 20–35 were given a rating of 3 for this period of their lives.</a:t>
            </a:r>
            <a:r>
              <a:rPr lang="en-US" baseline="30000" dirty="0"/>
              <a:t> </a:t>
            </a:r>
            <a:r>
              <a:rPr lang="en-US" dirty="0"/>
              <a:t>The study also reported that 10% of American males surveyed were "more or less exclusively homosexual for at least three years between the ages of 16 and 55 (in the 5 to 6 range).</a:t>
            </a:r>
          </a:p>
          <a:p>
            <a:r>
              <a:rPr lang="en-US" b="1" dirty="0"/>
              <a:t>Women</a:t>
            </a:r>
            <a:r>
              <a:rPr lang="en-US" dirty="0"/>
              <a:t>: 7% of single females aged 20–35 and 4% of previously married females aged 20–35 were given a rating of 3 for this period of their lives.</a:t>
            </a:r>
            <a:r>
              <a:rPr lang="en-US" baseline="30000" dirty="0"/>
              <a:t>  </a:t>
            </a:r>
            <a:r>
              <a:rPr lang="en-US" dirty="0"/>
              <a:t>2% to 6% of females, aged 20–35, were given a rating of 5 and 1% to 3% of unmarried females aged 20–35 were rated as 6.</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4174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4999072" cy="1303867"/>
          </a:xfrm>
        </p:spPr>
        <p:txBody>
          <a:bodyPr>
            <a:normAutofit fontScale="90000"/>
          </a:bodyPr>
          <a:lstStyle/>
          <a:p>
            <a:r>
              <a:rPr lang="en-US" sz="2400" dirty="0"/>
              <a:t>The Beginning of the Gay Liberation Movement</a:t>
            </a:r>
            <a:br>
              <a:rPr lang="en-US" sz="2400" dirty="0"/>
            </a:br>
            <a:r>
              <a:rPr lang="en-US" sz="2400" dirty="0"/>
              <a:t>(later known as “Gay Rights Movement”)</a:t>
            </a:r>
          </a:p>
        </p:txBody>
      </p:sp>
      <p:sp>
        <p:nvSpPr>
          <p:cNvPr id="3" name="Content Placeholder 2"/>
          <p:cNvSpPr>
            <a:spLocks noGrp="1"/>
          </p:cNvSpPr>
          <p:nvPr>
            <p:ph idx="1"/>
          </p:nvPr>
        </p:nvSpPr>
        <p:spPr>
          <a:xfrm>
            <a:off x="1295402" y="2365546"/>
            <a:ext cx="5882638" cy="3737542"/>
          </a:xfrm>
        </p:spPr>
        <p:txBody>
          <a:bodyPr>
            <a:noAutofit/>
          </a:bodyPr>
          <a:lstStyle/>
          <a:p>
            <a:r>
              <a:rPr lang="en-US" sz="1800" b="1" dirty="0"/>
              <a:t>Early conflicts:</a:t>
            </a:r>
          </a:p>
          <a:p>
            <a:r>
              <a:rPr lang="en-US" sz="1800" b="1" dirty="0"/>
              <a:t>“Black Cat Riot” (L.A. 1966)</a:t>
            </a:r>
          </a:p>
          <a:p>
            <a:r>
              <a:rPr lang="en-US" sz="1800" b="1" dirty="0"/>
              <a:t>“Compton’s Café Riot” (San Francisco, 1966) </a:t>
            </a:r>
          </a:p>
          <a:p>
            <a:r>
              <a:rPr lang="en-US" sz="1800" b="1" dirty="0"/>
              <a:t>“Stonewall Riots” (New York City, 1969)</a:t>
            </a:r>
          </a:p>
          <a:p>
            <a:r>
              <a:rPr lang="en-US" sz="1800" b="1" dirty="0"/>
              <a:t>sparked the creation of gay rights organizations like GLF (Gay Liberation Front) and PRIDE (Personal Rights in Defense &amp; Education) who staged protests and demonstrations to raise awareness</a:t>
            </a:r>
          </a:p>
          <a:p>
            <a:r>
              <a:rPr lang="en-US" sz="1800" b="1" dirty="0"/>
              <a:t>Also led to the creation of new publications like “The Advocate” (now a nationally syndicated publication exploring news and issues relevant to the LGBT community)</a:t>
            </a:r>
          </a:p>
        </p:txBody>
      </p:sp>
      <p:pic>
        <p:nvPicPr>
          <p:cNvPr id="4" name="Picture 3"/>
          <p:cNvPicPr>
            <a:picLocks noChangeAspect="1"/>
          </p:cNvPicPr>
          <p:nvPr/>
        </p:nvPicPr>
        <p:blipFill>
          <a:blip r:embed="rId2"/>
          <a:stretch>
            <a:fillRect/>
          </a:stretch>
        </p:blipFill>
        <p:spPr>
          <a:xfrm>
            <a:off x="7178040" y="659219"/>
            <a:ext cx="4125433" cy="544386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718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5665" y="882504"/>
            <a:ext cx="5932967" cy="4933505"/>
          </a:xfrm>
          <a:prstGeom prst="rect">
            <a:avLst/>
          </a:prstGeom>
        </p:spPr>
      </p:pic>
      <p:pic>
        <p:nvPicPr>
          <p:cNvPr id="4" name="Picture 3"/>
          <p:cNvPicPr>
            <a:picLocks noChangeAspect="1"/>
          </p:cNvPicPr>
          <p:nvPr/>
        </p:nvPicPr>
        <p:blipFill>
          <a:blip r:embed="rId3"/>
          <a:stretch>
            <a:fillRect/>
          </a:stretch>
        </p:blipFill>
        <p:spPr>
          <a:xfrm>
            <a:off x="7188606" y="882504"/>
            <a:ext cx="3869255" cy="493350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7935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1748" y="1019533"/>
            <a:ext cx="5932968" cy="3338622"/>
          </a:xfrm>
          <a:prstGeom prst="rect">
            <a:avLst/>
          </a:prstGeom>
        </p:spPr>
      </p:pic>
      <p:sp>
        <p:nvSpPr>
          <p:cNvPr id="3" name="TextBox 2"/>
          <p:cNvSpPr txBox="1"/>
          <p:nvPr/>
        </p:nvSpPr>
        <p:spPr>
          <a:xfrm>
            <a:off x="1881961" y="373203"/>
            <a:ext cx="8548577" cy="646331"/>
          </a:xfrm>
          <a:prstGeom prst="rect">
            <a:avLst/>
          </a:prstGeom>
          <a:noFill/>
        </p:spPr>
        <p:txBody>
          <a:bodyPr wrap="square" rtlCol="0">
            <a:spAutoFit/>
          </a:bodyPr>
          <a:lstStyle/>
          <a:p>
            <a:pPr algn="ctr"/>
            <a:r>
              <a:rPr lang="en-US" sz="3600" dirty="0"/>
              <a:t>Stonewall Riots (1969)</a:t>
            </a:r>
          </a:p>
        </p:txBody>
      </p:sp>
      <p:pic>
        <p:nvPicPr>
          <p:cNvPr id="4" name="Picture 3"/>
          <p:cNvPicPr>
            <a:picLocks noChangeAspect="1"/>
          </p:cNvPicPr>
          <p:nvPr/>
        </p:nvPicPr>
        <p:blipFill>
          <a:blip r:embed="rId3"/>
          <a:stretch>
            <a:fillRect/>
          </a:stretch>
        </p:blipFill>
        <p:spPr>
          <a:xfrm>
            <a:off x="6634716" y="1019534"/>
            <a:ext cx="5061098" cy="3338621"/>
          </a:xfrm>
          <a:prstGeom prst="rect">
            <a:avLst/>
          </a:prstGeom>
        </p:spPr>
      </p:pic>
      <p:sp>
        <p:nvSpPr>
          <p:cNvPr id="6" name="TextBox 5"/>
          <p:cNvSpPr txBox="1"/>
          <p:nvPr/>
        </p:nvSpPr>
        <p:spPr>
          <a:xfrm>
            <a:off x="935663" y="4358155"/>
            <a:ext cx="10441172" cy="1938992"/>
          </a:xfrm>
          <a:prstGeom prst="rect">
            <a:avLst/>
          </a:prstGeom>
          <a:noFill/>
        </p:spPr>
        <p:txBody>
          <a:bodyPr wrap="square" rtlCol="0">
            <a:spAutoFit/>
          </a:bodyPr>
          <a:lstStyle/>
          <a:p>
            <a:r>
              <a:rPr lang="en-US" sz="2000" dirty="0">
                <a:solidFill>
                  <a:srgbClr val="FF0000"/>
                </a:solidFill>
              </a:rPr>
              <a:t>Police raid on gay bar in New York’s Greenwich Village </a:t>
            </a:r>
            <a:r>
              <a:rPr lang="en-US" sz="2000" dirty="0"/>
              <a:t>becomes an aggressive riot, forcing police to barricade themselves and several arrestees inside the Stonewall Inn to defend themselves from angry civilians. The initial raid was followed by subsequent protests and clashes with police over several days. </a:t>
            </a:r>
            <a:r>
              <a:rPr lang="en-US" sz="2000" dirty="0">
                <a:solidFill>
                  <a:srgbClr val="FF0000"/>
                </a:solidFill>
              </a:rPr>
              <a:t>Marked the beginning of the modern “Gay Liberation Movement”.</a:t>
            </a:r>
          </a:p>
          <a:p>
            <a:r>
              <a:rPr lang="en-US" sz="2000" dirty="0"/>
              <a:t>On the first anniversary of the Stonewall Riots, the first </a:t>
            </a:r>
            <a:r>
              <a:rPr lang="en-US" sz="2000" dirty="0">
                <a:solidFill>
                  <a:srgbClr val="FF0000"/>
                </a:solidFill>
              </a:rPr>
              <a:t>Gay Liberation Marches (later known as Gay Pride Parades) </a:t>
            </a:r>
            <a:r>
              <a:rPr lang="en-US" sz="2000" dirty="0"/>
              <a:t>would be held for the first time in cities across the country.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5009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52355" y="680483"/>
            <a:ext cx="9037674" cy="533754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45795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a="http://schemas.openxmlformats.org/drawingml/2006/main" xmlns=""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1763</TotalTime>
  <Words>1622</Words>
  <Application>Microsoft Macintosh PowerPoint</Application>
  <PresentationFormat>Custom</PresentationFormat>
  <Paragraphs>129</Paragraphs>
  <Slides>20</Slides>
  <Notes>2</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Organic</vt:lpstr>
      <vt:lpstr>Feminism &amp; Gay Liberation</vt:lpstr>
      <vt:lpstr>Scavenger Hunt:</vt:lpstr>
      <vt:lpstr>Treatment of American LGBT populations 1940s – 1950s</vt:lpstr>
      <vt:lpstr>Alfred Kinsey</vt:lpstr>
      <vt:lpstr>Slide 5</vt:lpstr>
      <vt:lpstr>The Beginning of the Gay Liberation Movement (later known as “Gay Rights Movement”)</vt:lpstr>
      <vt:lpstr>Slide 7</vt:lpstr>
      <vt:lpstr>Slide 8</vt:lpstr>
      <vt:lpstr>Slide 9</vt:lpstr>
      <vt:lpstr>Slide 10</vt:lpstr>
      <vt:lpstr>Women Fight For Equality</vt:lpstr>
      <vt:lpstr>Women in the Workplace</vt:lpstr>
      <vt:lpstr>Women Shut Out</vt:lpstr>
      <vt:lpstr>“Is this all?”</vt:lpstr>
      <vt:lpstr>Movement’s Gains and Losses</vt:lpstr>
      <vt:lpstr>Other Sections of the Movement</vt:lpstr>
      <vt:lpstr>The Movement Grows</vt:lpstr>
      <vt:lpstr>Response to the Movement</vt:lpstr>
      <vt:lpstr>Conservative Opposition</vt:lpstr>
      <vt:lpstr>Legacy of the Movement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 Hynes</dc:creator>
  <cp:lastModifiedBy>Elena Hynes</cp:lastModifiedBy>
  <cp:revision>53</cp:revision>
  <cp:lastPrinted>2017-04-24T13:31:44Z</cp:lastPrinted>
  <dcterms:created xsi:type="dcterms:W3CDTF">2017-04-24T13:27:29Z</dcterms:created>
  <dcterms:modified xsi:type="dcterms:W3CDTF">2017-04-24T21:36:18Z</dcterms:modified>
</cp:coreProperties>
</file>