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ppt/revisionInfo.xml" ContentType="application/vnd.ms-powerpoint.revisioninfo+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5" r:id="rId3"/>
    <p:sldId id="273" r:id="rId4"/>
    <p:sldId id="271" r:id="rId5"/>
    <p:sldId id="272" r:id="rId6"/>
    <p:sldId id="27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71" d="100"/>
          <a:sy n="71" d="100"/>
        </p:scale>
        <p:origin x="-56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27" Type="http://schemas.microsoft.com/office/2015/10/relationships/revisionInfo" Target="revisionInfo.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E82822-62B2-7841-997A-BE8740CCADC0}" type="datetimeFigureOut">
              <a:rPr lang="en-US" smtClean="0"/>
              <a:pPr/>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82822-62B2-7841-997A-BE8740CCADC0}" type="datetimeFigureOut">
              <a:rPr lang="en-US" smtClean="0"/>
              <a:pPr/>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82822-62B2-7841-997A-BE8740CCADC0}" type="datetimeFigureOut">
              <a:rPr lang="en-US" smtClean="0"/>
              <a:pPr/>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82822-62B2-7841-997A-BE8740CCADC0}" type="datetimeFigureOut">
              <a:rPr lang="en-US" smtClean="0"/>
              <a:pPr/>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E82822-62B2-7841-997A-BE8740CCADC0}" type="datetimeFigureOut">
              <a:rPr lang="en-US" smtClean="0"/>
              <a:pPr/>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E82822-62B2-7841-997A-BE8740CCADC0}" type="datetimeFigureOut">
              <a:rPr lang="en-US" smtClean="0"/>
              <a:pPr/>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E82822-62B2-7841-997A-BE8740CCADC0}" type="datetimeFigureOut">
              <a:rPr lang="en-US" smtClean="0"/>
              <a:pPr/>
              <a:t>10/10/17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E82822-62B2-7841-997A-BE8740CCADC0}" type="datetimeFigureOut">
              <a:rPr lang="en-US" smtClean="0"/>
              <a:pPr/>
              <a:t>10/10/17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82822-62B2-7841-997A-BE8740CCADC0}" type="datetimeFigureOut">
              <a:rPr lang="en-US" smtClean="0"/>
              <a:pPr/>
              <a:t>10/10/17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E82822-62B2-7841-997A-BE8740CCADC0}" type="datetimeFigureOut">
              <a:rPr lang="en-US" smtClean="0"/>
              <a:pPr/>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E82822-62B2-7841-997A-BE8740CCADC0}" type="datetimeFigureOut">
              <a:rPr lang="en-US" smtClean="0"/>
              <a:pPr/>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82822-62B2-7841-997A-BE8740CCADC0}" type="datetimeFigureOut">
              <a:rPr lang="en-US" smtClean="0"/>
              <a:pPr/>
              <a:t>10/10/17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E07CF-41F4-4E4B-8B90-54451C4775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hyperlink" Target="https://www.youtube.com/watch?v=r6tRp-zRUJ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4865" y="1804067"/>
            <a:ext cx="5778861" cy="1470025"/>
          </a:xfrm>
        </p:spPr>
        <p:txBody>
          <a:bodyPr>
            <a:normAutofit/>
          </a:bodyPr>
          <a:lstStyle/>
          <a:p>
            <a:r>
              <a:rPr lang="en-US" sz="6000" b="1" dirty="0"/>
              <a:t>The Gilded Age</a:t>
            </a:r>
          </a:p>
        </p:txBody>
      </p:sp>
      <p:sp>
        <p:nvSpPr>
          <p:cNvPr id="3" name="Subtitle 2"/>
          <p:cNvSpPr>
            <a:spLocks noGrp="1"/>
          </p:cNvSpPr>
          <p:nvPr>
            <p:ph type="subTitle" idx="1"/>
          </p:nvPr>
        </p:nvSpPr>
        <p:spPr>
          <a:xfrm>
            <a:off x="2579010" y="2977730"/>
            <a:ext cx="3938735" cy="1752600"/>
          </a:xfrm>
        </p:spPr>
        <p:txBody>
          <a:bodyPr>
            <a:noAutofit/>
          </a:bodyPr>
          <a:lstStyle/>
          <a:p>
            <a:r>
              <a:rPr lang="en-US" sz="4000" b="1" dirty="0">
                <a:solidFill>
                  <a:schemeClr val="tx1"/>
                </a:solidFill>
              </a:rPr>
              <a:t>The Expansion of Business and Industry</a:t>
            </a:r>
          </a:p>
          <a:p>
            <a:r>
              <a:rPr lang="en-US" sz="4000" b="1" u="sng" dirty="0">
                <a:solidFill>
                  <a:schemeClr val="tx1"/>
                </a:solidFill>
              </a:rPr>
              <a:t>Part</a:t>
            </a:r>
            <a:r>
              <a:rPr lang="en-US" sz="4000" b="1" u="sng" dirty="0" smtClean="0">
                <a:solidFill>
                  <a:schemeClr val="tx1"/>
                </a:solidFill>
              </a:rPr>
              <a:t> 3</a:t>
            </a:r>
            <a:endParaRPr lang="en-US" sz="4000" b="1" u="sng"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0" y="4406900"/>
            <a:ext cx="3314700" cy="24511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3"/>
          <a:srcRect/>
          <a:stretch>
            <a:fillRect/>
          </a:stretch>
        </p:blipFill>
        <p:spPr bwMode="auto">
          <a:xfrm>
            <a:off x="5829300" y="4406900"/>
            <a:ext cx="3314700" cy="2451100"/>
          </a:xfrm>
          <a:prstGeom prst="rect">
            <a:avLst/>
          </a:prstGeom>
          <a:noFill/>
          <a:ln w="9525">
            <a:noFill/>
            <a:miter lim="800000"/>
            <a:headEnd/>
            <a:tailEnd/>
          </a:ln>
          <a:effectLst/>
        </p:spPr>
      </p:pic>
      <p:pic>
        <p:nvPicPr>
          <p:cNvPr id="3078" name="Picture 6"/>
          <p:cNvPicPr>
            <a:picLocks noChangeAspect="1" noChangeArrowheads="1"/>
          </p:cNvPicPr>
          <p:nvPr/>
        </p:nvPicPr>
        <p:blipFill>
          <a:blip r:embed="rId4"/>
          <a:srcRect/>
          <a:stretch>
            <a:fillRect/>
          </a:stretch>
        </p:blipFill>
        <p:spPr bwMode="auto">
          <a:xfrm>
            <a:off x="2089095" y="264945"/>
            <a:ext cx="4470400" cy="1816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of the Day:</a:t>
            </a:r>
            <a:endParaRPr lang="en-US" dirty="0"/>
          </a:p>
        </p:txBody>
      </p:sp>
      <p:sp>
        <p:nvSpPr>
          <p:cNvPr id="3" name="Content Placeholder 2"/>
          <p:cNvSpPr>
            <a:spLocks noGrp="1"/>
          </p:cNvSpPr>
          <p:nvPr>
            <p:ph idx="1"/>
          </p:nvPr>
        </p:nvSpPr>
        <p:spPr>
          <a:xfrm>
            <a:off x="457200" y="2781751"/>
            <a:ext cx="8229600" cy="3344412"/>
          </a:xfrm>
        </p:spPr>
        <p:txBody>
          <a:bodyPr/>
          <a:lstStyle/>
          <a:p>
            <a:r>
              <a:rPr lang="en-US" i="1" dirty="0" smtClean="0">
                <a:solidFill>
                  <a:srgbClr val="1F497D"/>
                </a:solidFill>
              </a:rPr>
              <a:t>To what extent would you say that the early labor movements of the Gilded Age were “successful”?</a:t>
            </a:r>
            <a:endParaRPr lang="en-US" i="1" dirty="0">
              <a:solidFill>
                <a:srgbClr val="1F497D"/>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A12EB83-4151-44A4-ACFF-70CC331E4946}"/>
              </a:ext>
            </a:extLst>
          </p:cNvPr>
          <p:cNvSpPr>
            <a:spLocks noGrp="1"/>
          </p:cNvSpPr>
          <p:nvPr>
            <p:ph type="title"/>
          </p:nvPr>
        </p:nvSpPr>
        <p:spPr>
          <a:xfrm>
            <a:off x="433137" y="34006"/>
            <a:ext cx="8229600" cy="1143000"/>
          </a:xfrm>
        </p:spPr>
        <p:txBody>
          <a:bodyPr>
            <a:normAutofit fontScale="90000"/>
          </a:bodyPr>
          <a:lstStyle/>
          <a:p>
            <a:r>
              <a:rPr lang="en-US" dirty="0"/>
              <a:t>John Green’s </a:t>
            </a:r>
            <a:br>
              <a:rPr lang="en-US" dirty="0"/>
            </a:br>
            <a:r>
              <a:rPr lang="en-US" dirty="0"/>
              <a:t>“Crash Course U.S. History #23”</a:t>
            </a:r>
          </a:p>
        </p:txBody>
      </p:sp>
      <p:pic>
        <p:nvPicPr>
          <p:cNvPr id="5" name="Pictur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5CA1BACD-B14A-4D5D-BB55-7D02336EF24F}"/>
              </a:ext>
            </a:extLst>
          </p:cNvPr>
          <p:cNvPicPr>
            <a:picLocks noChangeAspect="1"/>
          </p:cNvPicPr>
          <p:nvPr/>
        </p:nvPicPr>
        <p:blipFill>
          <a:blip r:embed="rId2"/>
          <a:stretch>
            <a:fillRect/>
          </a:stretch>
        </p:blipFill>
        <p:spPr>
          <a:xfrm>
            <a:off x="1467852" y="1684422"/>
            <a:ext cx="6533147" cy="3549315"/>
          </a:xfrm>
          <a:prstGeom prst="rect">
            <a:avLst/>
          </a:prstGeom>
        </p:spPr>
      </p:pic>
      <p:sp>
        <p:nvSpPr>
          <p:cNvPr id="6" name="TextBox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1BC0740-49B1-44AF-9859-415C067C8FE8}"/>
              </a:ext>
            </a:extLst>
          </p:cNvPr>
          <p:cNvSpPr txBox="1"/>
          <p:nvPr/>
        </p:nvSpPr>
        <p:spPr>
          <a:xfrm>
            <a:off x="2502568" y="5570621"/>
            <a:ext cx="4812632" cy="369332"/>
          </a:xfrm>
          <a:prstGeom prst="rect">
            <a:avLst/>
          </a:prstGeom>
          <a:noFill/>
        </p:spPr>
        <p:txBody>
          <a:bodyPr wrap="square" rtlCol="0">
            <a:spAutoFit/>
          </a:bodyPr>
          <a:lstStyle/>
          <a:p>
            <a:r>
              <a:rPr lang="en-US" u="sng" dirty="0">
                <a:hlinkClick r:id="rId3"/>
              </a:rPr>
              <a:t>https://www.youtube.com/watch?v=r6tRp-zRUJs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5589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17CC3F47-4586-42B1-85FE-776A12392903}"/>
              </a:ext>
            </a:extLst>
          </p:cNvPr>
          <p:cNvSpPr>
            <a:spLocks noGrp="1"/>
          </p:cNvSpPr>
          <p:nvPr>
            <p:ph type="title"/>
          </p:nvPr>
        </p:nvSpPr>
        <p:spPr>
          <a:xfrm>
            <a:off x="457200" y="-165268"/>
            <a:ext cx="8229600" cy="1143000"/>
          </a:xfrm>
        </p:spPr>
        <p:txBody>
          <a:bodyPr/>
          <a:lstStyle/>
          <a:p>
            <a:r>
              <a:rPr lang="en-US" dirty="0"/>
              <a:t>Labor Unions Emerge</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6407E25-F67B-4A72-B473-0673A9E59CF4}"/>
              </a:ext>
            </a:extLst>
          </p:cNvPr>
          <p:cNvSpPr>
            <a:spLocks noGrp="1"/>
          </p:cNvSpPr>
          <p:nvPr>
            <p:ph idx="1"/>
          </p:nvPr>
        </p:nvSpPr>
        <p:spPr>
          <a:xfrm>
            <a:off x="288759" y="869449"/>
            <a:ext cx="5666874" cy="5868235"/>
          </a:xfrm>
        </p:spPr>
        <p:txBody>
          <a:bodyPr>
            <a:normAutofit fontScale="62500" lnSpcReduction="20000"/>
          </a:bodyPr>
          <a:lstStyle/>
          <a:p>
            <a:r>
              <a:rPr lang="en-US" b="1" dirty="0"/>
              <a:t>In the face of exploitation and unsafe working conditions, industrial laborers joined together to try to persuade employers and legislators to make changes:</a:t>
            </a:r>
          </a:p>
          <a:p>
            <a:pPr lvl="1"/>
            <a:r>
              <a:rPr lang="en-US" dirty="0"/>
              <a:t>12 hour days</a:t>
            </a:r>
          </a:p>
          <a:p>
            <a:pPr lvl="1"/>
            <a:r>
              <a:rPr lang="en-US" dirty="0"/>
              <a:t>No vacation, sick leave</a:t>
            </a:r>
          </a:p>
          <a:p>
            <a:pPr lvl="1"/>
            <a:r>
              <a:rPr lang="en-US" dirty="0"/>
              <a:t>No unemployment compensation</a:t>
            </a:r>
          </a:p>
          <a:p>
            <a:pPr lvl="1"/>
            <a:r>
              <a:rPr lang="en-US" dirty="0"/>
              <a:t>No compensation for injuries sustained on the job</a:t>
            </a:r>
          </a:p>
          <a:p>
            <a:pPr lvl="1"/>
            <a:r>
              <a:rPr lang="en-US" dirty="0"/>
              <a:t>About</a:t>
            </a:r>
            <a:r>
              <a:rPr lang="en-US" dirty="0" smtClean="0"/>
              <a:t> 35,000 </a:t>
            </a:r>
            <a:r>
              <a:rPr lang="en-US" dirty="0"/>
              <a:t>laborers died each</a:t>
            </a:r>
            <a:r>
              <a:rPr lang="en-US" dirty="0" smtClean="0"/>
              <a:t> year </a:t>
            </a:r>
            <a:r>
              <a:rPr lang="en-US" dirty="0"/>
              <a:t>in work-related accidents</a:t>
            </a:r>
          </a:p>
          <a:p>
            <a:pPr lvl="1"/>
            <a:r>
              <a:rPr lang="en-US" dirty="0"/>
              <a:t>Wages were better in the North than in the South, and among the best in the industrialized world, but American families STILL could not survive unless </a:t>
            </a:r>
            <a:r>
              <a:rPr lang="en-US" u="sng" dirty="0"/>
              <a:t>everyone</a:t>
            </a:r>
            <a:r>
              <a:rPr lang="en-US" dirty="0"/>
              <a:t> held a job, including women and children</a:t>
            </a:r>
          </a:p>
          <a:p>
            <a:pPr lvl="2"/>
            <a:r>
              <a:rPr lang="en-US" dirty="0"/>
              <a:t>Between 1890 and 1910, number of women in the workforce doubles (4 million to 8 million)</a:t>
            </a:r>
          </a:p>
          <a:p>
            <a:pPr lvl="2"/>
            <a:r>
              <a:rPr lang="en-US" dirty="0"/>
              <a:t>20% of boys and 10% of girls under 15 years of age held full-time jobs</a:t>
            </a:r>
          </a:p>
          <a:p>
            <a:pPr lvl="2"/>
            <a:r>
              <a:rPr lang="en-US" dirty="0"/>
              <a:t>Average wages for unskilled or sweatshop labor (garment industry)</a:t>
            </a:r>
          </a:p>
          <a:p>
            <a:pPr lvl="3"/>
            <a:r>
              <a:rPr lang="en-US" dirty="0"/>
              <a:t>Men: $498/</a:t>
            </a:r>
            <a:r>
              <a:rPr lang="en-US" dirty="0" err="1"/>
              <a:t>yr</a:t>
            </a:r>
            <a:r>
              <a:rPr lang="en-US" dirty="0"/>
              <a:t> OR $1.62/day</a:t>
            </a:r>
          </a:p>
          <a:p>
            <a:pPr lvl="3"/>
            <a:r>
              <a:rPr lang="en-US" dirty="0"/>
              <a:t>Women: $267/</a:t>
            </a:r>
            <a:r>
              <a:rPr lang="en-US" dirty="0" err="1"/>
              <a:t>yr</a:t>
            </a:r>
            <a:r>
              <a:rPr lang="en-US" dirty="0"/>
              <a:t> OR $0.87/day</a:t>
            </a:r>
          </a:p>
          <a:p>
            <a:pPr lvl="3"/>
            <a:r>
              <a:rPr lang="en-US" dirty="0"/>
              <a:t>Children: $81/year OR $0.27/day</a:t>
            </a:r>
          </a:p>
        </p:txBody>
      </p:sp>
      <p:pic>
        <p:nvPicPr>
          <p:cNvPr id="4" name="Pictu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E83CCDCD-157B-42D6-A613-BB5D00EDF806}"/>
              </a:ext>
            </a:extLst>
          </p:cNvPr>
          <p:cNvPicPr>
            <a:picLocks noChangeAspect="1"/>
          </p:cNvPicPr>
          <p:nvPr/>
        </p:nvPicPr>
        <p:blipFill>
          <a:blip r:embed="rId2"/>
          <a:stretch>
            <a:fillRect/>
          </a:stretch>
        </p:blipFill>
        <p:spPr>
          <a:xfrm>
            <a:off x="5955633" y="890338"/>
            <a:ext cx="3188367" cy="2418346"/>
          </a:xfrm>
          <a:prstGeom prst="rect">
            <a:avLst/>
          </a:prstGeom>
        </p:spPr>
      </p:pic>
      <p:pic>
        <p:nvPicPr>
          <p:cNvPr id="5" name="Pictur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06FEB88-633B-44BD-92A9-D227EE234261}"/>
              </a:ext>
            </a:extLst>
          </p:cNvPr>
          <p:cNvPicPr>
            <a:picLocks noChangeAspect="1"/>
          </p:cNvPicPr>
          <p:nvPr/>
        </p:nvPicPr>
        <p:blipFill>
          <a:blip r:embed="rId3"/>
          <a:stretch>
            <a:fillRect/>
          </a:stretch>
        </p:blipFill>
        <p:spPr>
          <a:xfrm>
            <a:off x="6112042" y="3429000"/>
            <a:ext cx="2947737" cy="2189747"/>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89277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AE18554E-255C-4586-BF62-C5B3CFCD0F4A}"/>
              </a:ext>
            </a:extLst>
          </p:cNvPr>
          <p:cNvSpPr>
            <a:spLocks noGrp="1"/>
          </p:cNvSpPr>
          <p:nvPr>
            <p:ph type="title"/>
          </p:nvPr>
        </p:nvSpPr>
        <p:spPr/>
        <p:txBody>
          <a:bodyPr/>
          <a:lstStyle/>
          <a:p>
            <a:r>
              <a:rPr lang="en-US" b="1" dirty="0"/>
              <a:t>Unions Go on Strike!</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D2297A3B-02D7-4072-BAA1-7658F2793920}"/>
              </a:ext>
            </a:extLst>
          </p:cNvPr>
          <p:cNvSpPr>
            <a:spLocks noGrp="1"/>
          </p:cNvSpPr>
          <p:nvPr>
            <p:ph idx="1"/>
          </p:nvPr>
        </p:nvSpPr>
        <p:spPr>
          <a:xfrm>
            <a:off x="457200" y="1600200"/>
            <a:ext cx="8229600" cy="5257800"/>
          </a:xfrm>
        </p:spPr>
        <p:txBody>
          <a:bodyPr>
            <a:normAutofit fontScale="77500" lnSpcReduction="20000"/>
          </a:bodyPr>
          <a:lstStyle/>
          <a:p>
            <a:r>
              <a:rPr lang="en-US" dirty="0">
                <a:solidFill>
                  <a:schemeClr val="tx2"/>
                </a:solidFill>
              </a:rPr>
              <a:t>The Great Strike of 1877:</a:t>
            </a:r>
            <a:r>
              <a:rPr lang="en-US" dirty="0"/>
              <a:t> Workers on the B&amp;O Railroad protested their second wage cut in two months. Stopped freight and passenger traffic for over a week. Federal troops ended the strike </a:t>
            </a:r>
            <a:r>
              <a:rPr lang="en-US" dirty="0" smtClean="0"/>
              <a:t>after several state governors complained that the strike was impeding interstate commerce.</a:t>
            </a:r>
          </a:p>
          <a:p>
            <a:r>
              <a:rPr lang="en-US" dirty="0" smtClean="0">
                <a:solidFill>
                  <a:srgbClr val="1F497D"/>
                </a:solidFill>
              </a:rPr>
              <a:t>Effect:</a:t>
            </a:r>
            <a:r>
              <a:rPr lang="en-US" dirty="0" smtClean="0"/>
              <a:t> Employers and government prevailed over the strikers by force; set a pattern for the next half century of labor movements</a:t>
            </a:r>
          </a:p>
          <a:p>
            <a:endParaRPr lang="en-US" dirty="0" smtClean="0"/>
          </a:p>
          <a:p>
            <a:r>
              <a:rPr lang="en-US" dirty="0">
                <a:solidFill>
                  <a:srgbClr val="1F497D"/>
                </a:solidFill>
              </a:rPr>
              <a:t>The Haymarket Affair: </a:t>
            </a:r>
            <a:r>
              <a:rPr lang="en-US" dirty="0"/>
              <a:t>protesting police brutality against striking workers. In a bomb attack by an unknown assailant, several police officers were killed and several workers died when the remaining police fired into the crowd</a:t>
            </a:r>
          </a:p>
          <a:p>
            <a:r>
              <a:rPr lang="en-US" dirty="0">
                <a:solidFill>
                  <a:srgbClr val="1F497D"/>
                </a:solidFill>
              </a:rPr>
              <a:t>Effect:</a:t>
            </a:r>
            <a:r>
              <a:rPr lang="en-US" dirty="0"/>
              <a:t> Began to turn the public against the labor </a:t>
            </a:r>
            <a:r>
              <a:rPr lang="en-US" dirty="0" smtClean="0"/>
              <a:t>movement</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7789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144"/>
            <a:ext cx="8229600" cy="1143000"/>
          </a:xfrm>
        </p:spPr>
        <p:txBody>
          <a:bodyPr/>
          <a:lstStyle/>
          <a:p>
            <a:r>
              <a:rPr lang="en-US" dirty="0" smtClean="0"/>
              <a:t>Unions Go on Strike!</a:t>
            </a:r>
            <a:endParaRPr lang="en-US" dirty="0"/>
          </a:p>
        </p:txBody>
      </p:sp>
      <p:sp>
        <p:nvSpPr>
          <p:cNvPr id="3" name="Content Placeholder 2"/>
          <p:cNvSpPr>
            <a:spLocks noGrp="1"/>
          </p:cNvSpPr>
          <p:nvPr>
            <p:ph idx="1"/>
          </p:nvPr>
        </p:nvSpPr>
        <p:spPr>
          <a:xfrm>
            <a:off x="457200" y="680320"/>
            <a:ext cx="8229600" cy="6177680"/>
          </a:xfrm>
        </p:spPr>
        <p:txBody>
          <a:bodyPr>
            <a:normAutofit fontScale="55000" lnSpcReduction="20000"/>
          </a:bodyPr>
          <a:lstStyle/>
          <a:p>
            <a:r>
              <a:rPr lang="en-US" dirty="0" smtClean="0">
                <a:solidFill>
                  <a:srgbClr val="1F497D"/>
                </a:solidFill>
              </a:rPr>
              <a:t>The Homestead Strike: </a:t>
            </a:r>
            <a:r>
              <a:rPr lang="en-US" dirty="0" smtClean="0"/>
              <a:t>Employees at Carnegie Steel went on strike to protest a wage cut. Carnegie Steel hires </a:t>
            </a:r>
            <a:r>
              <a:rPr lang="en-US" u="sng" dirty="0" smtClean="0"/>
              <a:t>“</a:t>
            </a:r>
            <a:r>
              <a:rPr lang="en-US" u="sng" dirty="0" err="1" smtClean="0"/>
              <a:t>Pinkertons</a:t>
            </a:r>
            <a:r>
              <a:rPr lang="en-US" u="sng" dirty="0" smtClean="0"/>
              <a:t>” </a:t>
            </a:r>
            <a:r>
              <a:rPr lang="en-US" dirty="0" smtClean="0"/>
              <a:t>to guard </a:t>
            </a:r>
            <a:r>
              <a:rPr lang="en-US" u="sng" dirty="0" smtClean="0"/>
              <a:t>“scabs”</a:t>
            </a:r>
            <a:r>
              <a:rPr lang="en-US" dirty="0" smtClean="0"/>
              <a:t>. Pitched battle ensues, leaving 3 detectives and 9 workers dead. Nearly half a century would pass before steelworkers would go on strike again.</a:t>
            </a:r>
          </a:p>
          <a:p>
            <a:r>
              <a:rPr lang="en-US" dirty="0" smtClean="0">
                <a:solidFill>
                  <a:srgbClr val="1F497D"/>
                </a:solidFill>
              </a:rPr>
              <a:t>Effect:</a:t>
            </a:r>
            <a:r>
              <a:rPr lang="en-US" dirty="0" smtClean="0"/>
              <a:t> Further damaged the reputation of the labor movement and union members in general.</a:t>
            </a:r>
          </a:p>
          <a:p>
            <a:pPr>
              <a:buNone/>
            </a:pPr>
            <a:endParaRPr lang="en-US" dirty="0" smtClean="0"/>
          </a:p>
          <a:p>
            <a:r>
              <a:rPr lang="en-US" dirty="0" smtClean="0">
                <a:solidFill>
                  <a:srgbClr val="1F497D"/>
                </a:solidFill>
              </a:rPr>
              <a:t>The Pullman Company Strike:</a:t>
            </a:r>
            <a:r>
              <a:rPr lang="en-US" dirty="0" smtClean="0"/>
              <a:t> In response to the Panic of 1893, Pullman laid off more than half of its workforce and cut wages by 25 – 50%, yet failed to lower rents on company housing or prices in the company store. Eugene Debs (President of the American Railway Union) asked for arbitration, which was refused. The ARU helped the strikers start a boycott. Strike turned violent after Pullman hired strikebreakers.</a:t>
            </a:r>
          </a:p>
          <a:p>
            <a:r>
              <a:rPr lang="en-US" dirty="0" smtClean="0">
                <a:solidFill>
                  <a:srgbClr val="1F497D"/>
                </a:solidFill>
              </a:rPr>
              <a:t>Effect:</a:t>
            </a:r>
            <a:r>
              <a:rPr lang="en-US" dirty="0" smtClean="0"/>
              <a:t> Debs was jailed, Pullman fired most of the strikers, and the railroads blacklisted many others to prevent them from working in the railroad industry</a:t>
            </a:r>
          </a:p>
          <a:p>
            <a:endParaRPr lang="en-US" dirty="0" smtClean="0"/>
          </a:p>
          <a:p>
            <a:r>
              <a:rPr lang="en-US" dirty="0" smtClean="0">
                <a:solidFill>
                  <a:srgbClr val="1F497D"/>
                </a:solidFill>
              </a:rPr>
              <a:t>Employers and Government Pressure Unions</a:t>
            </a:r>
          </a:p>
          <a:p>
            <a:pPr lvl="1"/>
            <a:r>
              <a:rPr lang="en-US" dirty="0" smtClean="0"/>
              <a:t>Large, united underclass of people frightened employers</a:t>
            </a:r>
          </a:p>
          <a:p>
            <a:pPr lvl="1"/>
            <a:r>
              <a:rPr lang="en-US" dirty="0" smtClean="0"/>
              <a:t>Found a way to turn the Sherman Anti-trust Act against workers –just had to say that the strike interferes with interstate trade!</a:t>
            </a:r>
          </a:p>
          <a:p>
            <a:pPr lvl="1"/>
            <a:r>
              <a:rPr lang="en-US" dirty="0" smtClean="0"/>
              <a:t>Refused to recognize unions, forced new employees to sign “yellow dog” contracts (promise not to join a union)</a:t>
            </a:r>
          </a:p>
          <a:p>
            <a:pPr lvl="1"/>
            <a:r>
              <a:rPr lang="en-US" dirty="0" smtClean="0"/>
              <a:t>In spite of these challenges, there were a few concessions in unionized industries over time. Between 1890 and 1915, wages in skilled jobs rose fro $17.50 - $24.00 per week and the average workweek fell from 55 hours to 49 hours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1398</TotalTime>
  <Words>657</Words>
  <Application>Microsoft Macintosh PowerPoint</Application>
  <PresentationFormat>On-screen Show (4:3)</PresentationFormat>
  <Paragraphs>39</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The Gilded Age</vt:lpstr>
      <vt:lpstr>Question of the Day:</vt:lpstr>
      <vt:lpstr>John Green’s  “Crash Course U.S. History #23”</vt:lpstr>
      <vt:lpstr>Labor Unions Emerge</vt:lpstr>
      <vt:lpstr>Unions Go on Strike!</vt:lpstr>
      <vt:lpstr>Unions Go on Strike!</vt:lpstr>
    </vt:vector>
  </TitlesOfParts>
  <Company>New West Charter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Gilded Age</dc:title>
  <dc:creator>Elena Hynes</dc:creator>
  <cp:lastModifiedBy>Elena Hynes</cp:lastModifiedBy>
  <cp:revision>44</cp:revision>
  <dcterms:created xsi:type="dcterms:W3CDTF">2017-10-10T20:31:29Z</dcterms:created>
  <dcterms:modified xsi:type="dcterms:W3CDTF">2017-10-10T22:12:56Z</dcterms:modified>
</cp:coreProperties>
</file>