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8" r:id="rId5"/>
    <p:sldId id="269" r:id="rId6"/>
    <p:sldId id="27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82822-62B2-7841-997A-BE8740CCADC0}" type="datetimeFigureOut">
              <a:rPr lang="en-US" smtClean="0"/>
              <a:pPr/>
              <a:t>10/9/17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E07CF-41F4-4E4B-8B90-54451C4775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865" y="1804067"/>
            <a:ext cx="5778861" cy="1470025"/>
          </a:xfrm>
        </p:spPr>
        <p:txBody>
          <a:bodyPr>
            <a:normAutofit/>
          </a:bodyPr>
          <a:lstStyle/>
          <a:p>
            <a:r>
              <a:rPr lang="en-US" sz="6000" b="1" dirty="0"/>
              <a:t>The Gilded 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9010" y="2977730"/>
            <a:ext cx="3938735" cy="1752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tx1"/>
                </a:solidFill>
              </a:rPr>
              <a:t>The Expansion of Business and Industry</a:t>
            </a:r>
          </a:p>
          <a:p>
            <a:r>
              <a:rPr lang="en-US" sz="4000" b="1" u="sng" dirty="0">
                <a:solidFill>
                  <a:schemeClr val="tx1"/>
                </a:solidFill>
              </a:rPr>
              <a:t>Part</a:t>
            </a:r>
            <a:r>
              <a:rPr lang="en-US" sz="4000" b="1" u="sng" dirty="0" smtClean="0">
                <a:solidFill>
                  <a:schemeClr val="tx1"/>
                </a:solidFill>
              </a:rPr>
              <a:t> 2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406900"/>
            <a:ext cx="3314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9300" y="4406900"/>
            <a:ext cx="331470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89095" y="264945"/>
            <a:ext cx="4470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of the Day: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17375E"/>
                </a:solidFill>
              </a:rPr>
              <a:t>What were the advantages and disadvantages of the expansion of industry and business during the Gilded Age?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D028B4D-C4A7-422A-BEC0-8C2B94D195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495" y="3653968"/>
            <a:ext cx="3438442" cy="23654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8561E689-9FF7-4E96-9164-846D7419B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10" y="3653968"/>
            <a:ext cx="3225064" cy="2365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5DDBEAB8-F49B-46C1-B7F4-1A4401B3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Panic of 1893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:p="http://schemas.openxmlformats.org/presentationml/2006/main" xmlns:r="http://schemas.openxmlformats.org/officeDocument/2006/relationships" xmlns:a="http://schemas.openxmlformats.org/drawingml/2006/main" xmlns="" id="{A16B66DC-2DC7-4539-8958-2F3DAF783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Railroad overbuilding, shaky </a:t>
            </a:r>
            <a:r>
              <a:rPr lang="en-US" dirty="0" smtClean="0"/>
              <a:t>financing, corporate </a:t>
            </a:r>
            <a:r>
              <a:rPr lang="en-US" dirty="0"/>
              <a:t>embezzlement and fierce competition caused the Panic of 1893 – the worst economic crisis in American history up to that point, lasting 4 years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Philadelphia &amp; Reading Railroad and National Cordage Company, two of the country’s largest employers, collapsed, causing panic in the stock market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Financial firms began calling in loans from business owners who had “overextended themselves”, triggering a series of business failures in the most lucrative </a:t>
            </a:r>
            <a:r>
              <a:rPr lang="en-US" dirty="0" smtClean="0">
                <a:solidFill>
                  <a:schemeClr val="tx2"/>
                </a:solidFill>
              </a:rPr>
              <a:t>industries: </a:t>
            </a:r>
            <a:r>
              <a:rPr lang="en-US" dirty="0">
                <a:solidFill>
                  <a:schemeClr val="tx2"/>
                </a:solidFill>
              </a:rPr>
              <a:t>railroads, banks and steel mills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15,000 businesses closed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Unemployment soared to 20-25%, homelessness surged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974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“Robber Barons” or “Captains of Industry”?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899" y="1624013"/>
            <a:ext cx="2857501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9626" y="1624012"/>
            <a:ext cx="4167187" cy="258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4729538"/>
            <a:ext cx="3836115" cy="212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6813" y="4481513"/>
            <a:ext cx="3810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593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Business Tactics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59316"/>
            <a:ext cx="8229600" cy="2679579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Streamline production processes (greater efficiency &amp; lower costs)</a:t>
            </a:r>
          </a:p>
          <a:p>
            <a:r>
              <a:rPr lang="en-US" sz="1400" b="1" dirty="0" smtClean="0"/>
              <a:t>Streamline administrative processes (latest accounting techniques)</a:t>
            </a:r>
          </a:p>
          <a:p>
            <a:r>
              <a:rPr lang="en-US" sz="1400" b="1" dirty="0" smtClean="0"/>
              <a:t>Sell products at a loss until you beat your competitors out of the market, then raise your prices</a:t>
            </a:r>
          </a:p>
          <a:p>
            <a:r>
              <a:rPr lang="en-US" sz="1400" b="1" dirty="0" smtClean="0"/>
              <a:t>Engage in philanthropy</a:t>
            </a:r>
          </a:p>
          <a:p>
            <a:pPr lvl="1"/>
            <a:r>
              <a:rPr lang="en-US" sz="1400" b="1" dirty="0" smtClean="0"/>
              <a:t>Rockefeller created and endowed the University of Chicago, various arts venues, several hospitals and medical </a:t>
            </a:r>
            <a:r>
              <a:rPr lang="en-US" sz="1400" b="1" dirty="0" err="1" smtClean="0"/>
              <a:t>centres</a:t>
            </a:r>
            <a:endParaRPr lang="en-US" sz="1400" b="1" dirty="0" smtClean="0"/>
          </a:p>
          <a:p>
            <a:pPr lvl="1"/>
            <a:r>
              <a:rPr lang="en-US" sz="1400" b="1" dirty="0" smtClean="0"/>
              <a:t>Carnegie donated 90% of his wealth to charity upon his death; his fortune is still supporting various charities to this day</a:t>
            </a:r>
          </a:p>
          <a:p>
            <a:r>
              <a:rPr lang="en-US" sz="1400" b="1" dirty="0" smtClean="0"/>
              <a:t>Mergers &amp; Acquisitions (horizontal and vertical integration)</a:t>
            </a:r>
          </a:p>
          <a:p>
            <a:pPr lvl="1"/>
            <a:r>
              <a:rPr lang="en-US" sz="1400" b="1" dirty="0" smtClean="0"/>
              <a:t>Using these two types of mergers, Carnegie and Rockefeller were able to rise to the top of their industries and join the ranks of the world’s richest men</a:t>
            </a:r>
            <a:endParaRPr lang="en-US" sz="1400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775" y="3619500"/>
            <a:ext cx="6640513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“Haves” &amp; the “Have-</a:t>
            </a:r>
            <a:r>
              <a:rPr lang="en-US" dirty="0" err="1" smtClean="0"/>
              <a:t>Nots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Social Darwinism and Business: Riches are a sign of God’s favor, in recognition of one’s honest work ethic. Therefore, poor people must be lazy or inferior, and thus deserve their lot in life.</a:t>
            </a:r>
          </a:p>
          <a:p>
            <a:r>
              <a:rPr lang="en-US" dirty="0" smtClean="0"/>
              <a:t>By 1880, Rockefeller’s Standard Oil controlled 90% of the business in the U.S.</a:t>
            </a:r>
          </a:p>
          <a:p>
            <a:r>
              <a:rPr lang="en-US" dirty="0" smtClean="0"/>
              <a:t>Congress passes Sherman Antitrust Act: has little effect until Teddy Roosevelt’s presidency</a:t>
            </a:r>
          </a:p>
          <a:p>
            <a:r>
              <a:rPr lang="en-US" dirty="0" smtClean="0"/>
              <a:t>This business boom during the Gilded Age bypassed the South, keeping its economy in a stagnant stranglehold</a:t>
            </a:r>
          </a:p>
          <a:p>
            <a:endParaRPr lang="en-US" dirty="0" smtClean="0"/>
          </a:p>
          <a:p>
            <a:r>
              <a:rPr lang="en-US" dirty="0" smtClean="0"/>
              <a:t>Labor unions began to grow rapidly; by 1900, over 2 million Americans were unionized….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388</Words>
  <Application>Microsoft Macintosh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The Gilded Age</vt:lpstr>
      <vt:lpstr>Question of the Day:</vt:lpstr>
      <vt:lpstr>The Panic of 1893</vt:lpstr>
      <vt:lpstr>“Robber Barons” or “Captains of Industry”?</vt:lpstr>
      <vt:lpstr>Business Tactics</vt:lpstr>
      <vt:lpstr>The “Haves” &amp; the “Have-Nots”</vt:lpstr>
    </vt:vector>
  </TitlesOfParts>
  <Company>New West Charter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Gilded Age</dc:title>
  <dc:creator>Elena Hynes</dc:creator>
  <cp:lastModifiedBy>Elena Hynes</cp:lastModifiedBy>
  <cp:revision>34</cp:revision>
  <dcterms:created xsi:type="dcterms:W3CDTF">2017-10-09T21:36:58Z</dcterms:created>
  <dcterms:modified xsi:type="dcterms:W3CDTF">2017-10-09T21:42:21Z</dcterms:modified>
</cp:coreProperties>
</file>