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sldIdLst>
    <p:sldId id="256" r:id="rId2"/>
    <p:sldId id="257" r:id="rId3"/>
    <p:sldId id="266" r:id="rId4"/>
    <p:sldId id="259" r:id="rId5"/>
    <p:sldId id="260" r:id="rId6"/>
    <p:sldId id="261" r:id="rId7"/>
    <p:sldId id="263" r:id="rId8"/>
    <p:sldId id="270" r:id="rId9"/>
    <p:sldId id="264" r:id="rId10"/>
    <p:sldId id="262" r:id="rId11"/>
    <p:sldId id="271" r:id="rId12"/>
    <p:sldId id="265" r:id="rId13"/>
    <p:sldId id="268"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8" y="6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ACBD2-335F-F74B-9E14-9F30278A07A6}" type="datetimeFigureOut">
              <a:rPr lang="en-US" smtClean="0"/>
              <a:pPr/>
              <a:t>1/15/2019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04C7E2-975B-EF44-AD57-B7069FCA97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04C7E2-975B-EF44-AD57-B7069FCA974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27002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7C2C0-48D2-459E-B85C-EC8ABC06D7E2}"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44790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125707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27366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140703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4245632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65160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101098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160435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198359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7C2C0-48D2-459E-B85C-EC8ABC06D7E2}"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283443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7C2C0-48D2-459E-B85C-EC8ABC06D7E2}"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115748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7C2C0-48D2-459E-B85C-EC8ABC06D7E2}"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37303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7C2C0-48D2-459E-B85C-EC8ABC06D7E2}"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210811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7C2C0-48D2-459E-B85C-EC8ABC06D7E2}"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223656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7C2C0-48D2-459E-B85C-EC8ABC06D7E2}"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351201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7C2C0-48D2-459E-B85C-EC8ABC06D7E2}"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A9E2-5DA1-4F83-B126-771B1B4339D9}" type="slidenum">
              <a:rPr lang="en-US" smtClean="0"/>
              <a:pPr/>
              <a:t>‹#›</a:t>
            </a:fld>
            <a:endParaRPr lang="en-US"/>
          </a:p>
        </p:txBody>
      </p:sp>
    </p:spTree>
    <p:extLst>
      <p:ext uri="{BB962C8B-B14F-4D97-AF65-F5344CB8AC3E}">
        <p14:creationId xmlns:p14="http://schemas.microsoft.com/office/powerpoint/2010/main" val="225501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C7C2C0-48D2-459E-B85C-EC8ABC06D7E2}" type="datetimeFigureOut">
              <a:rPr lang="en-US" smtClean="0"/>
              <a:pPr/>
              <a:t>1/15/2019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43A9E2-5DA1-4F83-B126-771B1B4339D9}" type="slidenum">
              <a:rPr lang="en-US" smtClean="0"/>
              <a:pPr/>
              <a:t>‹#›</a:t>
            </a:fld>
            <a:endParaRPr lang="en-US"/>
          </a:p>
        </p:txBody>
      </p:sp>
    </p:spTree>
    <p:extLst>
      <p:ext uri="{BB962C8B-B14F-4D97-AF65-F5344CB8AC3E}">
        <p14:creationId xmlns:p14="http://schemas.microsoft.com/office/powerpoint/2010/main" val="35594435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RN7ftyZigYs&amp;t=1202s"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Economics in the 1920</a:t>
            </a:r>
            <a:r>
              <a:rPr lang="en-US" sz="4000" dirty="0"/>
              <a:t>s</a:t>
            </a:r>
            <a:endParaRPr lang="en-US" dirty="0"/>
          </a:p>
        </p:txBody>
      </p:sp>
      <p:sp>
        <p:nvSpPr>
          <p:cNvPr id="3" name="Subtitle 2"/>
          <p:cNvSpPr>
            <a:spLocks noGrp="1"/>
          </p:cNvSpPr>
          <p:nvPr>
            <p:ph type="subTitle" idx="1"/>
          </p:nvPr>
        </p:nvSpPr>
        <p:spPr/>
        <p:txBody>
          <a:bodyPr>
            <a:normAutofit/>
          </a:bodyPr>
          <a:lstStyle/>
          <a:p>
            <a:r>
              <a:rPr lang="en-US" sz="3600" dirty="0"/>
              <a:t>Boom and Bust</a:t>
            </a:r>
          </a:p>
        </p:txBody>
      </p:sp>
    </p:spTree>
    <p:extLst>
      <p:ext uri="{BB962C8B-B14F-4D97-AF65-F5344CB8AC3E}">
        <p14:creationId xmlns:p14="http://schemas.microsoft.com/office/powerpoint/2010/main" val="10583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679050" y="640601"/>
            <a:ext cx="3495249" cy="1937744"/>
          </a:xfrm>
          <a:prstGeom prst="rect">
            <a:avLst/>
          </a:prstGeom>
          <a:solidFill>
            <a:srgbClr val="FFFFFF"/>
          </a:solidFill>
          <a:ln w="9525">
            <a:solidFill>
              <a:srgbClr val="000000"/>
            </a:solidFill>
            <a:miter lim="800000"/>
            <a:headEnd/>
            <a:tailEnd/>
          </a:ln>
        </p:spPr>
        <p:txBody>
          <a:bodyPr/>
          <a:lstStyle/>
          <a:p>
            <a:pPr algn="ctr"/>
            <a:r>
              <a:rPr lang="en-GB" altLang="en-US" dirty="0"/>
              <a:t>In just ten years there was a huge increase in production.  It has been called the ‘</a:t>
            </a:r>
            <a:r>
              <a:rPr lang="en-GB" altLang="en-US" b="1" u="sng" dirty="0"/>
              <a:t>SECOND INDUSTRIAL REVOLUTION’.</a:t>
            </a:r>
            <a:r>
              <a:rPr lang="en-GB" altLang="en-US" dirty="0"/>
              <a:t>  It was a boom in CONSUMER GOODS, that is goods, which people bought and used themselves</a:t>
            </a:r>
            <a:r>
              <a:rPr lang="en-GB" altLang="en-US" sz="1400" dirty="0"/>
              <a:t>.</a:t>
            </a:r>
            <a:endParaRPr lang="en-GB" altLang="en-US" sz="1200" dirty="0"/>
          </a:p>
          <a:p>
            <a:pPr eaLnBrk="0" hangingPunct="0"/>
            <a:endParaRPr lang="en-GB" altLang="en-US" dirty="0"/>
          </a:p>
        </p:txBody>
      </p:sp>
      <p:sp>
        <p:nvSpPr>
          <p:cNvPr id="10245" name="AutoShape 5"/>
          <p:cNvSpPr>
            <a:spLocks noChangeArrowheads="1"/>
          </p:cNvSpPr>
          <p:nvPr/>
        </p:nvSpPr>
        <p:spPr bwMode="auto">
          <a:xfrm rot="10800000">
            <a:off x="5339726" y="1830189"/>
            <a:ext cx="712788" cy="457200"/>
          </a:xfrm>
          <a:prstGeom prst="rightArrow">
            <a:avLst>
              <a:gd name="adj1" fmla="val 50000"/>
              <a:gd name="adj2" fmla="val 38976"/>
            </a:avLst>
          </a:prstGeom>
          <a:solidFill>
            <a:srgbClr val="FFFFFF"/>
          </a:solidFill>
          <a:ln w="9525">
            <a:solidFill>
              <a:srgbClr val="000000"/>
            </a:solidFill>
            <a:miter lim="800000"/>
            <a:headEnd/>
            <a:tailEnd/>
          </a:ln>
        </p:spPr>
        <p:txBody>
          <a:bodyPr/>
          <a:lstStyle/>
          <a:p>
            <a:endParaRPr lang="en-US"/>
          </a:p>
        </p:txBody>
      </p:sp>
      <p:sp>
        <p:nvSpPr>
          <p:cNvPr id="10250" name="Rectangle 10"/>
          <p:cNvSpPr>
            <a:spLocks noChangeArrowheads="1"/>
          </p:cNvSpPr>
          <p:nvPr/>
        </p:nvSpPr>
        <p:spPr bwMode="auto">
          <a:xfrm>
            <a:off x="11125200" y="1103551"/>
            <a:ext cx="106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dirty="0">
                <a:solidFill>
                  <a:schemeClr val="accent5"/>
                </a:solidFill>
              </a:rPr>
              <a:t>% INCREASE OF SALES</a:t>
            </a:r>
            <a:endParaRPr lang="en-GB" altLang="en-US" sz="1200" dirty="0">
              <a:solidFill>
                <a:schemeClr val="accent5"/>
              </a:solidFill>
            </a:endParaRPr>
          </a:p>
          <a:p>
            <a:pPr eaLnBrk="0" hangingPunct="0"/>
            <a:endParaRPr lang="en-GB" altLang="en-US" sz="1200" dirty="0"/>
          </a:p>
        </p:txBody>
      </p:sp>
      <p:grpSp>
        <p:nvGrpSpPr>
          <p:cNvPr id="10297" name="Group 57"/>
          <p:cNvGrpSpPr>
            <a:grpSpLocks/>
          </p:cNvGrpSpPr>
          <p:nvPr/>
        </p:nvGrpSpPr>
        <p:grpSpPr bwMode="auto">
          <a:xfrm>
            <a:off x="7239000" y="933678"/>
            <a:ext cx="4953000" cy="5324475"/>
            <a:chOff x="-3" y="-3"/>
            <a:chExt cx="3938" cy="3354"/>
          </a:xfrm>
        </p:grpSpPr>
        <p:grpSp>
          <p:nvGrpSpPr>
            <p:cNvPr id="10295" name="Group 55"/>
            <p:cNvGrpSpPr>
              <a:grpSpLocks/>
            </p:cNvGrpSpPr>
            <p:nvPr/>
          </p:nvGrpSpPr>
          <p:grpSpPr bwMode="auto">
            <a:xfrm>
              <a:off x="0" y="0"/>
              <a:ext cx="3932" cy="3348"/>
              <a:chOff x="0" y="0"/>
              <a:chExt cx="3932" cy="3348"/>
            </a:xfrm>
          </p:grpSpPr>
          <p:grpSp>
            <p:nvGrpSpPr>
              <p:cNvPr id="10264" name="Group 24"/>
              <p:cNvGrpSpPr>
                <a:grpSpLocks/>
              </p:cNvGrpSpPr>
              <p:nvPr/>
            </p:nvGrpSpPr>
            <p:grpSpPr bwMode="auto">
              <a:xfrm>
                <a:off x="0" y="0"/>
                <a:ext cx="983" cy="690"/>
                <a:chOff x="0" y="0"/>
                <a:chExt cx="983" cy="690"/>
              </a:xfrm>
            </p:grpSpPr>
            <p:sp>
              <p:nvSpPr>
                <p:cNvPr id="10246" name="Rectangle 6"/>
                <p:cNvSpPr>
                  <a:spLocks noChangeArrowheads="1"/>
                </p:cNvSpPr>
                <p:nvPr/>
              </p:nvSpPr>
              <p:spPr bwMode="auto">
                <a:xfrm>
                  <a:off x="43" y="0"/>
                  <a:ext cx="897" cy="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p>
                  <a:r>
                    <a:rPr lang="en-GB" altLang="en-US" sz="1400" b="1" dirty="0">
                      <a:solidFill>
                        <a:schemeClr val="accent5"/>
                      </a:solidFill>
                    </a:rPr>
                    <a:t>GOODS</a:t>
                  </a:r>
                </a:p>
                <a:p>
                  <a:pPr eaLnBrk="0" hangingPunct="0"/>
                  <a:endParaRPr lang="en-GB" altLang="en-US" sz="1400" dirty="0"/>
                </a:p>
              </p:txBody>
            </p:sp>
            <p:sp>
              <p:nvSpPr>
                <p:cNvPr id="10263" name="Rectangle 23"/>
                <p:cNvSpPr>
                  <a:spLocks noChangeArrowheads="1"/>
                </p:cNvSpPr>
                <p:nvPr/>
              </p:nvSpPr>
              <p:spPr bwMode="auto">
                <a:xfrm>
                  <a:off x="0" y="0"/>
                  <a:ext cx="983" cy="69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66" name="Group 26"/>
              <p:cNvGrpSpPr>
                <a:grpSpLocks/>
              </p:cNvGrpSpPr>
              <p:nvPr/>
            </p:nvGrpSpPr>
            <p:grpSpPr bwMode="auto">
              <a:xfrm>
                <a:off x="983" y="0"/>
                <a:ext cx="983" cy="690"/>
                <a:chOff x="983" y="0"/>
                <a:chExt cx="983" cy="690"/>
              </a:xfrm>
            </p:grpSpPr>
            <p:sp>
              <p:nvSpPr>
                <p:cNvPr id="10247" name="Rectangle 7"/>
                <p:cNvSpPr>
                  <a:spLocks noChangeArrowheads="1"/>
                </p:cNvSpPr>
                <p:nvPr/>
              </p:nvSpPr>
              <p:spPr bwMode="auto">
                <a:xfrm>
                  <a:off x="1026" y="0"/>
                  <a:ext cx="897" cy="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1400" b="1" dirty="0">
                      <a:solidFill>
                        <a:schemeClr val="accent5"/>
                      </a:solidFill>
                    </a:rPr>
                    <a:t>FIGURES OF SALES IN 1919*</a:t>
                  </a:r>
                  <a:endParaRPr lang="en-GB" altLang="en-US" sz="1200" dirty="0">
                    <a:solidFill>
                      <a:schemeClr val="accent5"/>
                    </a:solidFill>
                  </a:endParaRPr>
                </a:p>
                <a:p>
                  <a:pPr eaLnBrk="0" hangingPunct="0"/>
                  <a:endParaRPr lang="en-GB" altLang="en-US" dirty="0"/>
                </a:p>
              </p:txBody>
            </p:sp>
            <p:sp>
              <p:nvSpPr>
                <p:cNvPr id="10265" name="Rectangle 25"/>
                <p:cNvSpPr>
                  <a:spLocks noChangeArrowheads="1"/>
                </p:cNvSpPr>
                <p:nvPr/>
              </p:nvSpPr>
              <p:spPr bwMode="auto">
                <a:xfrm>
                  <a:off x="983" y="0"/>
                  <a:ext cx="983" cy="69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68" name="Group 28"/>
              <p:cNvGrpSpPr>
                <a:grpSpLocks/>
              </p:cNvGrpSpPr>
              <p:nvPr/>
            </p:nvGrpSpPr>
            <p:grpSpPr bwMode="auto">
              <a:xfrm>
                <a:off x="1966" y="0"/>
                <a:ext cx="983" cy="690"/>
                <a:chOff x="1966" y="0"/>
                <a:chExt cx="983" cy="690"/>
              </a:xfrm>
            </p:grpSpPr>
            <p:sp>
              <p:nvSpPr>
                <p:cNvPr id="10248" name="Rectangle 8"/>
                <p:cNvSpPr>
                  <a:spLocks noChangeArrowheads="1"/>
                </p:cNvSpPr>
                <p:nvPr/>
              </p:nvSpPr>
              <p:spPr bwMode="auto">
                <a:xfrm>
                  <a:off x="2009" y="0"/>
                  <a:ext cx="897" cy="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1400" b="1" dirty="0">
                      <a:solidFill>
                        <a:schemeClr val="accent5"/>
                      </a:solidFill>
                    </a:rPr>
                    <a:t>FIGURES OF SALES IN 1929*</a:t>
                  </a:r>
                  <a:endParaRPr lang="en-GB" altLang="en-US" sz="1200" dirty="0">
                    <a:solidFill>
                      <a:schemeClr val="accent5"/>
                    </a:solidFill>
                  </a:endParaRPr>
                </a:p>
                <a:p>
                  <a:pPr eaLnBrk="0" hangingPunct="0"/>
                  <a:endParaRPr lang="en-GB" altLang="en-US" dirty="0"/>
                </a:p>
              </p:txBody>
            </p:sp>
            <p:sp>
              <p:nvSpPr>
                <p:cNvPr id="10267" name="Rectangle 27"/>
                <p:cNvSpPr>
                  <a:spLocks noChangeArrowheads="1"/>
                </p:cNvSpPr>
                <p:nvPr/>
              </p:nvSpPr>
              <p:spPr bwMode="auto">
                <a:xfrm>
                  <a:off x="1966" y="0"/>
                  <a:ext cx="983" cy="69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0" name="Group 30"/>
              <p:cNvGrpSpPr>
                <a:grpSpLocks/>
              </p:cNvGrpSpPr>
              <p:nvPr/>
            </p:nvGrpSpPr>
            <p:grpSpPr bwMode="auto">
              <a:xfrm>
                <a:off x="2949" y="0"/>
                <a:ext cx="983" cy="690"/>
                <a:chOff x="2949" y="0"/>
                <a:chExt cx="983" cy="690"/>
              </a:xfrm>
            </p:grpSpPr>
            <p:sp>
              <p:nvSpPr>
                <p:cNvPr id="10249" name="Rectangle 9"/>
                <p:cNvSpPr>
                  <a:spLocks noChangeArrowheads="1"/>
                </p:cNvSpPr>
                <p:nvPr/>
              </p:nvSpPr>
              <p:spPr bwMode="auto">
                <a:xfrm>
                  <a:off x="2992" y="0"/>
                  <a:ext cx="897"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69" name="Rectangle 29"/>
                <p:cNvSpPr>
                  <a:spLocks noChangeArrowheads="1"/>
                </p:cNvSpPr>
                <p:nvPr/>
              </p:nvSpPr>
              <p:spPr bwMode="auto">
                <a:xfrm>
                  <a:off x="2949" y="0"/>
                  <a:ext cx="983" cy="69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2" name="Group 32"/>
              <p:cNvGrpSpPr>
                <a:grpSpLocks/>
              </p:cNvGrpSpPr>
              <p:nvPr/>
            </p:nvGrpSpPr>
            <p:grpSpPr bwMode="auto">
              <a:xfrm>
                <a:off x="0" y="690"/>
                <a:ext cx="983" cy="886"/>
                <a:chOff x="0" y="690"/>
                <a:chExt cx="983" cy="886"/>
              </a:xfrm>
            </p:grpSpPr>
            <p:sp>
              <p:nvSpPr>
                <p:cNvPr id="10251" name="Rectangle 11"/>
                <p:cNvSpPr>
                  <a:spLocks noChangeArrowheads="1"/>
                </p:cNvSpPr>
                <p:nvPr/>
              </p:nvSpPr>
              <p:spPr bwMode="auto">
                <a:xfrm>
                  <a:off x="43" y="690"/>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lstStyle/>
                <a:p>
                  <a:r>
                    <a:rPr lang="en-GB" altLang="en-US" sz="1400" b="1" dirty="0"/>
                    <a:t>CARS</a:t>
                  </a:r>
                </a:p>
                <a:p>
                  <a:pPr eaLnBrk="0" hangingPunct="0"/>
                  <a:endParaRPr lang="en-GB" altLang="en-US" sz="1400" dirty="0"/>
                </a:p>
              </p:txBody>
            </p:sp>
            <p:sp>
              <p:nvSpPr>
                <p:cNvPr id="10271" name="Rectangle 31"/>
                <p:cNvSpPr>
                  <a:spLocks noChangeArrowheads="1"/>
                </p:cNvSpPr>
                <p:nvPr/>
              </p:nvSpPr>
              <p:spPr bwMode="auto">
                <a:xfrm>
                  <a:off x="0" y="690"/>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4" name="Group 34"/>
              <p:cNvGrpSpPr>
                <a:grpSpLocks/>
              </p:cNvGrpSpPr>
              <p:nvPr/>
            </p:nvGrpSpPr>
            <p:grpSpPr bwMode="auto">
              <a:xfrm>
                <a:off x="983" y="690"/>
                <a:ext cx="983" cy="886"/>
                <a:chOff x="983" y="690"/>
                <a:chExt cx="983" cy="886"/>
              </a:xfrm>
            </p:grpSpPr>
            <p:sp>
              <p:nvSpPr>
                <p:cNvPr id="10252" name="Rectangle 12"/>
                <p:cNvSpPr>
                  <a:spLocks noChangeArrowheads="1"/>
                </p:cNvSpPr>
                <p:nvPr/>
              </p:nvSpPr>
              <p:spPr bwMode="auto">
                <a:xfrm>
                  <a:off x="1026" y="690"/>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dirty="0"/>
                    <a:t>9 million</a:t>
                  </a:r>
                </a:p>
                <a:p>
                  <a:pPr eaLnBrk="0" hangingPunct="0"/>
                  <a:endParaRPr lang="en-GB" altLang="en-US" dirty="0"/>
                </a:p>
              </p:txBody>
            </p:sp>
            <p:sp>
              <p:nvSpPr>
                <p:cNvPr id="10273" name="Rectangle 33"/>
                <p:cNvSpPr>
                  <a:spLocks noChangeArrowheads="1"/>
                </p:cNvSpPr>
                <p:nvPr/>
              </p:nvSpPr>
              <p:spPr bwMode="auto">
                <a:xfrm>
                  <a:off x="983" y="690"/>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6" name="Group 36"/>
              <p:cNvGrpSpPr>
                <a:grpSpLocks/>
              </p:cNvGrpSpPr>
              <p:nvPr/>
            </p:nvGrpSpPr>
            <p:grpSpPr bwMode="auto">
              <a:xfrm>
                <a:off x="1966" y="690"/>
                <a:ext cx="983" cy="886"/>
                <a:chOff x="1966" y="690"/>
                <a:chExt cx="983" cy="886"/>
              </a:xfrm>
            </p:grpSpPr>
            <p:sp>
              <p:nvSpPr>
                <p:cNvPr id="10253" name="Rectangle 13"/>
                <p:cNvSpPr>
                  <a:spLocks noChangeArrowheads="1"/>
                </p:cNvSpPr>
                <p:nvPr/>
              </p:nvSpPr>
              <p:spPr bwMode="auto">
                <a:xfrm>
                  <a:off x="2009" y="690"/>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dirty="0"/>
                    <a:t>26 million</a:t>
                  </a:r>
                </a:p>
                <a:p>
                  <a:pPr eaLnBrk="0" hangingPunct="0"/>
                  <a:endParaRPr lang="en-GB" altLang="en-US" dirty="0"/>
                </a:p>
              </p:txBody>
            </p:sp>
            <p:sp>
              <p:nvSpPr>
                <p:cNvPr id="10275" name="Rectangle 35"/>
                <p:cNvSpPr>
                  <a:spLocks noChangeArrowheads="1"/>
                </p:cNvSpPr>
                <p:nvPr/>
              </p:nvSpPr>
              <p:spPr bwMode="auto">
                <a:xfrm>
                  <a:off x="1966" y="690"/>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8" name="Group 38"/>
              <p:cNvGrpSpPr>
                <a:grpSpLocks/>
              </p:cNvGrpSpPr>
              <p:nvPr/>
            </p:nvGrpSpPr>
            <p:grpSpPr bwMode="auto">
              <a:xfrm>
                <a:off x="2949" y="690"/>
                <a:ext cx="983" cy="886"/>
                <a:chOff x="2949" y="690"/>
                <a:chExt cx="983" cy="886"/>
              </a:xfrm>
            </p:grpSpPr>
            <p:sp>
              <p:nvSpPr>
                <p:cNvPr id="10254" name="Rectangle 14"/>
                <p:cNvSpPr>
                  <a:spLocks noChangeArrowheads="1"/>
                </p:cNvSpPr>
                <p:nvPr/>
              </p:nvSpPr>
              <p:spPr bwMode="auto">
                <a:xfrm>
                  <a:off x="2992" y="690"/>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b="1" dirty="0"/>
                    <a:t>289%</a:t>
                  </a:r>
                  <a:endParaRPr lang="en-GB" altLang="en-US" sz="1200" dirty="0"/>
                </a:p>
                <a:p>
                  <a:pPr algn="ctr" eaLnBrk="0" hangingPunct="0"/>
                  <a:endParaRPr lang="en-GB" altLang="en-US" dirty="0"/>
                </a:p>
              </p:txBody>
            </p:sp>
            <p:sp>
              <p:nvSpPr>
                <p:cNvPr id="10277" name="Rectangle 37"/>
                <p:cNvSpPr>
                  <a:spLocks noChangeArrowheads="1"/>
                </p:cNvSpPr>
                <p:nvPr/>
              </p:nvSpPr>
              <p:spPr bwMode="auto">
                <a:xfrm>
                  <a:off x="2949" y="690"/>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0" name="Group 40"/>
              <p:cNvGrpSpPr>
                <a:grpSpLocks/>
              </p:cNvGrpSpPr>
              <p:nvPr/>
            </p:nvGrpSpPr>
            <p:grpSpPr bwMode="auto">
              <a:xfrm>
                <a:off x="0" y="1576"/>
                <a:ext cx="983" cy="886"/>
                <a:chOff x="0" y="1576"/>
                <a:chExt cx="983" cy="886"/>
              </a:xfrm>
            </p:grpSpPr>
            <p:sp>
              <p:nvSpPr>
                <p:cNvPr id="10255" name="Rectangle 15"/>
                <p:cNvSpPr>
                  <a:spLocks noChangeArrowheads="1"/>
                </p:cNvSpPr>
                <p:nvPr/>
              </p:nvSpPr>
              <p:spPr bwMode="auto">
                <a:xfrm>
                  <a:off x="43" y="1576"/>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1200" b="1" dirty="0"/>
                    <a:t>TELEPHONES</a:t>
                  </a:r>
                </a:p>
                <a:p>
                  <a:pPr eaLnBrk="0" hangingPunct="0"/>
                  <a:endParaRPr lang="en-GB" altLang="en-US" dirty="0"/>
                </a:p>
              </p:txBody>
            </p:sp>
            <p:sp>
              <p:nvSpPr>
                <p:cNvPr id="10279" name="Rectangle 39"/>
                <p:cNvSpPr>
                  <a:spLocks noChangeArrowheads="1"/>
                </p:cNvSpPr>
                <p:nvPr/>
              </p:nvSpPr>
              <p:spPr bwMode="auto">
                <a:xfrm>
                  <a:off x="0" y="1576"/>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2" name="Group 42"/>
              <p:cNvGrpSpPr>
                <a:grpSpLocks/>
              </p:cNvGrpSpPr>
              <p:nvPr/>
            </p:nvGrpSpPr>
            <p:grpSpPr bwMode="auto">
              <a:xfrm>
                <a:off x="983" y="1576"/>
                <a:ext cx="983" cy="886"/>
                <a:chOff x="983" y="1576"/>
                <a:chExt cx="983" cy="886"/>
              </a:xfrm>
            </p:grpSpPr>
            <p:sp>
              <p:nvSpPr>
                <p:cNvPr id="10256" name="Rectangle 16"/>
                <p:cNvSpPr>
                  <a:spLocks noChangeArrowheads="1"/>
                </p:cNvSpPr>
                <p:nvPr/>
              </p:nvSpPr>
              <p:spPr bwMode="auto">
                <a:xfrm>
                  <a:off x="1026" y="1576"/>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dirty="0"/>
                    <a:t>10 million</a:t>
                  </a:r>
                </a:p>
                <a:p>
                  <a:pPr eaLnBrk="0" hangingPunct="0"/>
                  <a:endParaRPr lang="en-GB" altLang="en-US" dirty="0"/>
                </a:p>
              </p:txBody>
            </p:sp>
            <p:sp>
              <p:nvSpPr>
                <p:cNvPr id="10281" name="Rectangle 41"/>
                <p:cNvSpPr>
                  <a:spLocks noChangeArrowheads="1"/>
                </p:cNvSpPr>
                <p:nvPr/>
              </p:nvSpPr>
              <p:spPr bwMode="auto">
                <a:xfrm>
                  <a:off x="983" y="1576"/>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4" name="Group 44"/>
              <p:cNvGrpSpPr>
                <a:grpSpLocks/>
              </p:cNvGrpSpPr>
              <p:nvPr/>
            </p:nvGrpSpPr>
            <p:grpSpPr bwMode="auto">
              <a:xfrm>
                <a:off x="1966" y="1576"/>
                <a:ext cx="983" cy="886"/>
                <a:chOff x="1966" y="1576"/>
                <a:chExt cx="983" cy="886"/>
              </a:xfrm>
            </p:grpSpPr>
            <p:sp>
              <p:nvSpPr>
                <p:cNvPr id="10257" name="Rectangle 17"/>
                <p:cNvSpPr>
                  <a:spLocks noChangeArrowheads="1"/>
                </p:cNvSpPr>
                <p:nvPr/>
              </p:nvSpPr>
              <p:spPr bwMode="auto">
                <a:xfrm>
                  <a:off x="2009" y="1576"/>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dirty="0"/>
                    <a:t>20 million</a:t>
                  </a:r>
                </a:p>
                <a:p>
                  <a:pPr eaLnBrk="0" hangingPunct="0"/>
                  <a:endParaRPr lang="en-GB" altLang="en-US" dirty="0"/>
                </a:p>
              </p:txBody>
            </p:sp>
            <p:sp>
              <p:nvSpPr>
                <p:cNvPr id="10283" name="Rectangle 43"/>
                <p:cNvSpPr>
                  <a:spLocks noChangeArrowheads="1"/>
                </p:cNvSpPr>
                <p:nvPr/>
              </p:nvSpPr>
              <p:spPr bwMode="auto">
                <a:xfrm>
                  <a:off x="1966" y="1576"/>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6" name="Group 46"/>
              <p:cNvGrpSpPr>
                <a:grpSpLocks/>
              </p:cNvGrpSpPr>
              <p:nvPr/>
            </p:nvGrpSpPr>
            <p:grpSpPr bwMode="auto">
              <a:xfrm>
                <a:off x="2949" y="1576"/>
                <a:ext cx="983" cy="886"/>
                <a:chOff x="2949" y="1576"/>
                <a:chExt cx="983" cy="886"/>
              </a:xfrm>
            </p:grpSpPr>
            <p:sp>
              <p:nvSpPr>
                <p:cNvPr id="10258" name="Rectangle 18"/>
                <p:cNvSpPr>
                  <a:spLocks noChangeArrowheads="1"/>
                </p:cNvSpPr>
                <p:nvPr/>
              </p:nvSpPr>
              <p:spPr bwMode="auto">
                <a:xfrm>
                  <a:off x="2992" y="1576"/>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b="1" dirty="0"/>
                    <a:t>100%</a:t>
                  </a:r>
                  <a:endParaRPr lang="en-GB" altLang="en-US" dirty="0"/>
                </a:p>
                <a:p>
                  <a:pPr algn="ctr" eaLnBrk="0" hangingPunct="0"/>
                  <a:endParaRPr lang="en-GB" altLang="en-US" dirty="0"/>
                </a:p>
              </p:txBody>
            </p:sp>
            <p:sp>
              <p:nvSpPr>
                <p:cNvPr id="10285" name="Rectangle 45"/>
                <p:cNvSpPr>
                  <a:spLocks noChangeArrowheads="1"/>
                </p:cNvSpPr>
                <p:nvPr/>
              </p:nvSpPr>
              <p:spPr bwMode="auto">
                <a:xfrm>
                  <a:off x="2949" y="1576"/>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8" name="Group 48"/>
              <p:cNvGrpSpPr>
                <a:grpSpLocks/>
              </p:cNvGrpSpPr>
              <p:nvPr/>
            </p:nvGrpSpPr>
            <p:grpSpPr bwMode="auto">
              <a:xfrm>
                <a:off x="0" y="2462"/>
                <a:ext cx="983" cy="886"/>
                <a:chOff x="0" y="2462"/>
                <a:chExt cx="983" cy="886"/>
              </a:xfrm>
            </p:grpSpPr>
            <p:sp>
              <p:nvSpPr>
                <p:cNvPr id="10259" name="Rectangle 19"/>
                <p:cNvSpPr>
                  <a:spLocks noChangeArrowheads="1"/>
                </p:cNvSpPr>
                <p:nvPr/>
              </p:nvSpPr>
              <p:spPr bwMode="auto">
                <a:xfrm>
                  <a:off x="43" y="2462"/>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1400" b="1" dirty="0"/>
                    <a:t>RADIOS</a:t>
                  </a:r>
                  <a:endParaRPr lang="en-GB" altLang="en-US" sz="1200" dirty="0"/>
                </a:p>
                <a:p>
                  <a:pPr eaLnBrk="0" hangingPunct="0"/>
                  <a:endParaRPr lang="en-GB" altLang="en-US" dirty="0"/>
                </a:p>
              </p:txBody>
            </p:sp>
            <p:sp>
              <p:nvSpPr>
                <p:cNvPr id="10287" name="Rectangle 47"/>
                <p:cNvSpPr>
                  <a:spLocks noChangeArrowheads="1"/>
                </p:cNvSpPr>
                <p:nvPr/>
              </p:nvSpPr>
              <p:spPr bwMode="auto">
                <a:xfrm>
                  <a:off x="0" y="2462"/>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90" name="Group 50"/>
              <p:cNvGrpSpPr>
                <a:grpSpLocks/>
              </p:cNvGrpSpPr>
              <p:nvPr/>
            </p:nvGrpSpPr>
            <p:grpSpPr bwMode="auto">
              <a:xfrm>
                <a:off x="983" y="2462"/>
                <a:ext cx="983" cy="886"/>
                <a:chOff x="983" y="2462"/>
                <a:chExt cx="983" cy="886"/>
              </a:xfrm>
            </p:grpSpPr>
            <p:sp>
              <p:nvSpPr>
                <p:cNvPr id="10260" name="Rectangle 20"/>
                <p:cNvSpPr>
                  <a:spLocks noChangeArrowheads="1"/>
                </p:cNvSpPr>
                <p:nvPr/>
              </p:nvSpPr>
              <p:spPr bwMode="auto">
                <a:xfrm>
                  <a:off x="1026" y="2462"/>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dirty="0"/>
                    <a:t>60,000</a:t>
                  </a:r>
                </a:p>
                <a:p>
                  <a:pPr eaLnBrk="0" hangingPunct="0"/>
                  <a:endParaRPr lang="en-GB" altLang="en-US" dirty="0"/>
                </a:p>
              </p:txBody>
            </p:sp>
            <p:sp>
              <p:nvSpPr>
                <p:cNvPr id="10289" name="Rectangle 49"/>
                <p:cNvSpPr>
                  <a:spLocks noChangeArrowheads="1"/>
                </p:cNvSpPr>
                <p:nvPr/>
              </p:nvSpPr>
              <p:spPr bwMode="auto">
                <a:xfrm>
                  <a:off x="983" y="2462"/>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92" name="Group 52"/>
              <p:cNvGrpSpPr>
                <a:grpSpLocks/>
              </p:cNvGrpSpPr>
              <p:nvPr/>
            </p:nvGrpSpPr>
            <p:grpSpPr bwMode="auto">
              <a:xfrm>
                <a:off x="1966" y="2462"/>
                <a:ext cx="983" cy="886"/>
                <a:chOff x="1966" y="2462"/>
                <a:chExt cx="983" cy="886"/>
              </a:xfrm>
            </p:grpSpPr>
            <p:sp>
              <p:nvSpPr>
                <p:cNvPr id="10261" name="Rectangle 21"/>
                <p:cNvSpPr>
                  <a:spLocks noChangeArrowheads="1"/>
                </p:cNvSpPr>
                <p:nvPr/>
              </p:nvSpPr>
              <p:spPr bwMode="auto">
                <a:xfrm>
                  <a:off x="2009" y="2462"/>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dirty="0"/>
                    <a:t>10 million</a:t>
                  </a:r>
                </a:p>
                <a:p>
                  <a:pPr eaLnBrk="0" hangingPunct="0"/>
                  <a:endParaRPr lang="en-GB" altLang="en-US" dirty="0"/>
                </a:p>
              </p:txBody>
            </p:sp>
            <p:sp>
              <p:nvSpPr>
                <p:cNvPr id="10291" name="Rectangle 51"/>
                <p:cNvSpPr>
                  <a:spLocks noChangeArrowheads="1"/>
                </p:cNvSpPr>
                <p:nvPr/>
              </p:nvSpPr>
              <p:spPr bwMode="auto">
                <a:xfrm>
                  <a:off x="1966" y="2462"/>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94" name="Group 54"/>
              <p:cNvGrpSpPr>
                <a:grpSpLocks/>
              </p:cNvGrpSpPr>
              <p:nvPr/>
            </p:nvGrpSpPr>
            <p:grpSpPr bwMode="auto">
              <a:xfrm>
                <a:off x="2949" y="2462"/>
                <a:ext cx="983" cy="886"/>
                <a:chOff x="2949" y="2462"/>
                <a:chExt cx="983" cy="886"/>
              </a:xfrm>
            </p:grpSpPr>
            <p:sp>
              <p:nvSpPr>
                <p:cNvPr id="10262" name="Rectangle 22"/>
                <p:cNvSpPr>
                  <a:spLocks noChangeArrowheads="1"/>
                </p:cNvSpPr>
                <p:nvPr/>
              </p:nvSpPr>
              <p:spPr bwMode="auto">
                <a:xfrm>
                  <a:off x="2992" y="2462"/>
                  <a:ext cx="897" cy="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2000" b="1" dirty="0"/>
                    <a:t>1667%</a:t>
                  </a:r>
                  <a:endParaRPr lang="en-GB" altLang="en-US" sz="2000" dirty="0"/>
                </a:p>
                <a:p>
                  <a:pPr algn="ctr" eaLnBrk="0" hangingPunct="0"/>
                  <a:endParaRPr lang="en-GB" altLang="en-US" dirty="0"/>
                </a:p>
              </p:txBody>
            </p:sp>
            <p:sp>
              <p:nvSpPr>
                <p:cNvPr id="10293" name="Rectangle 53"/>
                <p:cNvSpPr>
                  <a:spLocks noChangeArrowheads="1"/>
                </p:cNvSpPr>
                <p:nvPr/>
              </p:nvSpPr>
              <p:spPr bwMode="auto">
                <a:xfrm>
                  <a:off x="2949" y="2462"/>
                  <a:ext cx="983" cy="88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296" name="Rectangle 56"/>
            <p:cNvSpPr>
              <a:spLocks noChangeArrowheads="1"/>
            </p:cNvSpPr>
            <p:nvPr/>
          </p:nvSpPr>
          <p:spPr bwMode="auto">
            <a:xfrm>
              <a:off x="-3" y="-3"/>
              <a:ext cx="3938" cy="3354"/>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98" name="Rectangle 58"/>
          <p:cNvSpPr>
            <a:spLocks noChangeArrowheads="1"/>
          </p:cNvSpPr>
          <p:nvPr/>
        </p:nvSpPr>
        <p:spPr bwMode="auto">
          <a:xfrm>
            <a:off x="3935358" y="174922"/>
            <a:ext cx="523568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b="1" u="sng" dirty="0"/>
              <a:t>PROSPERITY IN THE USA IN THE 1920S</a:t>
            </a:r>
          </a:p>
          <a:p>
            <a:pPr eaLnBrk="0" hangingPunct="0"/>
            <a:r>
              <a:rPr lang="en-GB" altLang="en-US" sz="1200" dirty="0"/>
              <a:t> </a:t>
            </a:r>
          </a:p>
          <a:p>
            <a:pPr eaLnBrk="0" hangingPunct="0"/>
            <a:endParaRPr lang="en-GB" altLang="en-US" dirty="0"/>
          </a:p>
        </p:txBody>
      </p:sp>
      <p:pic>
        <p:nvPicPr>
          <p:cNvPr id="2" name="Picture 1">
            <a:extLst>
              <a:ext uri="{FF2B5EF4-FFF2-40B4-BE49-F238E27FC236}">
                <a16:creationId xmlns:a16="http://schemas.microsoft.com/office/drawing/2014/main" id="{FD3971DC-984B-4734-BC5F-6728F5AB2BFD}"/>
              </a:ext>
            </a:extLst>
          </p:cNvPr>
          <p:cNvPicPr>
            <a:picLocks noChangeAspect="1"/>
          </p:cNvPicPr>
          <p:nvPr/>
        </p:nvPicPr>
        <p:blipFill>
          <a:blip r:embed="rId2"/>
          <a:stretch>
            <a:fillRect/>
          </a:stretch>
        </p:blipFill>
        <p:spPr>
          <a:xfrm>
            <a:off x="93784" y="2637692"/>
            <a:ext cx="6881447" cy="3523761"/>
          </a:xfrm>
          <a:prstGeom prst="rect">
            <a:avLst/>
          </a:prstGeom>
        </p:spPr>
      </p:pic>
    </p:spTree>
    <p:extLst>
      <p:ext uri="{BB962C8B-B14F-4D97-AF65-F5344CB8AC3E}">
        <p14:creationId xmlns:p14="http://schemas.microsoft.com/office/powerpoint/2010/main" val="450799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98"/>
                                        </p:tgtEl>
                                        <p:attrNameLst>
                                          <p:attrName>style.visibility</p:attrName>
                                        </p:attrNameLst>
                                      </p:cBhvr>
                                      <p:to>
                                        <p:strVal val="visible"/>
                                      </p:to>
                                    </p:set>
                                    <p:anim calcmode="lin" valueType="num">
                                      <p:cBhvr additive="base">
                                        <p:cTn id="7" dur="500" fill="hold"/>
                                        <p:tgtEl>
                                          <p:spTgt spid="10298"/>
                                        </p:tgtEl>
                                        <p:attrNameLst>
                                          <p:attrName>ppt_x</p:attrName>
                                        </p:attrNameLst>
                                      </p:cBhvr>
                                      <p:tavLst>
                                        <p:tav tm="0">
                                          <p:val>
                                            <p:strVal val="0-#ppt_w/2"/>
                                          </p:val>
                                        </p:tav>
                                        <p:tav tm="100000">
                                          <p:val>
                                            <p:strVal val="#ppt_x"/>
                                          </p:val>
                                        </p:tav>
                                      </p:tavLst>
                                    </p:anim>
                                    <p:anim calcmode="lin" valueType="num">
                                      <p:cBhvr additive="base">
                                        <p:cTn id="8" dur="500" fill="hold"/>
                                        <p:tgtEl>
                                          <p:spTgt spid="102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97"/>
                                        </p:tgtEl>
                                        <p:attrNameLst>
                                          <p:attrName>style.visibility</p:attrName>
                                        </p:attrNameLst>
                                      </p:cBhvr>
                                      <p:to>
                                        <p:strVal val="visible"/>
                                      </p:to>
                                    </p:set>
                                    <p:anim calcmode="lin" valueType="num">
                                      <p:cBhvr additive="base">
                                        <p:cTn id="13" dur="500" fill="hold"/>
                                        <p:tgtEl>
                                          <p:spTgt spid="10297"/>
                                        </p:tgtEl>
                                        <p:attrNameLst>
                                          <p:attrName>ppt_x</p:attrName>
                                        </p:attrNameLst>
                                      </p:cBhvr>
                                      <p:tavLst>
                                        <p:tav tm="0">
                                          <p:val>
                                            <p:strVal val="0-#ppt_w/2"/>
                                          </p:val>
                                        </p:tav>
                                        <p:tav tm="100000">
                                          <p:val>
                                            <p:strVal val="#ppt_x"/>
                                          </p:val>
                                        </p:tav>
                                      </p:tavLst>
                                    </p:anim>
                                    <p:anim calcmode="lin" valueType="num">
                                      <p:cBhvr additive="base">
                                        <p:cTn id="14" dur="500" fill="hold"/>
                                        <p:tgtEl>
                                          <p:spTgt spid="1029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0"/>
                                        </p:tgtEl>
                                        <p:attrNameLst>
                                          <p:attrName>style.visibility</p:attrName>
                                        </p:attrNameLst>
                                      </p:cBhvr>
                                      <p:to>
                                        <p:strVal val="visible"/>
                                      </p:to>
                                    </p:set>
                                    <p:anim calcmode="lin" valueType="num">
                                      <p:cBhvr additive="base">
                                        <p:cTn id="19" dur="500" fill="hold"/>
                                        <p:tgtEl>
                                          <p:spTgt spid="10250"/>
                                        </p:tgtEl>
                                        <p:attrNameLst>
                                          <p:attrName>ppt_x</p:attrName>
                                        </p:attrNameLst>
                                      </p:cBhvr>
                                      <p:tavLst>
                                        <p:tav tm="0">
                                          <p:val>
                                            <p:strVal val="0-#ppt_w/2"/>
                                          </p:val>
                                        </p:tav>
                                        <p:tav tm="100000">
                                          <p:val>
                                            <p:strVal val="#ppt_x"/>
                                          </p:val>
                                        </p:tav>
                                      </p:tavLst>
                                    </p:anim>
                                    <p:anim calcmode="lin" valueType="num">
                                      <p:cBhvr additive="base">
                                        <p:cTn id="20"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245"/>
                                        </p:tgtEl>
                                        <p:attrNameLst>
                                          <p:attrName>style.visibility</p:attrName>
                                        </p:attrNameLst>
                                      </p:cBhvr>
                                      <p:to>
                                        <p:strVal val="visible"/>
                                      </p:to>
                                    </p:set>
                                    <p:anim calcmode="lin" valueType="num">
                                      <p:cBhvr additive="base">
                                        <p:cTn id="25" dur="500" fill="hold"/>
                                        <p:tgtEl>
                                          <p:spTgt spid="10245"/>
                                        </p:tgtEl>
                                        <p:attrNameLst>
                                          <p:attrName>ppt_x</p:attrName>
                                        </p:attrNameLst>
                                      </p:cBhvr>
                                      <p:tavLst>
                                        <p:tav tm="0">
                                          <p:val>
                                            <p:strVal val="0-#ppt_w/2"/>
                                          </p:val>
                                        </p:tav>
                                        <p:tav tm="100000">
                                          <p:val>
                                            <p:strVal val="#ppt_x"/>
                                          </p:val>
                                        </p:tav>
                                      </p:tavLst>
                                    </p:anim>
                                    <p:anim calcmode="lin" valueType="num">
                                      <p:cBhvr additive="base">
                                        <p:cTn id="26"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4"/>
                                        </p:tgtEl>
                                        <p:attrNameLst>
                                          <p:attrName>style.visibility</p:attrName>
                                        </p:attrNameLst>
                                      </p:cBhvr>
                                      <p:to>
                                        <p:strVal val="visible"/>
                                      </p:to>
                                    </p:set>
                                    <p:anim calcmode="lin" valueType="num">
                                      <p:cBhvr additive="base">
                                        <p:cTn id="31" dur="500" fill="hold"/>
                                        <p:tgtEl>
                                          <p:spTgt spid="10244"/>
                                        </p:tgtEl>
                                        <p:attrNameLst>
                                          <p:attrName>ppt_x</p:attrName>
                                        </p:attrNameLst>
                                      </p:cBhvr>
                                      <p:tavLst>
                                        <p:tav tm="0">
                                          <p:val>
                                            <p:strVal val="0-#ppt_w/2"/>
                                          </p:val>
                                        </p:tav>
                                        <p:tav tm="100000">
                                          <p:val>
                                            <p:strVal val="#ppt_x"/>
                                          </p:val>
                                        </p:tav>
                                      </p:tavLst>
                                    </p:anim>
                                    <p:anim calcmode="lin" valueType="num">
                                      <p:cBhvr additive="base">
                                        <p:cTn id="32"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autoUpdateAnimBg="0"/>
      <p:bldP spid="10250" grpId="0" autoUpdateAnimBg="0"/>
      <p:bldP spid="1029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B58A-74D3-42D1-835D-BA2F7DE36052}"/>
              </a:ext>
            </a:extLst>
          </p:cNvPr>
          <p:cNvSpPr>
            <a:spLocks noGrp="1"/>
          </p:cNvSpPr>
          <p:nvPr>
            <p:ph type="title"/>
          </p:nvPr>
        </p:nvSpPr>
        <p:spPr>
          <a:xfrm>
            <a:off x="1484311" y="685801"/>
            <a:ext cx="10018713" cy="1104900"/>
          </a:xfrm>
        </p:spPr>
        <p:txBody>
          <a:bodyPr/>
          <a:lstStyle/>
          <a:p>
            <a:r>
              <a:rPr lang="en-US" dirty="0"/>
              <a:t>Industries in Trouble</a:t>
            </a:r>
          </a:p>
        </p:txBody>
      </p:sp>
      <p:sp>
        <p:nvSpPr>
          <p:cNvPr id="3" name="Content Placeholder 2">
            <a:extLst>
              <a:ext uri="{FF2B5EF4-FFF2-40B4-BE49-F238E27FC236}">
                <a16:creationId xmlns:a16="http://schemas.microsoft.com/office/drawing/2014/main" id="{703C131C-B40F-40AA-BBEB-CC0D15BC344B}"/>
              </a:ext>
            </a:extLst>
          </p:cNvPr>
          <p:cNvSpPr>
            <a:spLocks noGrp="1"/>
          </p:cNvSpPr>
          <p:nvPr>
            <p:ph idx="1"/>
          </p:nvPr>
        </p:nvSpPr>
        <p:spPr>
          <a:xfrm>
            <a:off x="2071997" y="1411120"/>
            <a:ext cx="8650289" cy="4866560"/>
          </a:xfrm>
        </p:spPr>
        <p:txBody>
          <a:bodyPr/>
          <a:lstStyle/>
          <a:p>
            <a:r>
              <a:rPr lang="en-US" dirty="0"/>
              <a:t>Some staple industries that had long been instrumental to the U.S. economy were “quietly” in trouble: seeing lower profits than in several decades.</a:t>
            </a:r>
          </a:p>
          <a:p>
            <a:pPr lvl="1"/>
            <a:r>
              <a:rPr lang="en-US" sz="2400" dirty="0"/>
              <a:t>Coal mining and oil (electricity replaces coal heat and gas lights)</a:t>
            </a:r>
          </a:p>
          <a:p>
            <a:pPr lvl="1"/>
            <a:r>
              <a:rPr lang="en-US" sz="2400" dirty="0"/>
              <a:t>Lumber and construction (less and less new housing built)</a:t>
            </a:r>
          </a:p>
          <a:p>
            <a:pPr lvl="1"/>
            <a:r>
              <a:rPr lang="en-US" sz="2400" dirty="0"/>
              <a:t>Railroads (automobiles and air travel begin to replace train travel and shipping)</a:t>
            </a:r>
          </a:p>
        </p:txBody>
      </p:sp>
    </p:spTree>
    <p:extLst>
      <p:ext uri="{BB962C8B-B14F-4D97-AF65-F5344CB8AC3E}">
        <p14:creationId xmlns:p14="http://schemas.microsoft.com/office/powerpoint/2010/main" val="253717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9799" y="0"/>
            <a:ext cx="7090955" cy="816428"/>
          </a:xfrm>
        </p:spPr>
        <p:txBody>
          <a:bodyPr/>
          <a:lstStyle/>
          <a:p>
            <a:r>
              <a:rPr lang="en-GB" altLang="en-US" dirty="0"/>
              <a:t>Government Policies</a:t>
            </a:r>
          </a:p>
        </p:txBody>
      </p:sp>
      <p:sp>
        <p:nvSpPr>
          <p:cNvPr id="7171" name="Rectangle 3"/>
          <p:cNvSpPr>
            <a:spLocks noGrp="1" noChangeArrowheads="1"/>
          </p:cNvSpPr>
          <p:nvPr>
            <p:ph type="body" idx="1"/>
          </p:nvPr>
        </p:nvSpPr>
        <p:spPr>
          <a:xfrm>
            <a:off x="1345474" y="816428"/>
            <a:ext cx="9836331" cy="6041572"/>
          </a:xfrm>
        </p:spPr>
        <p:txBody>
          <a:bodyPr>
            <a:normAutofit fontScale="70000" lnSpcReduction="20000"/>
          </a:bodyPr>
          <a:lstStyle/>
          <a:p>
            <a:pPr>
              <a:lnSpc>
                <a:spcPct val="90000"/>
              </a:lnSpc>
            </a:pPr>
            <a:r>
              <a:rPr lang="en-GB" altLang="en-US" sz="2800" dirty="0"/>
              <a:t>Throughout the 1920s, the government aimed to play as small a part in economic life as possible.  This is known as </a:t>
            </a:r>
            <a:r>
              <a:rPr lang="en-GB" altLang="en-US" sz="2800" i="1" u="sng" dirty="0"/>
              <a:t>LAISSEZ FAIRE</a:t>
            </a:r>
            <a:r>
              <a:rPr lang="en-GB" altLang="en-US" sz="2800" dirty="0"/>
              <a:t> economics</a:t>
            </a:r>
          </a:p>
          <a:p>
            <a:pPr>
              <a:lnSpc>
                <a:spcPct val="90000"/>
              </a:lnSpc>
            </a:pPr>
            <a:r>
              <a:rPr lang="en-GB" altLang="en-US" sz="2800" dirty="0"/>
              <a:t>The policy was to give big business what it wanted: no regulation or interference</a:t>
            </a:r>
          </a:p>
          <a:p>
            <a:pPr>
              <a:lnSpc>
                <a:spcPct val="90000"/>
              </a:lnSpc>
            </a:pPr>
            <a:r>
              <a:rPr lang="en-GB" altLang="en-US" sz="2800" dirty="0"/>
              <a:t>Economists and policy makers believed that if taxes were low, people would have more money to spend and companies would have more money to invest (later known as “trickle-down economics”)</a:t>
            </a:r>
          </a:p>
          <a:p>
            <a:pPr lvl="1">
              <a:lnSpc>
                <a:spcPct val="90000"/>
              </a:lnSpc>
            </a:pPr>
            <a:r>
              <a:rPr lang="en-GB" altLang="en-US" sz="2800" u="sng" dirty="0"/>
              <a:t>Problems:</a:t>
            </a:r>
          </a:p>
          <a:p>
            <a:pPr marL="971550" lvl="1" indent="-514350">
              <a:lnSpc>
                <a:spcPct val="90000"/>
              </a:lnSpc>
              <a:buAutoNum type="alphaLcParenR"/>
            </a:pPr>
            <a:r>
              <a:rPr lang="en-GB" altLang="en-US" sz="2800" dirty="0"/>
              <a:t>Government support programs didn’t exist (which they can’t without a healthy tax base) which meant that losing your job was disastrous for your family</a:t>
            </a:r>
          </a:p>
          <a:p>
            <a:pPr marL="971550" lvl="1" indent="-514350">
              <a:lnSpc>
                <a:spcPct val="90000"/>
              </a:lnSpc>
              <a:buAutoNum type="alphaLcParenR"/>
            </a:pPr>
            <a:r>
              <a:rPr lang="en-GB" altLang="en-US" sz="2800" dirty="0"/>
              <a:t>Unions were extremely weak during the 1920s</a:t>
            </a:r>
          </a:p>
          <a:p>
            <a:pPr marL="971550" lvl="1" indent="-514350">
              <a:lnSpc>
                <a:spcPct val="90000"/>
              </a:lnSpc>
              <a:buAutoNum type="alphaLcParenR"/>
            </a:pPr>
            <a:r>
              <a:rPr lang="en-GB" altLang="en-US" sz="2800" dirty="0"/>
              <a:t>Corporations were the strongest they had ever been and the least regulated they had ever been</a:t>
            </a:r>
          </a:p>
          <a:p>
            <a:pPr lvl="1">
              <a:lnSpc>
                <a:spcPct val="90000"/>
              </a:lnSpc>
            </a:pPr>
            <a:r>
              <a:rPr lang="en-GB" altLang="en-US" sz="2452" dirty="0"/>
              <a:t>Employers were allowed to use violence to break strikes, and to refuse to employ union members.</a:t>
            </a:r>
          </a:p>
          <a:p>
            <a:pPr lvl="1">
              <a:lnSpc>
                <a:spcPct val="90000"/>
              </a:lnSpc>
            </a:pPr>
            <a:r>
              <a:rPr lang="en-GB" altLang="en-US" sz="2452" dirty="0"/>
              <a:t>Unions were excluded altogether from the auto industry – a major urban industrial employer.</a:t>
            </a:r>
          </a:p>
          <a:p>
            <a:pPr lvl="1">
              <a:lnSpc>
                <a:spcPct val="90000"/>
              </a:lnSpc>
            </a:pPr>
            <a:r>
              <a:rPr lang="en-GB" altLang="en-US" sz="2452" dirty="0"/>
              <a:t>Employers were able to keep wages low and working hours long, at a time when profits were increasing rapidly.</a:t>
            </a:r>
          </a:p>
          <a:p>
            <a:pPr lvl="1">
              <a:lnSpc>
                <a:spcPct val="90000"/>
              </a:lnSpc>
            </a:pPr>
            <a:r>
              <a:rPr lang="en-GB" altLang="en-US" sz="2452" b="1" dirty="0">
                <a:solidFill>
                  <a:srgbClr val="D64787"/>
                </a:solidFill>
              </a:rPr>
              <a:t>Accelerated the growing gap between rich and poor, worsening the eventual impact of the Great Depression.</a:t>
            </a:r>
          </a:p>
          <a:p>
            <a:pPr lvl="1">
              <a:lnSpc>
                <a:spcPct val="90000"/>
              </a:lnSpc>
            </a:pPr>
            <a:endParaRPr lang="en-GB" altLang="en-US" sz="2400" dirty="0"/>
          </a:p>
        </p:txBody>
      </p:sp>
    </p:spTree>
    <p:extLst>
      <p:ext uri="{BB962C8B-B14F-4D97-AF65-F5344CB8AC3E}">
        <p14:creationId xmlns:p14="http://schemas.microsoft.com/office/powerpoint/2010/main" val="433787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 calcmode="lin" valueType="num">
                                      <p:cBhvr additive="base">
                                        <p:cTn id="2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 calcmode="lin" valueType="num">
                                      <p:cBhvr additive="base">
                                        <p:cTn id="33"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171">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171">
                                            <p:txEl>
                                              <p:pRg st="6" end="6"/>
                                            </p:txEl>
                                          </p:spTgt>
                                        </p:tgtEl>
                                        <p:attrNameLst>
                                          <p:attrName>style.visibility</p:attrName>
                                        </p:attrNameLst>
                                      </p:cBhvr>
                                      <p:to>
                                        <p:strVal val="visible"/>
                                      </p:to>
                                    </p:set>
                                    <p:anim calcmode="lin" valueType="num">
                                      <p:cBhvr additive="base">
                                        <p:cTn id="41"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171">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171">
                                            <p:txEl>
                                              <p:pRg st="7" end="7"/>
                                            </p:txEl>
                                          </p:spTgt>
                                        </p:tgtEl>
                                        <p:attrNameLst>
                                          <p:attrName>style.visibility</p:attrName>
                                        </p:attrNameLst>
                                      </p:cBhvr>
                                      <p:to>
                                        <p:strVal val="visible"/>
                                      </p:to>
                                    </p:set>
                                    <p:anim calcmode="lin" valueType="num">
                                      <p:cBhvr additive="base">
                                        <p:cTn id="45"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171">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 calcmode="lin" valueType="num">
                                      <p:cBhvr additive="base">
                                        <p:cTn id="49"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171">
                                            <p:txEl>
                                              <p:pRg st="9" end="9"/>
                                            </p:txEl>
                                          </p:spTgt>
                                        </p:tgtEl>
                                        <p:attrNameLst>
                                          <p:attrName>style.visibility</p:attrName>
                                        </p:attrNameLst>
                                      </p:cBhvr>
                                      <p:to>
                                        <p:strVal val="visible"/>
                                      </p:to>
                                    </p:set>
                                    <p:anim calcmode="lin" valueType="num">
                                      <p:cBhvr additive="base">
                                        <p:cTn id="53"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171">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 calcmode="lin" valueType="num">
                                      <p:cBhvr additive="base">
                                        <p:cTn id="57" dur="500" fill="hold"/>
                                        <p:tgtEl>
                                          <p:spTgt spid="7171">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1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93914"/>
            <a:ext cx="10018713" cy="1025435"/>
          </a:xfrm>
        </p:spPr>
        <p:txBody>
          <a:bodyPr/>
          <a:lstStyle/>
          <a:p>
            <a:r>
              <a:rPr lang="en-US" dirty="0"/>
              <a:t>Finance and Banking Industry</a:t>
            </a:r>
          </a:p>
        </p:txBody>
      </p:sp>
      <p:sp>
        <p:nvSpPr>
          <p:cNvPr id="3" name="Content Placeholder 2"/>
          <p:cNvSpPr>
            <a:spLocks noGrp="1"/>
          </p:cNvSpPr>
          <p:nvPr>
            <p:ph idx="1"/>
          </p:nvPr>
        </p:nvSpPr>
        <p:spPr>
          <a:xfrm>
            <a:off x="1484310" y="1188721"/>
            <a:ext cx="9579930" cy="5172890"/>
          </a:xfrm>
        </p:spPr>
        <p:txBody>
          <a:bodyPr>
            <a:normAutofit fontScale="92500"/>
          </a:bodyPr>
          <a:lstStyle/>
          <a:p>
            <a:r>
              <a:rPr lang="en-US" dirty="0"/>
              <a:t>Both banks and individuals over-extended themselves with loans and credit throughout the decade</a:t>
            </a:r>
          </a:p>
          <a:p>
            <a:r>
              <a:rPr lang="en-US" dirty="0"/>
              <a:t>Banks often lent more money than they actually had in their vaults</a:t>
            </a:r>
          </a:p>
          <a:p>
            <a:r>
              <a:rPr lang="en-US" dirty="0"/>
              <a:t>It was not uncommon for individuals, seduced by the possibility of “getting rich quick”, to put up their houses for a loan to invest in the stock market</a:t>
            </a:r>
          </a:p>
          <a:p>
            <a:r>
              <a:rPr lang="en-US" u="sng" dirty="0"/>
              <a:t>BUYING ON MARGIN</a:t>
            </a:r>
            <a:r>
              <a:rPr lang="en-US" dirty="0"/>
              <a:t> – Many stock traders and investors used this banking practice (paying a small percentage of the stock’s value as a down payment, and borrowing the rest, using the asset itself as collateral)</a:t>
            </a:r>
          </a:p>
          <a:p>
            <a:r>
              <a:rPr lang="en-US" dirty="0"/>
              <a:t>Major problem: </a:t>
            </a:r>
            <a:r>
              <a:rPr lang="en-US" i="1" dirty="0"/>
              <a:t>There was virtually nothing of value backing these transactions, and the government placed no controls upon the finance and banking industry….</a:t>
            </a:r>
          </a:p>
          <a:p>
            <a:r>
              <a:rPr lang="en-US" i="1" dirty="0"/>
              <a:t>Moreover, there was more money on loan in the U.S. (8.5 billion) than actual cash circulating throughout the U.S. (5 billion)</a:t>
            </a:r>
            <a:endParaRPr lang="en-US" dirty="0"/>
          </a:p>
        </p:txBody>
      </p:sp>
    </p:spTree>
    <p:extLst>
      <p:ext uri="{BB962C8B-B14F-4D97-AF65-F5344CB8AC3E}">
        <p14:creationId xmlns:p14="http://schemas.microsoft.com/office/powerpoint/2010/main" val="76149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89413"/>
            <a:ext cx="10018713" cy="1156062"/>
          </a:xfrm>
        </p:spPr>
        <p:txBody>
          <a:bodyPr>
            <a:normAutofit fontScale="90000"/>
          </a:bodyPr>
          <a:lstStyle/>
          <a:p>
            <a:r>
              <a:rPr lang="en-US" dirty="0"/>
              <a:t>America and the World Market During the 1920s</a:t>
            </a:r>
          </a:p>
        </p:txBody>
      </p:sp>
      <p:sp>
        <p:nvSpPr>
          <p:cNvPr id="3" name="Content Placeholder 2"/>
          <p:cNvSpPr>
            <a:spLocks noGrp="1"/>
          </p:cNvSpPr>
          <p:nvPr>
            <p:ph idx="1"/>
          </p:nvPr>
        </p:nvSpPr>
        <p:spPr>
          <a:xfrm>
            <a:off x="1658984" y="963551"/>
            <a:ext cx="4834682" cy="5664512"/>
          </a:xfrm>
        </p:spPr>
        <p:txBody>
          <a:bodyPr>
            <a:normAutofit fontScale="70000" lnSpcReduction="20000"/>
          </a:bodyPr>
          <a:lstStyle/>
          <a:p>
            <a:r>
              <a:rPr lang="en-US" dirty="0"/>
              <a:t>The American Dollar was now the world’s strongest currency after WWI (replacing the British pound)</a:t>
            </a:r>
          </a:p>
          <a:p>
            <a:r>
              <a:rPr lang="en-US" dirty="0"/>
              <a:t>The Allies owed the U.S. approximately 12 billion dollars</a:t>
            </a:r>
          </a:p>
          <a:p>
            <a:r>
              <a:rPr lang="en-US" dirty="0"/>
              <a:t>Increased tariffs meant they couldn’t sell their goods in the U.S. and therefore couldn’t raise the money to pay back their debts</a:t>
            </a:r>
          </a:p>
          <a:p>
            <a:r>
              <a:rPr lang="en-US" u="sng" dirty="0"/>
              <a:t>Suggestion:</a:t>
            </a:r>
            <a:r>
              <a:rPr lang="en-US" dirty="0"/>
              <a:t> Loan Germany the money they need to pay reparations. Circulating this money was meant to kick-start the economies of Europe.</a:t>
            </a:r>
          </a:p>
          <a:p>
            <a:r>
              <a:rPr lang="en-US" dirty="0"/>
              <a:t>Germany had unfortunately defaulted on their payments to the Allies during the first year, causing French armies to march in</a:t>
            </a:r>
          </a:p>
          <a:p>
            <a:r>
              <a:rPr lang="en-US" dirty="0"/>
              <a:t>To defuse the situation and get their money back, the U.S. implemented the DAWES PLAN and YOUNG PLAN</a:t>
            </a:r>
          </a:p>
          <a:p>
            <a:r>
              <a:rPr lang="en-US" dirty="0">
                <a:solidFill>
                  <a:schemeClr val="accent5"/>
                </a:solidFill>
              </a:rPr>
              <a:t>RESULT: HELPED AVOID INTERNATIONAL ECONOMIC COLLAPSE, BUT ALSO INEXTRICABLY TIED AMERICA’S ECONOMIC FATE TO THAT OF EUROPE</a:t>
            </a:r>
          </a:p>
        </p:txBody>
      </p:sp>
      <p:pic>
        <p:nvPicPr>
          <p:cNvPr id="4" name="Picture 3" descr="This illustrates the &lt;strong&gt;Dawes plan&lt;/strong&gt; which coordinated the payment of wa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665" y="1604118"/>
            <a:ext cx="5698335" cy="4002461"/>
          </a:xfrm>
          <a:prstGeom prst="rect">
            <a:avLst/>
          </a:prstGeom>
        </p:spPr>
      </p:pic>
    </p:spTree>
    <p:extLst>
      <p:ext uri="{BB962C8B-B14F-4D97-AF65-F5344CB8AC3E}">
        <p14:creationId xmlns:p14="http://schemas.microsoft.com/office/powerpoint/2010/main" val="428235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567" y="0"/>
            <a:ext cx="7011043" cy="824082"/>
          </a:xfrm>
        </p:spPr>
        <p:txBody>
          <a:bodyPr>
            <a:normAutofit/>
          </a:bodyPr>
          <a:lstStyle/>
          <a:p>
            <a:r>
              <a:rPr lang="en-US" sz="3600" b="1" dirty="0"/>
              <a:t>The Crash of ’29: Black Tuesday</a:t>
            </a:r>
          </a:p>
        </p:txBody>
      </p:sp>
      <p:sp>
        <p:nvSpPr>
          <p:cNvPr id="7" name="Content Placeholder 6"/>
          <p:cNvSpPr>
            <a:spLocks noGrp="1"/>
          </p:cNvSpPr>
          <p:nvPr>
            <p:ph idx="1"/>
          </p:nvPr>
        </p:nvSpPr>
        <p:spPr>
          <a:xfrm>
            <a:off x="1672045" y="905154"/>
            <a:ext cx="5633666" cy="5952846"/>
          </a:xfrm>
        </p:spPr>
        <p:txBody>
          <a:bodyPr>
            <a:noAutofit/>
          </a:bodyPr>
          <a:lstStyle/>
          <a:p>
            <a:r>
              <a:rPr lang="en-US" sz="1600" dirty="0"/>
              <a:t>The crash of the New York Stock Market was preceded by one that took place in England, one month previously (Clarence </a:t>
            </a:r>
            <a:r>
              <a:rPr lang="en-US" sz="1600" dirty="0" err="1"/>
              <a:t>Hatry</a:t>
            </a:r>
            <a:r>
              <a:rPr lang="en-US" sz="1600" dirty="0"/>
              <a:t> and Associates jailed for fraud and forgery)</a:t>
            </a:r>
          </a:p>
          <a:p>
            <a:r>
              <a:rPr lang="en-US" sz="1600" dirty="0"/>
              <a:t>Caused traders at the New York Stock Exchange to start trading more heavily. This was problematic not only because many were too nervous to buy these rapidly falling stocks, but also because the more frequently a stock is traded, the more its value decreases</a:t>
            </a:r>
          </a:p>
          <a:p>
            <a:r>
              <a:rPr lang="en-US" sz="1600" dirty="0"/>
              <a:t>Average trading day in the 1920s: 3.5 – 4 million stocks traded</a:t>
            </a:r>
          </a:p>
          <a:p>
            <a:r>
              <a:rPr lang="en-US" sz="1600" dirty="0"/>
              <a:t>October 29, 1929: 16 million stocks traded (the market lost $30 billion in 2 days - $14 billion on Black Tuesday alone)</a:t>
            </a:r>
          </a:p>
          <a:p>
            <a:r>
              <a:rPr lang="en-US" sz="1600" dirty="0"/>
              <a:t>Banking industry leaders and industrialists tried to salvage the situation with new investment, but </a:t>
            </a:r>
            <a:r>
              <a:rPr lang="en-US" sz="1600" b="1" dirty="0">
                <a:solidFill>
                  <a:schemeClr val="accent5"/>
                </a:solidFill>
              </a:rPr>
              <a:t>confidence in the market was fading rapidly</a:t>
            </a:r>
            <a:r>
              <a:rPr lang="en-US" sz="1600" dirty="0"/>
              <a:t> and “selling off” only increased for those who had bought on margin</a:t>
            </a:r>
          </a:p>
          <a:p>
            <a:r>
              <a:rPr lang="en-US" sz="1600" dirty="0"/>
              <a:t>However, it’s very important to note that the crash of ‘29, despite common misconceptions is NOT AN OVERRIDING CAUSE of the Great Depression. It definitely contributed, but it was also a SYMPTOM of the instability of 1920s economics</a:t>
            </a:r>
          </a:p>
          <a:p>
            <a:pPr>
              <a:buNone/>
            </a:pPr>
            <a:r>
              <a:rPr lang="en-US" sz="1600" dirty="0">
                <a:hlinkClick r:id="rId2"/>
              </a:rPr>
              <a:t>https://www.youtube.com/watch?v=RN7ftyZigYs&amp;t=1202s</a:t>
            </a:r>
            <a:endParaRPr lang="en-US" sz="1600" dirty="0"/>
          </a:p>
          <a:p>
            <a:pPr>
              <a:buNone/>
            </a:pPr>
            <a:endParaRPr lang="en-US" sz="1600" dirty="0"/>
          </a:p>
        </p:txBody>
      </p:sp>
      <p:pic>
        <p:nvPicPr>
          <p:cNvPr id="9" name="Picture 8" descr="The Stock Market &lt;strong&gt;Crash&lt;/strong&gt; of 1929 | Econproph [U.S. Economic Hist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902" y="3509681"/>
            <a:ext cx="4500283" cy="3348319"/>
          </a:xfrm>
          <a:prstGeom prst="rect">
            <a:avLst/>
          </a:prstGeom>
        </p:spPr>
      </p:pic>
      <p:pic>
        <p:nvPicPr>
          <p:cNvPr id="10" name="Picture 9" descr="Market &lt;strong&gt;Crash of 1929&lt;/strong&gt; - World headlines capture the Stock Market &lt;strong&gt;crash&lt;/strong&g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7892"/>
            <a:ext cx="2802904" cy="3501789"/>
          </a:xfrm>
          <a:prstGeom prst="rect">
            <a:avLst/>
          </a:prstGeom>
        </p:spPr>
      </p:pic>
    </p:spTree>
    <p:extLst>
      <p:ext uri="{BB962C8B-B14F-4D97-AF65-F5344CB8AC3E}">
        <p14:creationId xmlns:p14="http://schemas.microsoft.com/office/powerpoint/2010/main" val="46661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06978"/>
            <a:ext cx="10018713" cy="1752599"/>
          </a:xfrm>
        </p:spPr>
        <p:txBody>
          <a:bodyPr>
            <a:normAutofit/>
          </a:bodyPr>
          <a:lstStyle/>
          <a:p>
            <a:r>
              <a:rPr lang="en-US" sz="5400" dirty="0"/>
              <a:t>Major Themes</a:t>
            </a:r>
          </a:p>
        </p:txBody>
      </p:sp>
      <p:sp>
        <p:nvSpPr>
          <p:cNvPr id="3" name="Content Placeholder 2"/>
          <p:cNvSpPr>
            <a:spLocks noGrp="1"/>
          </p:cNvSpPr>
          <p:nvPr>
            <p:ph idx="1"/>
          </p:nvPr>
        </p:nvSpPr>
        <p:spPr>
          <a:xfrm>
            <a:off x="1484311" y="1619795"/>
            <a:ext cx="10018713" cy="4990012"/>
          </a:xfrm>
        </p:spPr>
        <p:txBody>
          <a:bodyPr>
            <a:normAutofit/>
          </a:bodyPr>
          <a:lstStyle/>
          <a:p>
            <a:r>
              <a:rPr lang="en-US" dirty="0"/>
              <a:t>The American economy, like many aspects of American life in the 1920s, may be characterized as one of </a:t>
            </a:r>
            <a:r>
              <a:rPr lang="en-US" u="sng" dirty="0"/>
              <a:t>contradiction</a:t>
            </a:r>
            <a:endParaRPr lang="en-US" dirty="0"/>
          </a:p>
          <a:p>
            <a:pPr lvl="1"/>
            <a:r>
              <a:rPr lang="en-US" dirty="0"/>
              <a:t>While prosperity and excess seemed to be providing tremendous growth, this growth was unsustainable and would only truly be reflected in the SHORT TERM</a:t>
            </a:r>
          </a:p>
          <a:p>
            <a:pPr lvl="1"/>
            <a:r>
              <a:rPr lang="en-US" dirty="0"/>
              <a:t>A number of factors that might be seen as part of the “boom” of the 1920s </a:t>
            </a:r>
            <a:r>
              <a:rPr lang="en-US" u="sng" dirty="0"/>
              <a:t>actually contributed to the onset of the Great Depression</a:t>
            </a:r>
          </a:p>
          <a:p>
            <a:pPr lvl="2"/>
            <a:r>
              <a:rPr lang="en-US" dirty="0"/>
              <a:t>Production outpacing demand (leading to an ongoing cycle of falling prices and lost jobs)</a:t>
            </a:r>
          </a:p>
          <a:p>
            <a:pPr lvl="2"/>
            <a:r>
              <a:rPr lang="en-US" dirty="0"/>
              <a:t>Hire purchase (massive extension of credit for new consumer goods)</a:t>
            </a:r>
          </a:p>
          <a:p>
            <a:pPr lvl="2"/>
            <a:r>
              <a:rPr lang="en-US" dirty="0"/>
              <a:t>Tariffs (designed to protect American industry but in fact contributed to long-term decline)</a:t>
            </a:r>
          </a:p>
          <a:p>
            <a:pPr lvl="2"/>
            <a:r>
              <a:rPr lang="en-US" dirty="0"/>
              <a:t>America: the banker of the world (increased linkage and dependency between the American economy and the economies of Europe)</a:t>
            </a:r>
          </a:p>
        </p:txBody>
      </p:sp>
    </p:spTree>
    <p:extLst>
      <p:ext uri="{BB962C8B-B14F-4D97-AF65-F5344CB8AC3E}">
        <p14:creationId xmlns:p14="http://schemas.microsoft.com/office/powerpoint/2010/main" val="161526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18996" y="137161"/>
            <a:ext cx="10018713" cy="1391194"/>
          </a:xfrm>
        </p:spPr>
        <p:txBody>
          <a:bodyPr/>
          <a:lstStyle/>
          <a:p>
            <a:r>
              <a:rPr lang="en-GB" altLang="en-US" dirty="0"/>
              <a:t>America’s Assets Following WWI</a:t>
            </a:r>
          </a:p>
        </p:txBody>
      </p:sp>
      <p:sp>
        <p:nvSpPr>
          <p:cNvPr id="3075" name="Rectangle 3"/>
          <p:cNvSpPr>
            <a:spLocks noGrp="1" noChangeArrowheads="1"/>
          </p:cNvSpPr>
          <p:nvPr>
            <p:ph type="body" idx="1"/>
          </p:nvPr>
        </p:nvSpPr>
        <p:spPr>
          <a:xfrm>
            <a:off x="2066109" y="1332410"/>
            <a:ext cx="8776062" cy="5525590"/>
          </a:xfrm>
        </p:spPr>
        <p:txBody>
          <a:bodyPr>
            <a:normAutofit/>
          </a:bodyPr>
          <a:lstStyle/>
          <a:p>
            <a:pPr>
              <a:lnSpc>
                <a:spcPct val="90000"/>
              </a:lnSpc>
            </a:pPr>
            <a:r>
              <a:rPr lang="en-GB" altLang="en-US" sz="3200" dirty="0"/>
              <a:t>The USA was rich in raw materials such as coal, iron ore, and oil, and had much fertile land</a:t>
            </a:r>
          </a:p>
          <a:p>
            <a:pPr>
              <a:lnSpc>
                <a:spcPct val="90000"/>
              </a:lnSpc>
            </a:pPr>
            <a:r>
              <a:rPr lang="en-GB" altLang="en-US" sz="3200" dirty="0"/>
              <a:t>It was the world’s leading industrial nation</a:t>
            </a:r>
          </a:p>
          <a:p>
            <a:pPr>
              <a:lnSpc>
                <a:spcPct val="90000"/>
              </a:lnSpc>
            </a:pPr>
            <a:r>
              <a:rPr lang="en-GB" altLang="en-US" sz="3200" dirty="0"/>
              <a:t>It’s population, made up of many different groups seeking new jobs were hard working and ambitious</a:t>
            </a:r>
          </a:p>
          <a:p>
            <a:pPr>
              <a:lnSpc>
                <a:spcPct val="90000"/>
              </a:lnSpc>
            </a:pPr>
            <a:r>
              <a:rPr lang="en-GB" altLang="en-US" sz="3200" dirty="0"/>
              <a:t>The early 1900s had seen the movement from rural and agricultural to urban and industrial</a:t>
            </a:r>
          </a:p>
        </p:txBody>
      </p:sp>
    </p:spTree>
    <p:extLst>
      <p:ext uri="{BB962C8B-B14F-4D97-AF65-F5344CB8AC3E}">
        <p14:creationId xmlns:p14="http://schemas.microsoft.com/office/powerpoint/2010/main" val="3752530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745" y="300446"/>
            <a:ext cx="10018713" cy="1752599"/>
          </a:xfrm>
        </p:spPr>
        <p:txBody>
          <a:bodyPr>
            <a:normAutofit/>
          </a:bodyPr>
          <a:lstStyle/>
          <a:p>
            <a:r>
              <a:rPr lang="en-US" sz="4800" dirty="0"/>
              <a:t>Production Outpaces Demand</a:t>
            </a:r>
          </a:p>
        </p:txBody>
      </p:sp>
      <p:sp>
        <p:nvSpPr>
          <p:cNvPr id="3" name="Content Placeholder 2"/>
          <p:cNvSpPr>
            <a:spLocks noGrp="1"/>
          </p:cNvSpPr>
          <p:nvPr>
            <p:ph idx="1"/>
          </p:nvPr>
        </p:nvSpPr>
        <p:spPr>
          <a:xfrm>
            <a:off x="1484311" y="2053045"/>
            <a:ext cx="10018713" cy="4543698"/>
          </a:xfrm>
        </p:spPr>
        <p:txBody>
          <a:bodyPr>
            <a:normAutofit/>
          </a:bodyPr>
          <a:lstStyle/>
          <a:p>
            <a:r>
              <a:rPr lang="en-US" dirty="0"/>
              <a:t>All over America, excess was the name of the game</a:t>
            </a:r>
          </a:p>
          <a:p>
            <a:r>
              <a:rPr lang="en-US" dirty="0"/>
              <a:t>Production surged during World War I, and after a short abatement during a recession at the end of the war, America resumed manufacturing and production at the same level as before</a:t>
            </a:r>
          </a:p>
          <a:p>
            <a:r>
              <a:rPr lang="en-US" dirty="0"/>
              <a:t>This meant that we were making too much of everything, and demand began to drop which meant prices began to fall</a:t>
            </a:r>
          </a:p>
          <a:p>
            <a:r>
              <a:rPr lang="en-US" dirty="0"/>
              <a:t>Falling prices meant that companies couldn’t pay as many employees and laid them off. Layoffs meant that unemployed workers couldn’t afford to purchase goods, and prices fell further, leading to MORE layoffs</a:t>
            </a:r>
          </a:p>
          <a:p>
            <a:r>
              <a:rPr lang="en-US" dirty="0"/>
              <a:t>And so on…..</a:t>
            </a:r>
          </a:p>
        </p:txBody>
      </p:sp>
    </p:spTree>
    <p:extLst>
      <p:ext uri="{BB962C8B-B14F-4D97-AF65-F5344CB8AC3E}">
        <p14:creationId xmlns:p14="http://schemas.microsoft.com/office/powerpoint/2010/main" val="19481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8" y="176349"/>
            <a:ext cx="10018713" cy="1495697"/>
          </a:xfrm>
        </p:spPr>
        <p:txBody>
          <a:bodyPr/>
          <a:lstStyle/>
          <a:p>
            <a:r>
              <a:rPr lang="en-US" dirty="0"/>
              <a:t>Farming</a:t>
            </a:r>
          </a:p>
        </p:txBody>
      </p:sp>
      <p:sp>
        <p:nvSpPr>
          <p:cNvPr id="3" name="Content Placeholder 2"/>
          <p:cNvSpPr>
            <a:spLocks noGrp="1"/>
          </p:cNvSpPr>
          <p:nvPr>
            <p:ph idx="1"/>
          </p:nvPr>
        </p:nvSpPr>
        <p:spPr>
          <a:xfrm>
            <a:off x="1693313" y="1476103"/>
            <a:ext cx="5177749" cy="5029199"/>
          </a:xfrm>
        </p:spPr>
        <p:txBody>
          <a:bodyPr>
            <a:normAutofit fontScale="85000" lnSpcReduction="20000"/>
          </a:bodyPr>
          <a:lstStyle/>
          <a:p>
            <a:r>
              <a:rPr lang="en-US" dirty="0"/>
              <a:t>The War Industries Board (WIB) opened up </a:t>
            </a:r>
            <a:r>
              <a:rPr lang="en-US" u="sng" dirty="0"/>
              <a:t>40 million extra acres </a:t>
            </a:r>
            <a:r>
              <a:rPr lang="en-US" dirty="0"/>
              <a:t>of farmland during World War I to boost food production for the war effort</a:t>
            </a:r>
          </a:p>
          <a:p>
            <a:r>
              <a:rPr lang="en-US" dirty="0"/>
              <a:t>Increased mechanization and automation reduced available jobs</a:t>
            </a:r>
          </a:p>
          <a:p>
            <a:r>
              <a:rPr lang="en-US" dirty="0"/>
              <a:t>Overproduction led to falling prices</a:t>
            </a:r>
          </a:p>
          <a:p>
            <a:r>
              <a:rPr lang="en-US" dirty="0"/>
              <a:t>Farmers laid off workers, many finally lost their farms</a:t>
            </a:r>
          </a:p>
          <a:p>
            <a:r>
              <a:rPr lang="en-US" dirty="0"/>
              <a:t>Forced to travel to cities to find jobs</a:t>
            </a:r>
          </a:p>
          <a:p>
            <a:r>
              <a:rPr lang="en-US" dirty="0"/>
              <a:t>Over-farming of the Great Plains stripped away nutrient-rich soil, decreasing the amount of arable land available. Combined with severe drought, this eventually led to the </a:t>
            </a:r>
            <a:r>
              <a:rPr lang="en-US" u="sng" dirty="0"/>
              <a:t>“Dust Bowl”</a:t>
            </a:r>
            <a:r>
              <a:rPr lang="en-US" dirty="0"/>
              <a:t> of the 1930s, arguably the worst agricultural/ecological disaster in American history.</a:t>
            </a:r>
          </a:p>
          <a:p>
            <a:endParaRPr lang="en-US" dirty="0"/>
          </a:p>
        </p:txBody>
      </p:sp>
      <p:pic>
        <p:nvPicPr>
          <p:cNvPr id="4" name="Picture 3" descr="&lt;strong&gt;Mechanized Farming&lt;/strong&gt;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948" y="176349"/>
            <a:ext cx="4422954" cy="3173506"/>
          </a:xfrm>
          <a:prstGeom prst="rect">
            <a:avLst/>
          </a:prstGeom>
        </p:spPr>
      </p:pic>
      <p:pic>
        <p:nvPicPr>
          <p:cNvPr id="5" name="Picture 4" descr="resources: http://www.yale.edu/ynhti/curriculum/units/1981/2/81.02.06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948" y="3349854"/>
            <a:ext cx="4422954" cy="3155447"/>
          </a:xfrm>
          <a:prstGeom prst="rect">
            <a:avLst/>
          </a:prstGeom>
        </p:spPr>
      </p:pic>
    </p:spTree>
    <p:extLst>
      <p:ext uri="{BB962C8B-B14F-4D97-AF65-F5344CB8AC3E}">
        <p14:creationId xmlns:p14="http://schemas.microsoft.com/office/powerpoint/2010/main" val="122382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099" y="-132822"/>
            <a:ext cx="10018713" cy="1234440"/>
          </a:xfrm>
        </p:spPr>
        <p:txBody>
          <a:bodyPr>
            <a:normAutofit/>
          </a:bodyPr>
          <a:lstStyle/>
          <a:p>
            <a:r>
              <a:rPr lang="en-US" sz="4800" dirty="0"/>
              <a:t>Manufacturing</a:t>
            </a:r>
          </a:p>
        </p:txBody>
      </p:sp>
      <p:sp>
        <p:nvSpPr>
          <p:cNvPr id="3" name="Content Placeholder 2"/>
          <p:cNvSpPr>
            <a:spLocks noGrp="1"/>
          </p:cNvSpPr>
          <p:nvPr>
            <p:ph idx="1"/>
          </p:nvPr>
        </p:nvSpPr>
        <p:spPr>
          <a:xfrm>
            <a:off x="1265597" y="419794"/>
            <a:ext cx="5314498" cy="6034289"/>
          </a:xfrm>
        </p:spPr>
        <p:txBody>
          <a:bodyPr>
            <a:normAutofit/>
          </a:bodyPr>
          <a:lstStyle/>
          <a:p>
            <a:r>
              <a:rPr lang="en-US" dirty="0"/>
              <a:t>Widespread adoption of the “Assembly Line” model meant that production soared</a:t>
            </a:r>
          </a:p>
          <a:p>
            <a:r>
              <a:rPr lang="en-US" dirty="0"/>
              <a:t>By the late 1920s, the U.S. was producing 85% of the world’s cars and 40% of its manufactured goods</a:t>
            </a:r>
          </a:p>
          <a:p>
            <a:r>
              <a:rPr lang="en-US" dirty="0"/>
              <a:t>Approximately 75% of all manufactured goods were bought using HIRE PURCHASE agreements during the 1920</a:t>
            </a:r>
            <a:r>
              <a:rPr lang="en-US" sz="1800" dirty="0"/>
              <a:t>s…</a:t>
            </a:r>
          </a:p>
        </p:txBody>
      </p:sp>
      <p:pic>
        <p:nvPicPr>
          <p:cNvPr id="4" name="Picture 3" descr="Fàbrica de ràdios, Atwater Kent, a Filadèlfia. 19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668" y="1038863"/>
            <a:ext cx="4328160" cy="2896643"/>
          </a:xfrm>
          <a:prstGeom prst="rect">
            <a:avLst/>
          </a:prstGeom>
        </p:spPr>
      </p:pic>
      <p:pic>
        <p:nvPicPr>
          <p:cNvPr id="6" name="Picture 5" descr="Plant in 1913, Henry &lt;strong&gt;Ford&lt;/strong&gt; introduced the first moving &lt;strong&gt;assembly&lt;/strong&gt; &lt;strong&gt;line&lt;/strong&g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094" y="3944471"/>
            <a:ext cx="5617734" cy="2913530"/>
          </a:xfrm>
          <a:prstGeom prst="rect">
            <a:avLst/>
          </a:prstGeom>
        </p:spPr>
      </p:pic>
    </p:spTree>
    <p:extLst>
      <p:ext uri="{BB962C8B-B14F-4D97-AF65-F5344CB8AC3E}">
        <p14:creationId xmlns:p14="http://schemas.microsoft.com/office/powerpoint/2010/main" val="91163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33600" y="0"/>
            <a:ext cx="7772400" cy="2011680"/>
          </a:xfrm>
        </p:spPr>
        <p:txBody>
          <a:bodyPr/>
          <a:lstStyle/>
          <a:p>
            <a:r>
              <a:rPr lang="en-GB" altLang="en-US" dirty="0"/>
              <a:t>Hire Purchase</a:t>
            </a:r>
          </a:p>
        </p:txBody>
      </p:sp>
      <p:sp>
        <p:nvSpPr>
          <p:cNvPr id="8195" name="Rectangle 3"/>
          <p:cNvSpPr>
            <a:spLocks noGrp="1" noChangeArrowheads="1"/>
          </p:cNvSpPr>
          <p:nvPr>
            <p:ph type="body" idx="1"/>
          </p:nvPr>
        </p:nvSpPr>
        <p:spPr>
          <a:xfrm>
            <a:off x="1386839" y="1332411"/>
            <a:ext cx="5353595" cy="4689565"/>
          </a:xfrm>
        </p:spPr>
        <p:txBody>
          <a:bodyPr>
            <a:normAutofit lnSpcReduction="10000"/>
          </a:bodyPr>
          <a:lstStyle/>
          <a:p>
            <a:pPr>
              <a:lnSpc>
                <a:spcPct val="90000"/>
              </a:lnSpc>
            </a:pPr>
            <a:r>
              <a:rPr lang="en-GB" altLang="en-US" sz="2800" dirty="0"/>
              <a:t>The consumer boom was encouraged by the easy availability of credit.</a:t>
            </a:r>
          </a:p>
          <a:p>
            <a:pPr>
              <a:lnSpc>
                <a:spcPct val="90000"/>
              </a:lnSpc>
            </a:pPr>
            <a:r>
              <a:rPr lang="en-GB" altLang="en-US" sz="2800" dirty="0"/>
              <a:t>Pioneered by car companies, </a:t>
            </a:r>
            <a:r>
              <a:rPr lang="en-GB" altLang="en-US" sz="2800" b="1" i="1" u="sng" dirty="0">
                <a:solidFill>
                  <a:schemeClr val="accent5"/>
                </a:solidFill>
              </a:rPr>
              <a:t>HIRE PURCHASE</a:t>
            </a:r>
            <a:r>
              <a:rPr lang="en-GB" altLang="en-US" sz="2800" b="1" dirty="0">
                <a:solidFill>
                  <a:schemeClr val="accent5"/>
                </a:solidFill>
              </a:rPr>
              <a:t> </a:t>
            </a:r>
            <a:r>
              <a:rPr lang="en-GB" altLang="en-US" sz="2800" dirty="0"/>
              <a:t>agreements enabled consumers to buy the goods they wanted with a small deposit, and then pay the rest off in weekly or monthly </a:t>
            </a:r>
            <a:r>
              <a:rPr lang="en-GB" altLang="en-US" sz="2800" dirty="0" err="1"/>
              <a:t>installments</a:t>
            </a:r>
            <a:r>
              <a:rPr lang="en-GB" altLang="en-US" sz="2800" dirty="0"/>
              <a:t>.  </a:t>
            </a:r>
            <a:r>
              <a:rPr lang="en-GB" altLang="en-US" sz="2800" b="1" dirty="0">
                <a:solidFill>
                  <a:schemeClr val="accent5"/>
                </a:solidFill>
              </a:rPr>
              <a:t>6 out of 10 cars were bought this way during the 1920</a:t>
            </a:r>
            <a:r>
              <a:rPr lang="en-GB" altLang="en-US" sz="2000" b="1" dirty="0">
                <a:solidFill>
                  <a:schemeClr val="accent5"/>
                </a:solidFill>
              </a:rPr>
              <a:t>s</a:t>
            </a:r>
            <a:r>
              <a:rPr lang="en-GB" altLang="en-US" sz="2800" b="1" dirty="0">
                <a:solidFill>
                  <a:schemeClr val="accent5"/>
                </a:solidFill>
              </a:rPr>
              <a:t>.</a:t>
            </a:r>
          </a:p>
        </p:txBody>
      </p:sp>
      <p:pic>
        <p:nvPicPr>
          <p:cNvPr id="3" name="Picture 2" descr="1920consumereconomy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434" y="1711234"/>
            <a:ext cx="5342709" cy="3931920"/>
          </a:xfrm>
          <a:prstGeom prst="rect">
            <a:avLst/>
          </a:prstGeom>
        </p:spPr>
      </p:pic>
    </p:spTree>
    <p:extLst>
      <p:ext uri="{BB962C8B-B14F-4D97-AF65-F5344CB8AC3E}">
        <p14:creationId xmlns:p14="http://schemas.microsoft.com/office/powerpoint/2010/main" val="32870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6401-CA14-4DBC-AB33-5442C77D3A4D}"/>
              </a:ext>
            </a:extLst>
          </p:cNvPr>
          <p:cNvSpPr>
            <a:spLocks noGrp="1"/>
          </p:cNvSpPr>
          <p:nvPr>
            <p:ph type="title"/>
          </p:nvPr>
        </p:nvSpPr>
        <p:spPr>
          <a:xfrm>
            <a:off x="1484311" y="408415"/>
            <a:ext cx="10018713" cy="1752599"/>
          </a:xfrm>
        </p:spPr>
        <p:txBody>
          <a:bodyPr>
            <a:normAutofit fontScale="90000"/>
          </a:bodyPr>
          <a:lstStyle/>
          <a:p>
            <a:r>
              <a:rPr lang="en-US" dirty="0"/>
              <a:t>President Coolidge received a letter from a business owner, detailing his concerns about what he felt was a “fundamental weakness of America’s superficial economic prosperity”…</a:t>
            </a:r>
          </a:p>
        </p:txBody>
      </p:sp>
      <p:sp>
        <p:nvSpPr>
          <p:cNvPr id="3" name="Content Placeholder 2">
            <a:extLst>
              <a:ext uri="{FF2B5EF4-FFF2-40B4-BE49-F238E27FC236}">
                <a16:creationId xmlns:a16="http://schemas.microsoft.com/office/drawing/2014/main" id="{D9655D03-3B07-41F7-ABBD-461BF672FF1A}"/>
              </a:ext>
            </a:extLst>
          </p:cNvPr>
          <p:cNvSpPr>
            <a:spLocks noGrp="1"/>
          </p:cNvSpPr>
          <p:nvPr>
            <p:ph idx="1"/>
          </p:nvPr>
        </p:nvSpPr>
        <p:spPr>
          <a:xfrm>
            <a:off x="2763876" y="2433411"/>
            <a:ext cx="10536240" cy="4191001"/>
          </a:xfrm>
        </p:spPr>
        <p:txBody>
          <a:bodyPr>
            <a:normAutofit fontScale="70000" lnSpcReduction="20000"/>
          </a:bodyPr>
          <a:lstStyle/>
          <a:p>
            <a:r>
              <a:rPr lang="en-US" b="1" u="sng" dirty="0"/>
              <a:t>The business owner related this conversation he’d recently heard on a train:</a:t>
            </a:r>
          </a:p>
          <a:p>
            <a:endParaRPr lang="en-US" dirty="0"/>
          </a:p>
          <a:p>
            <a:r>
              <a:rPr lang="en-US" b="1" dirty="0">
                <a:solidFill>
                  <a:srgbClr val="D64787"/>
                </a:solidFill>
              </a:rPr>
              <a:t>“Have you an automobile yet?”</a:t>
            </a:r>
          </a:p>
          <a:p>
            <a:r>
              <a:rPr lang="en-US" b="1" dirty="0"/>
              <a:t>“No, I talked it over with John and he felt we could not afford one.”</a:t>
            </a:r>
          </a:p>
          <a:p>
            <a:r>
              <a:rPr lang="en-US" b="1" dirty="0">
                <a:solidFill>
                  <a:srgbClr val="D64787"/>
                </a:solidFill>
              </a:rPr>
              <a:t>“Mr. Budge who lives in your town has one and they are not as well off as you are.”</a:t>
            </a:r>
          </a:p>
          <a:p>
            <a:r>
              <a:rPr lang="en-US" b="1" dirty="0"/>
              <a:t>“Yes I know. Their second installment came due, and they had no money to pay it.”</a:t>
            </a:r>
          </a:p>
          <a:p>
            <a:r>
              <a:rPr lang="en-US" b="1" dirty="0">
                <a:solidFill>
                  <a:srgbClr val="D64787"/>
                </a:solidFill>
              </a:rPr>
              <a:t>“What did they do? Lose the car?”</a:t>
            </a:r>
          </a:p>
          <a:p>
            <a:r>
              <a:rPr lang="en-US" b="1" dirty="0"/>
              <a:t>“No, they got the money and paid the installment.”</a:t>
            </a:r>
          </a:p>
          <a:p>
            <a:r>
              <a:rPr lang="en-US" b="1" dirty="0">
                <a:solidFill>
                  <a:srgbClr val="D64787"/>
                </a:solidFill>
              </a:rPr>
              <a:t>“How did they get the money?”</a:t>
            </a:r>
          </a:p>
          <a:p>
            <a:r>
              <a:rPr lang="en-US" b="1" dirty="0"/>
              <a:t>“They sold the cook-stove.”</a:t>
            </a:r>
          </a:p>
          <a:p>
            <a:r>
              <a:rPr lang="en-US" b="1" dirty="0">
                <a:solidFill>
                  <a:srgbClr val="D64787"/>
                </a:solidFill>
              </a:rPr>
              <a:t>“How could they get along without a cook-stove?”</a:t>
            </a:r>
          </a:p>
          <a:p>
            <a:r>
              <a:rPr lang="en-US" b="1" dirty="0"/>
              <a:t>“They didn’t. They bought another on the installment plan.”</a:t>
            </a:r>
          </a:p>
        </p:txBody>
      </p:sp>
    </p:spTree>
    <p:extLst>
      <p:ext uri="{BB962C8B-B14F-4D97-AF65-F5344CB8AC3E}">
        <p14:creationId xmlns:p14="http://schemas.microsoft.com/office/powerpoint/2010/main" val="342550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96"/>
            <a:ext cx="11503024" cy="914400"/>
          </a:xfrm>
        </p:spPr>
        <p:txBody>
          <a:bodyPr/>
          <a:lstStyle/>
          <a:p>
            <a:r>
              <a:rPr lang="en-US" b="1" dirty="0"/>
              <a:t>Advertising/Marketing</a:t>
            </a:r>
          </a:p>
        </p:txBody>
      </p:sp>
      <p:sp>
        <p:nvSpPr>
          <p:cNvPr id="3" name="Content Placeholder 2"/>
          <p:cNvSpPr>
            <a:spLocks noGrp="1"/>
          </p:cNvSpPr>
          <p:nvPr>
            <p:ph idx="1"/>
          </p:nvPr>
        </p:nvSpPr>
        <p:spPr>
          <a:xfrm>
            <a:off x="1484310" y="1111624"/>
            <a:ext cx="6583925" cy="5576047"/>
          </a:xfrm>
        </p:spPr>
        <p:txBody>
          <a:bodyPr>
            <a:normAutofit fontScale="85000" lnSpcReduction="10000"/>
          </a:bodyPr>
          <a:lstStyle/>
          <a:p>
            <a:r>
              <a:rPr lang="en-GB" altLang="en-US" sz="2800" dirty="0"/>
              <a:t>The advertising industry boomed, with billboards, magazine ads and radio commercials</a:t>
            </a:r>
          </a:p>
          <a:p>
            <a:r>
              <a:rPr lang="en-GB" altLang="en-US" sz="2800" dirty="0"/>
              <a:t>Combined with the over-extension of credit, it created an economic climate which encouraged the view that EVERYONE could and should have the “American standard of living”.</a:t>
            </a:r>
          </a:p>
          <a:p>
            <a:r>
              <a:rPr lang="en-GB" altLang="en-US" sz="2800" dirty="0"/>
              <a:t>Another marketing tool was the </a:t>
            </a:r>
            <a:r>
              <a:rPr lang="en-GB" altLang="en-US" sz="2800" i="1" u="sng" dirty="0"/>
              <a:t>MAIL ORDER CATALOGUE</a:t>
            </a:r>
            <a:r>
              <a:rPr lang="en-GB" altLang="en-US" sz="2800" dirty="0"/>
              <a:t> e.g. Sears, Roebuck Catalogue</a:t>
            </a:r>
          </a:p>
          <a:p>
            <a:r>
              <a:rPr lang="en-GB" altLang="en-US" sz="2800" dirty="0"/>
              <a:t>People were able to buy these new goods because credit was available, and because both working-class and middle-class incomes rose by an overall average of around 9% during the 1920</a:t>
            </a:r>
            <a:r>
              <a:rPr lang="en-GB" altLang="en-US" sz="2353" dirty="0"/>
              <a:t>s</a:t>
            </a:r>
            <a:r>
              <a:rPr lang="en-GB" altLang="en-US" sz="2800" dirty="0"/>
              <a:t> whilst prices remained the same or fell.</a:t>
            </a:r>
          </a:p>
          <a:p>
            <a:endParaRPr lang="en-GB" altLang="en-US" sz="2800" dirty="0"/>
          </a:p>
          <a:p>
            <a:endParaRPr lang="en-US" dirty="0"/>
          </a:p>
        </p:txBody>
      </p:sp>
      <p:pic>
        <p:nvPicPr>
          <p:cNvPr id="4" name="Picture 3" descr="The beginning of the end usually starts with that kind of think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840" y="31296"/>
            <a:ext cx="3566160" cy="3918857"/>
          </a:xfrm>
          <a:prstGeom prst="rect">
            <a:avLst/>
          </a:prstGeom>
        </p:spPr>
      </p:pic>
      <p:pic>
        <p:nvPicPr>
          <p:cNvPr id="6" name="Picture 5" descr="jkblick - Buying on Credit and consumer goo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981450"/>
            <a:ext cx="3810000" cy="2876550"/>
          </a:xfrm>
          <a:prstGeom prst="rect">
            <a:avLst/>
          </a:prstGeom>
        </p:spPr>
      </p:pic>
    </p:spTree>
    <p:extLst>
      <p:ext uri="{BB962C8B-B14F-4D97-AF65-F5344CB8AC3E}">
        <p14:creationId xmlns:p14="http://schemas.microsoft.com/office/powerpoint/2010/main" val="19660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1060</TotalTime>
  <Words>1693</Words>
  <Application>Microsoft Office PowerPoint</Application>
  <PresentationFormat>Widescreen</PresentationFormat>
  <Paragraphs>113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Parallax</vt:lpstr>
      <vt:lpstr>Economics in the 1920s</vt:lpstr>
      <vt:lpstr>Major Themes</vt:lpstr>
      <vt:lpstr>America’s Assets Following WWI</vt:lpstr>
      <vt:lpstr>Production Outpaces Demand</vt:lpstr>
      <vt:lpstr>Farming</vt:lpstr>
      <vt:lpstr>Manufacturing</vt:lpstr>
      <vt:lpstr>Hire Purchase</vt:lpstr>
      <vt:lpstr>President Coolidge received a letter from a business owner, detailing his concerns about what he felt was a “fundamental weakness of America’s superficial economic prosperity”…</vt:lpstr>
      <vt:lpstr>Advertising/Marketing</vt:lpstr>
      <vt:lpstr>PowerPoint Presentation</vt:lpstr>
      <vt:lpstr>Industries in Trouble</vt:lpstr>
      <vt:lpstr>Government Policies</vt:lpstr>
      <vt:lpstr>Finance and Banking Industry</vt:lpstr>
      <vt:lpstr>America and the World Market During the 1920s</vt:lpstr>
      <vt:lpstr>The Crash of ’29: Black Tuesday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in the 1920s</dc:title>
  <dc:creator>Elena Hynes</dc:creator>
  <cp:lastModifiedBy>Elena Hynes</cp:lastModifiedBy>
  <cp:revision>43</cp:revision>
  <dcterms:created xsi:type="dcterms:W3CDTF">2019-01-15T19:28:33Z</dcterms:created>
  <dcterms:modified xsi:type="dcterms:W3CDTF">2019-01-15T23:25:00Z</dcterms:modified>
</cp:coreProperties>
</file>