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67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128" y="-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99249E2-96CE-4E5C-B2B1-0DF21F9487D9}" type="datetimeFigureOut">
              <a:rPr lang="en-US" smtClean="0"/>
              <a:pPr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54FE-554E-4F5A-BE06-086606BFC5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8413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49E2-96CE-4E5C-B2B1-0DF21F9487D9}" type="datetimeFigureOut">
              <a:rPr lang="en-US" smtClean="0"/>
              <a:pPr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54FE-554E-4F5A-BE06-086606BF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8152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49E2-96CE-4E5C-B2B1-0DF21F9487D9}" type="datetimeFigureOut">
              <a:rPr lang="en-US" smtClean="0"/>
              <a:pPr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54FE-554E-4F5A-BE06-086606BFC5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9498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49E2-96CE-4E5C-B2B1-0DF21F9487D9}" type="datetimeFigureOut">
              <a:rPr lang="en-US" smtClean="0"/>
              <a:pPr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54FE-554E-4F5A-BE06-086606BF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0419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49E2-96CE-4E5C-B2B1-0DF21F9487D9}" type="datetimeFigureOut">
              <a:rPr lang="en-US" smtClean="0"/>
              <a:pPr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54FE-554E-4F5A-BE06-086606BFC5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6198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49E2-96CE-4E5C-B2B1-0DF21F9487D9}" type="datetimeFigureOut">
              <a:rPr lang="en-US" smtClean="0"/>
              <a:pPr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54FE-554E-4F5A-BE06-086606BF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2889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49E2-96CE-4E5C-B2B1-0DF21F9487D9}" type="datetimeFigureOut">
              <a:rPr lang="en-US" smtClean="0"/>
              <a:pPr/>
              <a:t>10/25/18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54FE-554E-4F5A-BE06-086606BF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3520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49E2-96CE-4E5C-B2B1-0DF21F9487D9}" type="datetimeFigureOut">
              <a:rPr lang="en-US" smtClean="0"/>
              <a:pPr/>
              <a:t>10/25/18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54FE-554E-4F5A-BE06-086606BF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0414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49E2-96CE-4E5C-B2B1-0DF21F9487D9}" type="datetimeFigureOut">
              <a:rPr lang="en-US" smtClean="0"/>
              <a:pPr/>
              <a:t>10/25/18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54FE-554E-4F5A-BE06-086606BF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4375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49E2-96CE-4E5C-B2B1-0DF21F9487D9}" type="datetimeFigureOut">
              <a:rPr lang="en-US" smtClean="0"/>
              <a:pPr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54FE-554E-4F5A-BE06-086606BFC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3735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49E2-96CE-4E5C-B2B1-0DF21F9487D9}" type="datetimeFigureOut">
              <a:rPr lang="en-US" smtClean="0"/>
              <a:pPr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54FE-554E-4F5A-BE06-086606BFC5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8882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9249E2-96CE-4E5C-B2B1-0DF21F9487D9}" type="datetimeFigureOut">
              <a:rPr lang="en-US" smtClean="0"/>
              <a:pPr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6FE54FE-554E-4F5A-BE06-086606BFC5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0742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66521073-5A30-4A1A-92BE-6B26980865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Choosing Reliable and </a:t>
            </a:r>
            <a:r>
              <a:rPr lang="en-US" u="sng" dirty="0"/>
              <a:t>appropriate</a:t>
            </a:r>
            <a:r>
              <a:rPr lang="en-US" dirty="0"/>
              <a:t> 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019C16E-F5C3-4369-9F68-E8BE189096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Or, “Using your best judgment”.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4363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4FE13B8-E50F-4BC8-AEE6-4630665FC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263870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To begin with…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B89DE73A-F8BB-4D21-8167-38B4D5DB8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63486"/>
            <a:ext cx="9720073" cy="4911634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The most important thing to remember when trying to determine whether or not to use a certain source in an academic paper is that </a:t>
            </a:r>
            <a:r>
              <a:rPr lang="en-US" sz="4000" b="1" i="1" dirty="0">
                <a:solidFill>
                  <a:schemeClr val="accent2"/>
                </a:solidFill>
              </a:rPr>
              <a:t>no single source could ever be said, or verified, to be 100% accurate at any time.</a:t>
            </a:r>
          </a:p>
          <a:p>
            <a:pPr lvl="2"/>
            <a:r>
              <a:rPr lang="en-US" sz="3200" b="1" dirty="0">
                <a:solidFill>
                  <a:schemeClr val="accent2"/>
                </a:solidFill>
              </a:rPr>
              <a:t>Not all .coms are UNRELIABLE (NationalGeographic.com, Smithsonian.com)</a:t>
            </a:r>
          </a:p>
          <a:p>
            <a:pPr lvl="2"/>
            <a:r>
              <a:rPr lang="en-US" sz="3200" b="1" dirty="0">
                <a:solidFill>
                  <a:schemeClr val="accent2"/>
                </a:solidFill>
              </a:rPr>
              <a:t>Not all .orgs are RELIABLE (can be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smtClean="0">
                <a:solidFill>
                  <a:schemeClr val="accent2"/>
                </a:solidFill>
              </a:rPr>
              <a:t>purchased</a:t>
            </a:r>
            <a:r>
              <a:rPr lang="en-US" sz="3200" b="1" dirty="0" smtClean="0">
                <a:solidFill>
                  <a:schemeClr val="accent2"/>
                </a:solidFill>
              </a:rPr>
              <a:t> by </a:t>
            </a:r>
            <a:r>
              <a:rPr lang="en-US" sz="3200" b="1" u="sng" dirty="0">
                <a:solidFill>
                  <a:schemeClr val="accent2"/>
                </a:solidFill>
              </a:rPr>
              <a:t>anyone</a:t>
            </a:r>
            <a:r>
              <a:rPr lang="en-US" sz="3200" b="1" dirty="0">
                <a:solidFill>
                  <a:schemeClr val="accent2"/>
                </a:solidFill>
              </a:rPr>
              <a:t>, unlike .</a:t>
            </a:r>
            <a:r>
              <a:rPr lang="en-US" sz="3200" b="1" dirty="0" err="1">
                <a:solidFill>
                  <a:schemeClr val="accent2"/>
                </a:solidFill>
              </a:rPr>
              <a:t>edu</a:t>
            </a:r>
            <a:r>
              <a:rPr lang="en-US" sz="3200" b="1" dirty="0">
                <a:solidFill>
                  <a:schemeClr val="accent2"/>
                </a:solidFill>
              </a:rPr>
              <a:t> and .</a:t>
            </a:r>
            <a:r>
              <a:rPr lang="en-US" sz="3200" b="1" dirty="0" err="1">
                <a:solidFill>
                  <a:schemeClr val="accent2"/>
                </a:solidFill>
              </a:rPr>
              <a:t>gov</a:t>
            </a:r>
            <a:r>
              <a:rPr lang="en-US" sz="3200" b="1" dirty="0">
                <a:solidFill>
                  <a:schemeClr val="accent2"/>
                </a:solidFill>
              </a:rPr>
              <a:t>)</a:t>
            </a:r>
          </a:p>
          <a:p>
            <a:endParaRPr lang="en-US" sz="4000" b="1" i="1" dirty="0">
              <a:solidFill>
                <a:schemeClr val="accent2"/>
              </a:solidFill>
            </a:endParaRPr>
          </a:p>
          <a:p>
            <a:r>
              <a:rPr lang="en-US" sz="4000" dirty="0"/>
              <a:t>As a result, it is incumbent upon us, as critical and careful academics, to investigate the sources we’re considering using, and to </a:t>
            </a:r>
            <a:r>
              <a:rPr lang="en-US" sz="4000" b="1" i="1" dirty="0">
                <a:solidFill>
                  <a:schemeClr val="accent2"/>
                </a:solidFill>
              </a:rPr>
              <a:t>use our best judgment in every case.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6727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5B09588F-14C9-42E6-A8A4-6923D7378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30" y="-211619"/>
            <a:ext cx="9720072" cy="1499616"/>
          </a:xfrm>
        </p:spPr>
        <p:txBody>
          <a:bodyPr/>
          <a:lstStyle/>
          <a:p>
            <a:pPr algn="ctr"/>
            <a:r>
              <a:rPr lang="en-US" dirty="0"/>
              <a:t>“inappropriate”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561502E-C380-4014-9281-8467B21BB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914399"/>
            <a:ext cx="10614877" cy="6727371"/>
          </a:xfrm>
        </p:spPr>
        <p:txBody>
          <a:bodyPr>
            <a:normAutofit fontScale="92500" lnSpcReduction="10000"/>
          </a:bodyPr>
          <a:lstStyle/>
          <a:p>
            <a:r>
              <a:rPr lang="en-US" sz="2100" b="1" dirty="0"/>
              <a:t>Sources which may be said to be “inappropriate” selections for academic writing are not necessarily “unreliable” per se. They could have a conflict of interest which might be restricting their ability to meet academic standards, and therefore, should not be used in any academic paper. Some of these conflicts could include:</a:t>
            </a:r>
          </a:p>
          <a:p>
            <a:pPr lvl="2"/>
            <a:r>
              <a:rPr lang="en-US" sz="2100" b="1" dirty="0">
                <a:solidFill>
                  <a:schemeClr val="accent2"/>
                </a:solidFill>
              </a:rPr>
              <a:t>Religious, political, or social bias which distorts the message (some .com, .</a:t>
            </a:r>
            <a:r>
              <a:rPr lang="en-US" sz="2100" b="1" dirty="0" err="1">
                <a:solidFill>
                  <a:schemeClr val="accent2"/>
                </a:solidFill>
              </a:rPr>
              <a:t>edu</a:t>
            </a:r>
            <a:r>
              <a:rPr lang="en-US" sz="2100" b="1" dirty="0">
                <a:solidFill>
                  <a:schemeClr val="accent2"/>
                </a:solidFill>
              </a:rPr>
              <a:t> and .org)</a:t>
            </a:r>
          </a:p>
          <a:p>
            <a:pPr lvl="2"/>
            <a:r>
              <a:rPr lang="en-US" sz="2100" b="1" dirty="0">
                <a:solidFill>
                  <a:schemeClr val="accent2"/>
                </a:solidFill>
              </a:rPr>
              <a:t>Commercialism or the “profit” motive (.com)</a:t>
            </a:r>
          </a:p>
          <a:p>
            <a:pPr lvl="1"/>
            <a:endParaRPr lang="en-US" sz="2100" b="1" dirty="0"/>
          </a:p>
          <a:p>
            <a:pPr marL="128016" lvl="1" indent="0">
              <a:buNone/>
            </a:pPr>
            <a:r>
              <a:rPr lang="en-US" sz="2100" b="1" dirty="0"/>
              <a:t>Other inappropriate sources include those that exist on platforms of questionable reliability:</a:t>
            </a:r>
          </a:p>
          <a:p>
            <a:pPr lvl="1"/>
            <a:r>
              <a:rPr lang="en-US" sz="2100" b="1" dirty="0">
                <a:solidFill>
                  <a:schemeClr val="accent2"/>
                </a:solidFill>
              </a:rPr>
              <a:t>Ask.com</a:t>
            </a:r>
          </a:p>
          <a:p>
            <a:pPr lvl="1"/>
            <a:r>
              <a:rPr lang="en-US" sz="2100" b="1" dirty="0">
                <a:solidFill>
                  <a:schemeClr val="accent2"/>
                </a:solidFill>
              </a:rPr>
              <a:t>Wikipedia (good place to start if you know nothing about a particular subject and a decent article without any red flags or unreferenced points is available – but DON’T cite it! Track down the reliable, referenced materials and CITE THOSE!)</a:t>
            </a:r>
          </a:p>
          <a:p>
            <a:pPr lvl="1"/>
            <a:r>
              <a:rPr lang="en-US" sz="2100" b="1" dirty="0">
                <a:solidFill>
                  <a:schemeClr val="accent2"/>
                </a:solidFill>
              </a:rPr>
              <a:t>Blogs</a:t>
            </a:r>
          </a:p>
          <a:p>
            <a:pPr marL="128016" lvl="1" indent="0">
              <a:buNone/>
            </a:pPr>
            <a:endParaRPr lang="en-US" sz="2100" b="1" dirty="0"/>
          </a:p>
          <a:p>
            <a:pPr marL="128016" lvl="1" indent="0">
              <a:buNone/>
            </a:pPr>
            <a:r>
              <a:rPr lang="en-US" sz="2100" b="1" dirty="0"/>
              <a:t>Still others may appear to be reliable and authoritative, but bear none of the marks of an academic paper:</a:t>
            </a:r>
          </a:p>
          <a:p>
            <a:pPr lvl="1"/>
            <a:r>
              <a:rPr lang="en-US" sz="2100" b="1" dirty="0">
                <a:solidFill>
                  <a:schemeClr val="accent2"/>
                </a:solidFill>
              </a:rPr>
              <a:t>Basic description of the author’s credentials and perhaps other writings</a:t>
            </a:r>
          </a:p>
          <a:p>
            <a:pPr lvl="1"/>
            <a:r>
              <a:rPr lang="en-US" sz="2100" b="1" dirty="0">
                <a:solidFill>
                  <a:schemeClr val="accent2"/>
                </a:solidFill>
              </a:rPr>
              <a:t>Citations within the body of the text</a:t>
            </a:r>
          </a:p>
          <a:p>
            <a:pPr lvl="1"/>
            <a:r>
              <a:rPr lang="en-US" sz="2100" b="1" dirty="0">
                <a:solidFill>
                  <a:schemeClr val="accent2"/>
                </a:solidFill>
              </a:rPr>
              <a:t>A properly formatted bibliography with reliable sources listed in it</a:t>
            </a:r>
            <a:endParaRPr lang="en-US" sz="3300" b="1" dirty="0"/>
          </a:p>
          <a:p>
            <a:pPr marL="128016" lvl="1" indent="0">
              <a:buNone/>
            </a:pPr>
            <a:r>
              <a:rPr lang="en-US" sz="3300" b="1" dirty="0"/>
              <a:t>History.com and Biography.com: DO NOT USE!!!!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3367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536CDC6D-FBBA-4430-8F04-9DE1202E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258645"/>
            <a:ext cx="9720072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To get more specific About “Appropriate” Sources…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266C6D95-0836-4E9D-BA07-7D400FD4C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489166"/>
            <a:ext cx="9720073" cy="5368834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b="1" dirty="0">
                <a:solidFill>
                  <a:schemeClr val="accent2"/>
                </a:solidFill>
              </a:rPr>
              <a:t>Academic databases (JSTOR)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Fairly current published academic materials (no more than 10 years old in most cases)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Reputable news sources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Publicly funded or non-profit public broadcast materials (PBS or NPR)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Most .</a:t>
            </a:r>
            <a:r>
              <a:rPr lang="en-US" b="1" dirty="0" err="1">
                <a:solidFill>
                  <a:schemeClr val="accent2"/>
                </a:solidFill>
              </a:rPr>
              <a:t>edu</a:t>
            </a:r>
            <a:r>
              <a:rPr lang="en-US" b="1" dirty="0">
                <a:solidFill>
                  <a:schemeClr val="accent2"/>
                </a:solidFill>
              </a:rPr>
              <a:t> sites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Most .</a:t>
            </a:r>
            <a:r>
              <a:rPr lang="en-US" b="1" dirty="0" err="1">
                <a:solidFill>
                  <a:schemeClr val="accent2"/>
                </a:solidFill>
              </a:rPr>
              <a:t>gov</a:t>
            </a:r>
            <a:r>
              <a:rPr lang="en-US" b="1" dirty="0">
                <a:solidFill>
                  <a:schemeClr val="accent2"/>
                </a:solidFill>
              </a:rPr>
              <a:t> sites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Some .org sites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Some .com sites</a:t>
            </a:r>
          </a:p>
          <a:p>
            <a:pPr lvl="1"/>
            <a:endParaRPr lang="en-US" dirty="0">
              <a:solidFill>
                <a:schemeClr val="accent2"/>
              </a:solidFill>
            </a:endParaRPr>
          </a:p>
          <a:p>
            <a:pPr marL="128016" lvl="1" indent="0">
              <a:buNone/>
            </a:pPr>
            <a:r>
              <a:rPr lang="en-US" sz="1900" b="1" dirty="0"/>
              <a:t>For those of us who are researching a biography subject in the </a:t>
            </a:r>
            <a:r>
              <a:rPr lang="en-US" sz="1900" b="1" dirty="0" smtClean="0"/>
              <a:t>arts or pop culture </a:t>
            </a:r>
            <a:r>
              <a:rPr lang="en-US" sz="1900" b="1" dirty="0"/>
              <a:t>that might not be well represented in academic materials, you can use: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Published biographies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Rolling Stone magazine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In-person published interviews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Or you can cite their work directly (literature, discography) </a:t>
            </a:r>
          </a:p>
          <a:p>
            <a:pPr lvl="1"/>
            <a:endParaRPr lang="en-US" dirty="0">
              <a:solidFill>
                <a:schemeClr val="accent2"/>
              </a:solidFill>
            </a:endParaRPr>
          </a:p>
          <a:p>
            <a:pPr marL="128016" lvl="1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Again, be sure to </a:t>
            </a:r>
            <a:r>
              <a:rPr lang="en-US" sz="2800" b="1" i="1" u="sng" dirty="0"/>
              <a:t>use your best judgment in each case</a:t>
            </a:r>
            <a:r>
              <a:rPr lang="en-US" sz="2800" b="1" dirty="0">
                <a:solidFill>
                  <a:schemeClr val="accent2"/>
                </a:solidFill>
              </a:rPr>
              <a:t>. Don’t be afraid to do a bit more research to reassure yourself that a particular author or publication is indeed an appropriate choice for academic research.</a:t>
            </a:r>
          </a:p>
          <a:p>
            <a:pPr marL="128016" lvl="1" indent="0"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9026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61</TotalTime>
  <Words>500</Words>
  <Application>Microsoft Macintosh PowerPoint</Application>
  <PresentationFormat>Custom</PresentationFormat>
  <Paragraphs>42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Integral</vt:lpstr>
      <vt:lpstr>Choosing Reliable and appropriate sources</vt:lpstr>
      <vt:lpstr>To begin with…</vt:lpstr>
      <vt:lpstr>“inappropriate” sources</vt:lpstr>
      <vt:lpstr>To get more specific About “Appropriate” Sources…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Reliable and appropriate sources</dc:title>
  <dc:creator>Elena Hynes</dc:creator>
  <cp:lastModifiedBy>Elena Hynes</cp:lastModifiedBy>
  <cp:revision>9</cp:revision>
  <dcterms:created xsi:type="dcterms:W3CDTF">2018-10-25T13:48:10Z</dcterms:created>
  <dcterms:modified xsi:type="dcterms:W3CDTF">2018-10-25T13:50:43Z</dcterms:modified>
</cp:coreProperties>
</file>