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98F9C971-C83F-D64C-A4F1-2D0E32CB2A01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8A1C46-39D6-F646-AE52-10A010DC8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Creating a Monthly Budget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10 Tips and Tricks for Financial Well-Being and Responsibility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7055"/>
            <a:ext cx="8229600" cy="4525963"/>
          </a:xfrm>
        </p:spPr>
        <p:txBody>
          <a:bodyPr/>
          <a:lstStyle/>
          <a:p>
            <a:r>
              <a:rPr lang="en-US" dirty="0" smtClean="0"/>
              <a:t>Make sure that your budget is a financial plan that you can execute with relative ease</a:t>
            </a:r>
          </a:p>
          <a:p>
            <a:r>
              <a:rPr lang="en-US" dirty="0" smtClean="0"/>
              <a:t>Depending on the region in which you live, the cost of things like housing and groceries can vary widely, so </a:t>
            </a:r>
            <a:r>
              <a:rPr lang="en-US" dirty="0" smtClean="0">
                <a:solidFill>
                  <a:srgbClr val="008000"/>
                </a:solidFill>
              </a:rPr>
              <a:t>budget realistically </a:t>
            </a:r>
            <a:r>
              <a:rPr lang="en-US" dirty="0" smtClean="0"/>
              <a:t>to accommodate those variations. You might have to spend more on some things depending on your place of residence, but you might make up the shortfall in other ways.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9. Create a realistic budget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3765"/>
            <a:ext cx="8229600" cy="386352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Budgeting takes practice</a:t>
            </a:r>
            <a:r>
              <a:rPr lang="en-US" dirty="0" smtClean="0"/>
              <a:t>; most people take about 3 months to get used to doing this</a:t>
            </a:r>
          </a:p>
          <a:p>
            <a:r>
              <a:rPr lang="en-US" dirty="0" smtClean="0"/>
              <a:t>If you strain your budget significantly this month, reformulate your budget accordingly for the next month</a:t>
            </a:r>
          </a:p>
          <a:p>
            <a:r>
              <a:rPr lang="en-US" dirty="0" smtClean="0"/>
              <a:t>After a while, predicting your expenses and making your paycheck stretch will become easier, so </a:t>
            </a:r>
            <a:r>
              <a:rPr lang="en-US" dirty="0" smtClean="0">
                <a:solidFill>
                  <a:srgbClr val="008000"/>
                </a:solidFill>
              </a:rPr>
              <a:t>forgive yourself when you mess up,</a:t>
            </a:r>
            <a:r>
              <a:rPr lang="en-US" dirty="0" smtClean="0"/>
              <a:t> and try to do better next month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425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10. Update your budget every month and give yourself time to get it just right!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Using the tips that we’ve discussed today, try to </a:t>
            </a:r>
            <a:r>
              <a:rPr lang="en-US" dirty="0" smtClean="0">
                <a:solidFill>
                  <a:srgbClr val="008000"/>
                </a:solidFill>
              </a:rPr>
              <a:t>make a budget using the numbers below</a:t>
            </a:r>
            <a:r>
              <a:rPr lang="en-US" dirty="0" smtClean="0"/>
              <a:t>, and by applying the </a:t>
            </a:r>
            <a:r>
              <a:rPr lang="en-US" dirty="0" smtClean="0">
                <a:solidFill>
                  <a:srgbClr val="008000"/>
                </a:solidFill>
              </a:rPr>
              <a:t>50/30/20 rule</a:t>
            </a:r>
            <a:r>
              <a:rPr lang="en-US" dirty="0" smtClean="0"/>
              <a:t>. How can you make this budget work in an expensive city like Los Angeles (where the cost of living is 43% greater than the national average)?</a:t>
            </a:r>
          </a:p>
          <a:p>
            <a:r>
              <a:rPr lang="en-US" dirty="0" smtClean="0"/>
              <a:t>The average starting salary of a recent college graduate is approximately </a:t>
            </a:r>
            <a:r>
              <a:rPr lang="en-US" dirty="0" smtClean="0">
                <a:solidFill>
                  <a:srgbClr val="008000"/>
                </a:solidFill>
              </a:rPr>
              <a:t>$50,000 annually</a:t>
            </a:r>
            <a:r>
              <a:rPr lang="en-US" dirty="0" smtClean="0"/>
              <a:t>. After taxes, this works out to approximately </a:t>
            </a:r>
            <a:r>
              <a:rPr lang="en-US" dirty="0" smtClean="0">
                <a:solidFill>
                  <a:srgbClr val="008000"/>
                </a:solidFill>
              </a:rPr>
              <a:t>$3,500 per month.</a:t>
            </a:r>
          </a:p>
          <a:p>
            <a:r>
              <a:rPr lang="en-US" dirty="0" smtClean="0"/>
              <a:t>People with lower incomes will find budgeting in a city like L.A. even more challenging: try to formulate a workable budget for someone who makes </a:t>
            </a:r>
            <a:r>
              <a:rPr lang="en-US" dirty="0" smtClean="0">
                <a:solidFill>
                  <a:srgbClr val="008000"/>
                </a:solidFill>
              </a:rPr>
              <a:t>$30,000 annually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008000"/>
                </a:solidFill>
              </a:rPr>
              <a:t>$2,100 per month </a:t>
            </a:r>
            <a:r>
              <a:rPr lang="en-US" dirty="0" smtClean="0"/>
              <a:t>after taxes.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Create a sample budget of your own!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1) Follow the 50/30/20 Rule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6507" y="1417638"/>
            <a:ext cx="6322452" cy="434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3765"/>
            <a:ext cx="8229600" cy="3863526"/>
          </a:xfrm>
        </p:spPr>
        <p:txBody>
          <a:bodyPr/>
          <a:lstStyle/>
          <a:p>
            <a:r>
              <a:rPr lang="en-US" dirty="0" smtClean="0"/>
              <a:t>It’s generally a good idea to </a:t>
            </a:r>
            <a:r>
              <a:rPr lang="en-US" dirty="0" smtClean="0">
                <a:solidFill>
                  <a:srgbClr val="008000"/>
                </a:solidFill>
              </a:rPr>
              <a:t>know where every dollar is going to go BEFORE you get your paycheck.</a:t>
            </a:r>
          </a:p>
          <a:p>
            <a:r>
              <a:rPr lang="en-US" dirty="0" smtClean="0"/>
              <a:t>Calculate your after-tax income in advance and identify all of your needs and wants before you start spending.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Budget </a:t>
            </a:r>
            <a:r>
              <a:rPr lang="en-US" u="sng" dirty="0" smtClean="0"/>
              <a:t>before</a:t>
            </a:r>
            <a:r>
              <a:rPr lang="en-US" dirty="0" smtClean="0"/>
              <a:t> the month begins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39347"/>
            <a:ext cx="8229600" cy="3767944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Allocate </a:t>
            </a:r>
            <a:r>
              <a:rPr lang="en-US" u="sng" dirty="0" smtClean="0">
                <a:solidFill>
                  <a:srgbClr val="008000"/>
                </a:solidFill>
              </a:rPr>
              <a:t>every dollar</a:t>
            </a:r>
            <a:r>
              <a:rPr lang="en-US" dirty="0" smtClean="0">
                <a:solidFill>
                  <a:srgbClr val="008000"/>
                </a:solidFill>
              </a:rPr>
              <a:t> you earn after taxes toward a specific purpose</a:t>
            </a:r>
            <a:r>
              <a:rPr lang="en-US" dirty="0" smtClean="0"/>
              <a:t>. That way, you are the one ultimately in control of your money and you won’t be left wondering at the end of the month: “where did all my money go?”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3.Budget “to zero”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does not mean that you set aside money for your “wants” first – otherwise known as “fun money”.</a:t>
            </a:r>
          </a:p>
          <a:p>
            <a:r>
              <a:rPr lang="en-US" dirty="0" smtClean="0"/>
              <a:t>It means that you should first allocate money that goes toward debt and savings.</a:t>
            </a:r>
          </a:p>
          <a:p>
            <a:r>
              <a:rPr lang="en-US" dirty="0" smtClean="0"/>
              <a:t>For some of us that are lower income, we might have to allocate a smaller portion of our income to </a:t>
            </a:r>
            <a:r>
              <a:rPr lang="en-US" dirty="0" smtClean="0">
                <a:solidFill>
                  <a:srgbClr val="008000"/>
                </a:solidFill>
              </a:rPr>
              <a:t>debt repayments (minimum credit card payments fall into the “needs” category)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008000"/>
                </a:solidFill>
              </a:rPr>
              <a:t>emergency funds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8000"/>
                </a:solidFill>
              </a:rPr>
              <a:t>retirement savings</a:t>
            </a:r>
            <a:r>
              <a:rPr lang="en-US" dirty="0" smtClean="0"/>
              <a:t>, but however small your monthly contribution to such things are, make those contributions first!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4. Pay yourself first!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4329"/>
            <a:ext cx="8229600" cy="412296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Never spend anything without first allocating it to a specific category</a:t>
            </a:r>
          </a:p>
          <a:p>
            <a:r>
              <a:rPr lang="en-US" dirty="0" smtClean="0"/>
              <a:t>This might involve </a:t>
            </a:r>
            <a:r>
              <a:rPr lang="en-US" dirty="0" smtClean="0">
                <a:solidFill>
                  <a:srgbClr val="008000"/>
                </a:solidFill>
              </a:rPr>
              <a:t>adjusting your budget </a:t>
            </a:r>
            <a:r>
              <a:rPr lang="en-US" dirty="0" smtClean="0"/>
              <a:t>midway through the month if an unexpected expense crops up</a:t>
            </a:r>
          </a:p>
          <a:p>
            <a:r>
              <a:rPr lang="en-US" dirty="0" smtClean="0"/>
              <a:t>This might not be as difficult as it sounds. For example, some categories might vary throughout the year such as utility bills (ex. heating and A/C) so there might be some extra money to allocate elsewhere periodically.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5. Track </a:t>
            </a:r>
            <a:r>
              <a:rPr lang="en-US" u="sng" dirty="0" smtClean="0"/>
              <a:t>every</a:t>
            </a:r>
            <a:r>
              <a:rPr lang="en-US" dirty="0" smtClean="0"/>
              <a:t> expense and make adjustments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Veterinary check-ups for pets</a:t>
            </a:r>
          </a:p>
          <a:p>
            <a:r>
              <a:rPr lang="en-US" dirty="0" smtClean="0"/>
              <a:t>Car insurance</a:t>
            </a:r>
          </a:p>
          <a:p>
            <a:r>
              <a:rPr lang="en-US" dirty="0" smtClean="0"/>
              <a:t>Membership fees</a:t>
            </a:r>
          </a:p>
          <a:p>
            <a:endParaRPr lang="en-US" dirty="0" smtClean="0"/>
          </a:p>
          <a:p>
            <a:r>
              <a:rPr lang="en-US" dirty="0" smtClean="0"/>
              <a:t>These are big expenses that can creep up on you if you’re not thinking about them, so </a:t>
            </a:r>
            <a:r>
              <a:rPr lang="en-US" dirty="0" smtClean="0">
                <a:solidFill>
                  <a:srgbClr val="008000"/>
                </a:solidFill>
              </a:rPr>
              <a:t>budget a little money every month so that you’re ready to handle them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Around 70% of Americans today are unable to meet an unexpected expense of $400 or more without going into debt</a:t>
            </a:r>
            <a:r>
              <a:rPr lang="en-US" dirty="0" smtClean="0"/>
              <a:t>, so budget in advance of these significant expenses!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6. Budget for semi-annual expenses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Yearly vacations, the holiday season, or home improvements can really strain your budget, so </a:t>
            </a:r>
            <a:r>
              <a:rPr lang="en-US" dirty="0" smtClean="0">
                <a:solidFill>
                  <a:srgbClr val="008000"/>
                </a:solidFill>
              </a:rPr>
              <a:t>plan well in advance throughout the year </a:t>
            </a:r>
            <a:r>
              <a:rPr lang="en-US" dirty="0" smtClean="0"/>
              <a:t>in order to meet the cost of such things.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Allocate an </a:t>
            </a:r>
            <a:r>
              <a:rPr lang="en-US" dirty="0" smtClean="0">
                <a:solidFill>
                  <a:srgbClr val="008000"/>
                </a:solidFill>
              </a:rPr>
              <a:t>appropriate and realistic amount </a:t>
            </a:r>
            <a:r>
              <a:rPr lang="en-US" dirty="0" smtClean="0"/>
              <a:t>of money monthly to go towards those </a:t>
            </a:r>
            <a:r>
              <a:rPr lang="en-US" dirty="0" smtClean="0">
                <a:solidFill>
                  <a:srgbClr val="008000"/>
                </a:solidFill>
              </a:rPr>
              <a:t>little pleasures</a:t>
            </a:r>
            <a:r>
              <a:rPr lang="en-US" dirty="0" smtClean="0"/>
              <a:t> like music or streaming service subscriptions, a manicure, going out to eat, daily coffee,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7. Save for big purchases and budget for “fun”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might “want” to go to Big Bear for the weekend, but “need” to get your car serviced so that you can get to and from work.</a:t>
            </a:r>
          </a:p>
          <a:p>
            <a:endParaRPr lang="en-US" dirty="0" smtClean="0"/>
          </a:p>
          <a:p>
            <a:r>
              <a:rPr lang="en-US" dirty="0" smtClean="0"/>
              <a:t>Recognize the difference between needs and wants and understand that </a:t>
            </a:r>
            <a:r>
              <a:rPr lang="en-US" dirty="0" smtClean="0">
                <a:solidFill>
                  <a:srgbClr val="008000"/>
                </a:solidFill>
              </a:rPr>
              <a:t>sometimes you have to go without some things in order to create a budget that can help you maintain the best quality of life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8. Understand the difference between “needs” and “wants”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108</TotalTime>
  <Words>850</Words>
  <Application>Microsoft Macintosh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Creating a Monthly Budget</vt:lpstr>
      <vt:lpstr>1) Follow the 50/30/20 Rule</vt:lpstr>
      <vt:lpstr>2. Budget before the month begins</vt:lpstr>
      <vt:lpstr>3.Budget “to zero”</vt:lpstr>
      <vt:lpstr>4. Pay yourself first!</vt:lpstr>
      <vt:lpstr>5. Track every expense and make adjustments</vt:lpstr>
      <vt:lpstr>6. Budget for semi-annual expenses</vt:lpstr>
      <vt:lpstr>7. Save for big purchases and budget for “fun”</vt:lpstr>
      <vt:lpstr>8. Understand the difference between “needs” and “wants”</vt:lpstr>
      <vt:lpstr>9. Create a realistic budget</vt:lpstr>
      <vt:lpstr>10. Update your budget every month and give yourself time to get it just right!</vt:lpstr>
      <vt:lpstr>Create a sample budget of your own!</vt:lpstr>
    </vt:vector>
  </TitlesOfParts>
  <Company>New West Charter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Monthly Budget</dc:title>
  <dc:creator>Elena Hynes</dc:creator>
  <cp:lastModifiedBy>Elena Hynes</cp:lastModifiedBy>
  <cp:revision>5</cp:revision>
  <dcterms:created xsi:type="dcterms:W3CDTF">2019-03-08T17:39:00Z</dcterms:created>
  <dcterms:modified xsi:type="dcterms:W3CDTF">2019-03-08T18:10:03Z</dcterms:modified>
</cp:coreProperties>
</file>