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1" r:id="rId6"/>
    <p:sldId id="260" r:id="rId7"/>
    <p:sldId id="266"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p:cViewPr varScale="1">
        <p:scale>
          <a:sx n="87" d="100"/>
          <a:sy n="87" d="100"/>
        </p:scale>
        <p:origin x="-128" y="-24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669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669AF5C9-B389-46CC-B4DA-1CAF041A423C}" type="datetimeFigureOut">
              <a:rPr lang="en-US" smtClean="0"/>
              <a:pPr/>
              <a:t>9/13/18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7674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0786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13881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66873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44386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6027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23786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6105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3180124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9AF5C9-B389-46CC-B4DA-1CAF041A423C}" type="datetimeFigureOut">
              <a:rPr lang="en-US" smtClean="0"/>
              <a:pPr/>
              <a:t>9/13/18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9421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9AF5C9-B389-46CC-B4DA-1CAF041A423C}" type="datetimeFigureOut">
              <a:rPr lang="en-US" smtClean="0"/>
              <a:pPr/>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6230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9AF5C9-B389-46CC-B4DA-1CAF041A423C}" type="datetimeFigureOut">
              <a:rPr lang="en-US" smtClean="0"/>
              <a:pPr/>
              <a:t>9/13/18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8029611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9AF5C9-B389-46CC-B4DA-1CAF041A423C}" type="datetimeFigureOut">
              <a:rPr lang="en-US" smtClean="0"/>
              <a:pPr/>
              <a:t>9/13/18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2423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9AF5C9-B389-46CC-B4DA-1CAF041A423C}" type="datetimeFigureOut">
              <a:rPr lang="en-US" smtClean="0"/>
              <a:pPr/>
              <a:t>9/13/18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7685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9AF5C9-B389-46CC-B4DA-1CAF041A423C}" type="datetimeFigureOut">
              <a:rPr lang="en-US" smtClean="0"/>
              <a:pPr/>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8847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9AF5C9-B389-46CC-B4DA-1CAF041A423C}" type="datetimeFigureOut">
              <a:rPr lang="en-US" smtClean="0"/>
              <a:pPr/>
              <a:t>9/13/18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964435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69AF5C9-B389-46CC-B4DA-1CAF041A423C}" type="datetimeFigureOut">
              <a:rPr lang="en-US" smtClean="0"/>
              <a:pPr/>
              <a:t>9/13/18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DB60A3A-E8C7-482B-BCD6-14424C45135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0699737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youtube.com/watch?v=7ob8-VjhTR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2523" y="423014"/>
            <a:ext cx="8001000" cy="2029662"/>
          </a:xfrm>
        </p:spPr>
        <p:txBody>
          <a:bodyPr>
            <a:normAutofit/>
          </a:bodyPr>
          <a:lstStyle/>
          <a:p>
            <a:pPr algn="ctr"/>
            <a:r>
              <a:rPr lang="en-US" sz="6000" u="sng" dirty="0"/>
              <a:t>Amending</a:t>
            </a:r>
            <a:r>
              <a:rPr lang="en-US" sz="6000" u="sng" dirty="0" smtClean="0"/>
              <a:t> the </a:t>
            </a:r>
            <a:r>
              <a:rPr lang="en-US" sz="6000" u="sng" dirty="0"/>
              <a:t>constitution</a:t>
            </a:r>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868159" y="2613267"/>
            <a:ext cx="4333757" cy="298035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3542399"/>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-Thomas </a:t>
            </a:r>
            <a:r>
              <a:rPr lang="en-US" i="1" dirty="0" err="1"/>
              <a:t>jefferson</a:t>
            </a:r>
            <a:endParaRPr lang="en-US" i="1"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sz="4400" i="1" dirty="0">
                <a:solidFill>
                  <a:srgbClr val="000000"/>
                </a:solidFill>
              </a:rPr>
              <a:t>“Each generation is as independent as the one preceding…It has then, like them, a right to choose for itself the form of government it believes most </a:t>
            </a:r>
            <a:r>
              <a:rPr lang="en-US" sz="4400" i="1" dirty="0" err="1">
                <a:solidFill>
                  <a:srgbClr val="000000"/>
                </a:solidFill>
              </a:rPr>
              <a:t>promotive</a:t>
            </a:r>
            <a:r>
              <a:rPr lang="en-US" sz="4400" i="1" dirty="0">
                <a:solidFill>
                  <a:srgbClr val="000000"/>
                </a:solidFill>
              </a:rPr>
              <a:t> of its own happiness.”</a:t>
            </a:r>
          </a:p>
        </p:txBody>
      </p:sp>
      <p:pic>
        <p:nvPicPr>
          <p:cNvPr id="5" name="Picture 4"/>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496539" y="623320"/>
            <a:ext cx="2019300" cy="2732184"/>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686866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-James Madison</a:t>
            </a:r>
          </a:p>
        </p:txBody>
      </p:sp>
      <p:sp>
        <p:nvSpPr>
          <p:cNvPr id="3" name="Content Placeholder 2"/>
          <p:cNvSpPr>
            <a:spLocks noGrp="1"/>
          </p:cNvSpPr>
          <p:nvPr>
            <p:ph idx="1"/>
          </p:nvPr>
        </p:nvSpPr>
        <p:spPr/>
        <p:txBody>
          <a:bodyPr>
            <a:normAutofit fontScale="77500" lnSpcReduction="20000"/>
          </a:bodyPr>
          <a:lstStyle/>
          <a:p>
            <a:r>
              <a:rPr lang="en-US" sz="4400" i="1" dirty="0">
                <a:solidFill>
                  <a:srgbClr val="000000"/>
                </a:solidFill>
              </a:rPr>
              <a:t>“Would not a Government so often revised become too mutable to retain those prejudices in its favor which antiquity inspires..? Would not such a periodical revision engender pernicious factions that might not otherwise come into existence?”</a:t>
            </a:r>
          </a:p>
        </p:txBody>
      </p:sp>
      <p:pic>
        <p:nvPicPr>
          <p:cNvPr id="6" name="Picture 5"/>
          <p:cNvPicPr>
            <a:picLocks noChangeAspect="1"/>
          </p:cNvPicPr>
          <p:nvPr/>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218612" y="1006311"/>
            <a:ext cx="2450088" cy="267159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518612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627742"/>
          </a:xfrm>
        </p:spPr>
        <p:txBody>
          <a:bodyPr>
            <a:normAutofit/>
          </a:bodyPr>
          <a:lstStyle/>
          <a:p>
            <a:r>
              <a:rPr lang="en-US" sz="4800" dirty="0"/>
              <a:t>Amending the constitution</a:t>
            </a:r>
          </a:p>
        </p:txBody>
      </p:sp>
      <p:sp>
        <p:nvSpPr>
          <p:cNvPr id="3" name="Text Placeholder 2"/>
          <p:cNvSpPr>
            <a:spLocks noGrp="1"/>
          </p:cNvSpPr>
          <p:nvPr>
            <p:ph type="body" idx="1"/>
          </p:nvPr>
        </p:nvSpPr>
        <p:spPr>
          <a:xfrm>
            <a:off x="684212" y="2148289"/>
            <a:ext cx="8535988" cy="3846111"/>
          </a:xfrm>
        </p:spPr>
        <p:txBody>
          <a:bodyPr>
            <a:normAutofit fontScale="62500" lnSpcReduction="20000"/>
          </a:bodyPr>
          <a:lstStyle/>
          <a:p>
            <a:pPr marL="571500" indent="-571500">
              <a:buFont typeface="Wingdings" panose="05000000000000000000" pitchFamily="2" charset="2"/>
              <a:buChar char="Ø"/>
            </a:pPr>
            <a:r>
              <a:rPr lang="en-US" sz="4000" dirty="0">
                <a:solidFill>
                  <a:srgbClr val="000000"/>
                </a:solidFill>
              </a:rPr>
              <a:t>The power to amend (or change) the Constitution comes from Article 5</a:t>
            </a:r>
          </a:p>
          <a:p>
            <a:pPr marL="571500" indent="-571500">
              <a:buFont typeface="Wingdings" panose="05000000000000000000" pitchFamily="2" charset="2"/>
              <a:buChar char="Ø"/>
            </a:pPr>
            <a:r>
              <a:rPr lang="en-US" sz="4000" dirty="0">
                <a:solidFill>
                  <a:srgbClr val="000000"/>
                </a:solidFill>
              </a:rPr>
              <a:t>The founding fathers understood both:</a:t>
            </a:r>
          </a:p>
          <a:p>
            <a:pPr marL="742950" indent="-742950">
              <a:buAutoNum type="alphaLcParenR"/>
            </a:pPr>
            <a:r>
              <a:rPr lang="en-US" sz="4000" dirty="0">
                <a:solidFill>
                  <a:srgbClr val="000000"/>
                </a:solidFill>
              </a:rPr>
              <a:t>Jefferson’s belief in freedom to make up-to-date, common sense laws, AND</a:t>
            </a:r>
          </a:p>
          <a:p>
            <a:pPr marL="742950" indent="-742950">
              <a:buAutoNum type="alphaLcParenR"/>
            </a:pPr>
            <a:r>
              <a:rPr lang="en-US" sz="4000" dirty="0">
                <a:solidFill>
                  <a:srgbClr val="000000"/>
                </a:solidFill>
              </a:rPr>
              <a:t>Madison’s fears about the chaos that an easily changeable Constitution might lead to</a:t>
            </a:r>
          </a:p>
          <a:p>
            <a:pPr marL="571500" indent="-571500">
              <a:buFont typeface="Wingdings" panose="05000000000000000000" pitchFamily="2" charset="2"/>
              <a:buChar char="Ø"/>
            </a:pPr>
            <a:r>
              <a:rPr lang="en-US" sz="4000" dirty="0">
                <a:solidFill>
                  <a:srgbClr val="000000"/>
                </a:solidFill>
              </a:rPr>
              <a:t>They therefore DELIBERATELY made the Constitution very difficult to change</a:t>
            </a:r>
          </a:p>
        </p:txBody>
      </p:sp>
      <p:pic>
        <p:nvPicPr>
          <p:cNvPr id="4" name="Picture 3"/>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9260844" y="2148289"/>
            <a:ext cx="2692457" cy="2145994"/>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6431257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242152"/>
          </a:xfrm>
        </p:spPr>
        <p:txBody>
          <a:bodyPr>
            <a:normAutofit/>
          </a:bodyPr>
          <a:lstStyle/>
          <a:p>
            <a:pPr algn="ctr"/>
            <a:r>
              <a:rPr lang="en-US" sz="3600" dirty="0"/>
              <a:t>Passed amendments</a:t>
            </a:r>
          </a:p>
        </p:txBody>
      </p:sp>
      <p:sp>
        <p:nvSpPr>
          <p:cNvPr id="3" name="Text Placeholder 2"/>
          <p:cNvSpPr>
            <a:spLocks noGrp="1"/>
          </p:cNvSpPr>
          <p:nvPr>
            <p:ph type="body" idx="1"/>
          </p:nvPr>
        </p:nvSpPr>
        <p:spPr>
          <a:xfrm>
            <a:off x="1370263" y="2175793"/>
            <a:ext cx="8535988" cy="3526622"/>
          </a:xfrm>
        </p:spPr>
        <p:txBody>
          <a:bodyPr>
            <a:normAutofit fontScale="85000" lnSpcReduction="20000"/>
          </a:bodyPr>
          <a:lstStyle/>
          <a:p>
            <a:pPr marL="571500" indent="-571500">
              <a:buFont typeface="Wingdings" panose="05000000000000000000" pitchFamily="2" charset="2"/>
              <a:buChar char="Ø"/>
            </a:pPr>
            <a:r>
              <a:rPr lang="en-US" sz="3600" dirty="0">
                <a:solidFill>
                  <a:srgbClr val="000000"/>
                </a:solidFill>
              </a:rPr>
              <a:t>More than 10,000 attempts to change the Constitution have been suggested or proposed in Congress</a:t>
            </a:r>
          </a:p>
          <a:p>
            <a:pPr marL="571500" indent="-571500">
              <a:buFont typeface="Wingdings" panose="05000000000000000000" pitchFamily="2" charset="2"/>
              <a:buChar char="Ø"/>
            </a:pPr>
            <a:r>
              <a:rPr lang="en-US" sz="3600" dirty="0">
                <a:solidFill>
                  <a:srgbClr val="000000"/>
                </a:solidFill>
              </a:rPr>
              <a:t>33 of these have been passed by Congress</a:t>
            </a:r>
          </a:p>
          <a:p>
            <a:pPr marL="571500" indent="-571500">
              <a:buFont typeface="Wingdings" panose="05000000000000000000" pitchFamily="2" charset="2"/>
              <a:buChar char="Ø"/>
            </a:pPr>
            <a:r>
              <a:rPr lang="en-US" sz="3600" dirty="0">
                <a:solidFill>
                  <a:srgbClr val="000000"/>
                </a:solidFill>
              </a:rPr>
              <a:t>Only 27 have been ratified by state legislatures with a </a:t>
            </a:r>
            <a:r>
              <a:rPr lang="en-US" sz="3600" b="1" u="sng" dirty="0">
                <a:solidFill>
                  <a:srgbClr val="000000"/>
                </a:solidFill>
              </a:rPr>
              <a:t>supermajority</a:t>
            </a:r>
            <a:r>
              <a:rPr lang="en-US" sz="3600" dirty="0">
                <a:solidFill>
                  <a:srgbClr val="000000"/>
                </a:solidFill>
              </a:rPr>
              <a:t> (that is, three fourths, or 75% majority)</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04601401"/>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051607" y="575361"/>
            <a:ext cx="10058400" cy="1297236"/>
          </a:xfrm>
        </p:spPr>
        <p:txBody>
          <a:bodyPr>
            <a:normAutofit fontScale="90000"/>
          </a:bodyPr>
          <a:lstStyle/>
          <a:p>
            <a:pPr algn="ctr"/>
            <a:r>
              <a:rPr lang="en-US" sz="4400" dirty="0"/>
              <a:t>What is the process for amending the constitution</a:t>
            </a:r>
            <a:r>
              <a:rPr lang="en-US" sz="4400" dirty="0" smtClean="0"/>
              <a:t>?</a:t>
            </a:r>
            <a:endParaRPr lang="en-US" sz="4400" dirty="0"/>
          </a:p>
        </p:txBody>
      </p:sp>
      <p:sp>
        <p:nvSpPr>
          <p:cNvPr id="3" name="Text Placeholder 2"/>
          <p:cNvSpPr>
            <a:spLocks noGrp="1"/>
          </p:cNvSpPr>
          <p:nvPr>
            <p:ph type="body" idx="1"/>
          </p:nvPr>
        </p:nvSpPr>
        <p:spPr>
          <a:xfrm>
            <a:off x="1399457" y="2189313"/>
            <a:ext cx="8535988" cy="3702892"/>
          </a:xfrm>
        </p:spPr>
        <p:txBody>
          <a:bodyPr>
            <a:normAutofit/>
          </a:bodyPr>
          <a:lstStyle/>
          <a:p>
            <a:r>
              <a:rPr lang="en-US" sz="3600" dirty="0">
                <a:solidFill>
                  <a:srgbClr val="000000"/>
                </a:solidFill>
              </a:rPr>
              <a:t>Step 1: Amendment is </a:t>
            </a:r>
            <a:r>
              <a:rPr lang="en-US" sz="3600" u="sng" dirty="0" smtClean="0">
                <a:solidFill>
                  <a:srgbClr val="000000"/>
                </a:solidFill>
              </a:rPr>
              <a:t>PROPOSED</a:t>
            </a:r>
            <a:r>
              <a:rPr lang="en-US" sz="3600" dirty="0" smtClean="0">
                <a:solidFill>
                  <a:srgbClr val="000000"/>
                </a:solidFill>
              </a:rPr>
              <a:t> (2 methods)</a:t>
            </a:r>
          </a:p>
          <a:p>
            <a:r>
              <a:rPr lang="en-US" sz="3600" dirty="0">
                <a:solidFill>
                  <a:srgbClr val="000000"/>
                </a:solidFill>
              </a:rPr>
              <a:t>Step 2: Amendment is </a:t>
            </a:r>
            <a:r>
              <a:rPr lang="en-US" sz="3600" u="sng" dirty="0">
                <a:solidFill>
                  <a:srgbClr val="000000"/>
                </a:solidFill>
              </a:rPr>
              <a:t>RATIFIED</a:t>
            </a:r>
            <a:r>
              <a:rPr lang="en-US" sz="3600" dirty="0" smtClean="0">
                <a:solidFill>
                  <a:srgbClr val="000000"/>
                </a:solidFill>
              </a:rPr>
              <a:t> </a:t>
            </a:r>
          </a:p>
          <a:p>
            <a:r>
              <a:rPr lang="en-US" sz="3600" dirty="0">
                <a:solidFill>
                  <a:srgbClr val="000000"/>
                </a:solidFill>
              </a:rPr>
              <a:t>Result: Amendment is added to the Constitution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70314404"/>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341071" y="496010"/>
            <a:ext cx="10058400" cy="1328897"/>
          </a:xfrm>
        </p:spPr>
        <p:txBody>
          <a:bodyPr/>
          <a:lstStyle/>
          <a:p>
            <a:pPr algn="ctr"/>
            <a:r>
              <a:rPr lang="en-US" dirty="0" smtClean="0"/>
              <a:t>Analyze the Constitution</a:t>
            </a:r>
            <a:br>
              <a:rPr lang="en-US" dirty="0" smtClean="0"/>
            </a:br>
            <a:r>
              <a:rPr lang="en-US" dirty="0" smtClean="0"/>
              <a:t> and Propose a Constitutional Amendment</a:t>
            </a:r>
            <a:endParaRPr lang="en-US" dirty="0"/>
          </a:p>
        </p:txBody>
      </p:sp>
      <p:sp>
        <p:nvSpPr>
          <p:cNvPr id="3" name="Text Placeholder 2"/>
          <p:cNvSpPr>
            <a:spLocks noGrp="1"/>
          </p:cNvSpPr>
          <p:nvPr>
            <p:ph type="body" idx="1"/>
          </p:nvPr>
        </p:nvSpPr>
        <p:spPr>
          <a:xfrm>
            <a:off x="1924942" y="1751911"/>
            <a:ext cx="8535988" cy="4262982"/>
          </a:xfrm>
        </p:spPr>
        <p:txBody>
          <a:bodyPr>
            <a:normAutofit/>
          </a:bodyPr>
          <a:lstStyle/>
          <a:p>
            <a:r>
              <a:rPr lang="en-US" sz="2400" dirty="0" smtClean="0">
                <a:solidFill>
                  <a:srgbClr val="000000"/>
                </a:solidFill>
              </a:rPr>
              <a:t>Examine the Constitutional amendments closely:</a:t>
            </a:r>
          </a:p>
          <a:p>
            <a:r>
              <a:rPr lang="en-US" sz="2400" dirty="0" smtClean="0">
                <a:solidFill>
                  <a:srgbClr val="000000"/>
                </a:solidFill>
              </a:rPr>
              <a:t>	Which</a:t>
            </a:r>
            <a:r>
              <a:rPr lang="en-US" sz="2400" dirty="0" smtClean="0">
                <a:solidFill>
                  <a:srgbClr val="000000"/>
                </a:solidFill>
              </a:rPr>
              <a:t> </a:t>
            </a:r>
            <a:r>
              <a:rPr lang="en-US" sz="2400" dirty="0" smtClean="0">
                <a:solidFill>
                  <a:srgbClr val="000000"/>
                </a:solidFill>
              </a:rPr>
              <a:t>amendment</a:t>
            </a:r>
            <a:r>
              <a:rPr lang="en-US" sz="2400" dirty="0" smtClean="0">
                <a:solidFill>
                  <a:srgbClr val="000000"/>
                </a:solidFill>
              </a:rPr>
              <a:t> </a:t>
            </a:r>
            <a:r>
              <a:rPr lang="en-US" sz="2400" dirty="0" smtClean="0">
                <a:solidFill>
                  <a:srgbClr val="000000"/>
                </a:solidFill>
              </a:rPr>
              <a:t>could you “absolutely not live</a:t>
            </a:r>
            <a:r>
              <a:rPr lang="en-US" sz="2400" dirty="0" smtClean="0">
                <a:solidFill>
                  <a:srgbClr val="000000"/>
                </a:solidFill>
              </a:rPr>
              <a:t> 	without</a:t>
            </a:r>
            <a:r>
              <a:rPr lang="en-US" sz="2400" dirty="0" smtClean="0">
                <a:solidFill>
                  <a:srgbClr val="000000"/>
                </a:solidFill>
              </a:rPr>
              <a:t>” and</a:t>
            </a:r>
            <a:r>
              <a:rPr lang="en-US" sz="2400" dirty="0" smtClean="0">
                <a:solidFill>
                  <a:srgbClr val="000000"/>
                </a:solidFill>
              </a:rPr>
              <a:t> why</a:t>
            </a:r>
            <a:r>
              <a:rPr lang="en-US" sz="2400" dirty="0" smtClean="0">
                <a:solidFill>
                  <a:srgbClr val="000000"/>
                </a:solidFill>
              </a:rPr>
              <a:t>?</a:t>
            </a:r>
          </a:p>
          <a:p>
            <a:endParaRPr lang="en-US" sz="2400" dirty="0" smtClean="0">
              <a:solidFill>
                <a:srgbClr val="000000"/>
              </a:solidFill>
            </a:endParaRPr>
          </a:p>
          <a:p>
            <a:r>
              <a:rPr lang="en-US" sz="2400" dirty="0" smtClean="0">
                <a:solidFill>
                  <a:srgbClr val="000000"/>
                </a:solidFill>
              </a:rPr>
              <a:t>	Which</a:t>
            </a:r>
            <a:r>
              <a:rPr lang="en-US" sz="2400" dirty="0" smtClean="0">
                <a:solidFill>
                  <a:srgbClr val="000000"/>
                </a:solidFill>
              </a:rPr>
              <a:t> </a:t>
            </a:r>
            <a:r>
              <a:rPr lang="en-US" sz="2400" dirty="0" smtClean="0">
                <a:solidFill>
                  <a:srgbClr val="000000"/>
                </a:solidFill>
              </a:rPr>
              <a:t>one</a:t>
            </a:r>
            <a:r>
              <a:rPr lang="en-US" sz="2400" dirty="0" smtClean="0">
                <a:solidFill>
                  <a:srgbClr val="000000"/>
                </a:solidFill>
              </a:rPr>
              <a:t> </a:t>
            </a:r>
            <a:r>
              <a:rPr lang="en-US" sz="2400" dirty="0" smtClean="0">
                <a:solidFill>
                  <a:srgbClr val="000000"/>
                </a:solidFill>
              </a:rPr>
              <a:t>do you think we</a:t>
            </a:r>
            <a:r>
              <a:rPr lang="en-US" sz="2400" dirty="0" smtClean="0">
                <a:solidFill>
                  <a:srgbClr val="000000"/>
                </a:solidFill>
              </a:rPr>
              <a:t> “could </a:t>
            </a:r>
            <a:r>
              <a:rPr lang="en-US" sz="2400" dirty="0" smtClean="0">
                <a:solidFill>
                  <a:srgbClr val="000000"/>
                </a:solidFill>
              </a:rPr>
              <a:t>live </a:t>
            </a:r>
            <a:r>
              <a:rPr lang="en-US" sz="2400" dirty="0" smtClean="0">
                <a:solidFill>
                  <a:srgbClr val="000000"/>
                </a:solidFill>
              </a:rPr>
              <a:t>without” </a:t>
            </a:r>
            <a:r>
              <a:rPr lang="en-US" sz="2400" dirty="0" smtClean="0">
                <a:solidFill>
                  <a:srgbClr val="000000"/>
                </a:solidFill>
              </a:rPr>
              <a:t>and</a:t>
            </a:r>
          </a:p>
          <a:p>
            <a:r>
              <a:rPr lang="en-US" sz="2400" dirty="0" smtClean="0">
                <a:solidFill>
                  <a:srgbClr val="000000"/>
                </a:solidFill>
              </a:rPr>
              <a:t>	why? Would you propose an alteration to these</a:t>
            </a:r>
          </a:p>
          <a:p>
            <a:r>
              <a:rPr lang="en-US" sz="2400" dirty="0" smtClean="0">
                <a:solidFill>
                  <a:srgbClr val="000000"/>
                </a:solidFill>
              </a:rPr>
              <a:t>	amendments, or propose new ones entirely?</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8733" y="510609"/>
            <a:ext cx="8001000" cy="1209102"/>
          </a:xfrm>
        </p:spPr>
        <p:txBody>
          <a:bodyPr>
            <a:normAutofit fontScale="90000"/>
          </a:bodyPr>
          <a:lstStyle/>
          <a:p>
            <a:pPr algn="ctr"/>
            <a:r>
              <a:rPr lang="en-US" dirty="0"/>
              <a:t>Example: Rights to Privacy</a:t>
            </a:r>
          </a:p>
        </p:txBody>
      </p:sp>
      <p:sp>
        <p:nvSpPr>
          <p:cNvPr id="3" name="Subtitle 2"/>
          <p:cNvSpPr>
            <a:spLocks noGrp="1"/>
          </p:cNvSpPr>
          <p:nvPr>
            <p:ph type="subTitle" idx="1"/>
          </p:nvPr>
        </p:nvSpPr>
        <p:spPr>
          <a:xfrm>
            <a:off x="1530828" y="1924100"/>
            <a:ext cx="9065716" cy="4715217"/>
          </a:xfrm>
        </p:spPr>
        <p:txBody>
          <a:bodyPr>
            <a:normAutofit fontScale="62500" lnSpcReduction="20000"/>
          </a:bodyPr>
          <a:lstStyle/>
          <a:p>
            <a:pPr marL="457200" indent="-457200">
              <a:buFont typeface="Wingdings" panose="05000000000000000000" pitchFamily="2" charset="2"/>
              <a:buChar char="Ø"/>
            </a:pPr>
            <a:r>
              <a:rPr lang="en-US" sz="3200" b="1" dirty="0">
                <a:solidFill>
                  <a:srgbClr val="000000"/>
                </a:solidFill>
              </a:rPr>
              <a:t>Strict Constructionists: there is not, and should not be assumed to be any right to privacy because it is </a:t>
            </a:r>
            <a:r>
              <a:rPr lang="en-US" sz="3200" b="1" u="sng" dirty="0">
                <a:solidFill>
                  <a:srgbClr val="000000"/>
                </a:solidFill>
              </a:rPr>
              <a:t>not explicitly enumerated</a:t>
            </a:r>
            <a:r>
              <a:rPr lang="en-US" sz="3200" b="1" dirty="0">
                <a:solidFill>
                  <a:srgbClr val="000000"/>
                </a:solidFill>
              </a:rPr>
              <a:t> in the Constitution</a:t>
            </a:r>
          </a:p>
          <a:p>
            <a:pPr marL="457200" indent="-457200">
              <a:buFont typeface="Wingdings" panose="05000000000000000000" pitchFamily="2" charset="2"/>
              <a:buChar char="Ø"/>
            </a:pPr>
            <a:r>
              <a:rPr lang="en-US" sz="3200" b="1" dirty="0">
                <a:solidFill>
                  <a:srgbClr val="000000"/>
                </a:solidFill>
              </a:rPr>
              <a:t>Loose Constructionists: Privacy rights can be </a:t>
            </a:r>
            <a:r>
              <a:rPr lang="en-US" sz="3200" b="1" u="sng" dirty="0">
                <a:solidFill>
                  <a:srgbClr val="000000"/>
                </a:solidFill>
              </a:rPr>
              <a:t>inferred</a:t>
            </a:r>
            <a:r>
              <a:rPr lang="en-US" sz="3200" b="1" dirty="0">
                <a:solidFill>
                  <a:srgbClr val="000000"/>
                </a:solidFill>
              </a:rPr>
              <a:t> based on our right to be free from illegal search and seizure</a:t>
            </a:r>
          </a:p>
          <a:p>
            <a:endParaRPr lang="en-US" sz="3200" b="1" dirty="0"/>
          </a:p>
          <a:p>
            <a:pPr marL="457200" indent="-457200">
              <a:buFont typeface="Wingdings" panose="05000000000000000000" pitchFamily="2" charset="2"/>
              <a:buChar char="Ø"/>
            </a:pPr>
            <a:r>
              <a:rPr lang="en-US" sz="3200" b="1" dirty="0">
                <a:hlinkClick r:id="rId2"/>
              </a:rPr>
              <a:t>https://www.youtube.com/watch?v=7ob8-VjhTRY</a:t>
            </a:r>
            <a:endParaRPr lang="en-US" sz="3200" b="1" dirty="0"/>
          </a:p>
          <a:p>
            <a:pPr marL="457200" indent="-457200">
              <a:buFont typeface="Wingdings" panose="05000000000000000000" pitchFamily="2" charset="2"/>
              <a:buChar char="Ø"/>
            </a:pPr>
            <a:endParaRPr lang="en-US" sz="3200" b="1" dirty="0"/>
          </a:p>
          <a:p>
            <a:pPr marL="457200" indent="-457200">
              <a:buFont typeface="Wingdings" panose="05000000000000000000" pitchFamily="2" charset="2"/>
              <a:buChar char="Ø"/>
            </a:pPr>
            <a:r>
              <a:rPr lang="en-US" sz="3200" b="1" dirty="0">
                <a:solidFill>
                  <a:srgbClr val="000000"/>
                </a:solidFill>
              </a:rPr>
              <a:t>“The right to be let alone is the most comprehensive of rights and the right most valued by men. To protect that right, every unjustifiable intrusion by the government upon the privacy of the individual must be deemed a violation of the Fourth Amendment.”</a:t>
            </a:r>
          </a:p>
          <a:p>
            <a:r>
              <a:rPr lang="en-US" sz="3200" b="1" dirty="0">
                <a:solidFill>
                  <a:srgbClr val="000000"/>
                </a:solidFill>
              </a:rPr>
              <a:t>-</a:t>
            </a:r>
            <a:r>
              <a:rPr lang="en-US" sz="3200" b="1" i="1" dirty="0">
                <a:solidFill>
                  <a:srgbClr val="000000"/>
                </a:solidFill>
              </a:rPr>
              <a:t>Justice Louis Brandeis (Olmstead VS United States, 1928)</a:t>
            </a:r>
            <a:endParaRPr lang="en-US" sz="3200" b="1" dirty="0">
              <a:solidFill>
                <a:srgbClr val="000000"/>
              </a:solidFill>
            </a:endParaRPr>
          </a:p>
          <a:p>
            <a:endParaRPr lang="en-US" sz="3200" dirty="0">
              <a:solidFill>
                <a:srgbClr val="000000"/>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39363596"/>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545425" y="399540"/>
            <a:ext cx="8534400" cy="1507067"/>
          </a:xfrm>
        </p:spPr>
        <p:txBody>
          <a:bodyPr/>
          <a:lstStyle/>
          <a:p>
            <a:pPr algn="ctr"/>
            <a:r>
              <a:rPr lang="en-US" dirty="0" smtClean="0"/>
              <a:t>Homework: Due Monday</a:t>
            </a:r>
            <a:endParaRPr lang="en-US" dirty="0"/>
          </a:p>
        </p:txBody>
      </p:sp>
      <p:sp>
        <p:nvSpPr>
          <p:cNvPr id="3" name="Content Placeholder 2"/>
          <p:cNvSpPr>
            <a:spLocks noGrp="1"/>
          </p:cNvSpPr>
          <p:nvPr>
            <p:ph idx="1"/>
          </p:nvPr>
        </p:nvSpPr>
        <p:spPr>
          <a:xfrm>
            <a:off x="1560022" y="1897538"/>
            <a:ext cx="8534400" cy="3615267"/>
          </a:xfrm>
        </p:spPr>
        <p:txBody>
          <a:bodyPr>
            <a:normAutofit/>
          </a:bodyPr>
          <a:lstStyle/>
          <a:p>
            <a:r>
              <a:rPr lang="en-US" sz="2400" dirty="0" smtClean="0">
                <a:solidFill>
                  <a:srgbClr val="000000"/>
                </a:solidFill>
              </a:rPr>
              <a:t>Examine the Constitutional Amendments closely</a:t>
            </a:r>
          </a:p>
          <a:p>
            <a:r>
              <a:rPr lang="en-US" sz="2400" dirty="0" smtClean="0">
                <a:solidFill>
                  <a:srgbClr val="000000"/>
                </a:solidFill>
              </a:rPr>
              <a:t>Choose any </a:t>
            </a:r>
            <a:r>
              <a:rPr lang="en-US" sz="2400" u="sng" dirty="0" smtClean="0">
                <a:solidFill>
                  <a:srgbClr val="000000"/>
                </a:solidFill>
              </a:rPr>
              <a:t>two</a:t>
            </a:r>
            <a:r>
              <a:rPr lang="en-US" sz="2400" dirty="0" smtClean="0">
                <a:solidFill>
                  <a:srgbClr val="000000"/>
                </a:solidFill>
              </a:rPr>
              <a:t> and analyze them to determine what the strict and loose constructionist positions might be (this process might lead you to research examples of the amendments at work in American society)</a:t>
            </a:r>
          </a:p>
          <a:p>
            <a:r>
              <a:rPr lang="en-US" sz="2400" dirty="0" smtClean="0">
                <a:solidFill>
                  <a:srgbClr val="000000"/>
                </a:solidFill>
              </a:rPr>
              <a:t>Be prepared to discuss your analysis with the class on Monday, including what sorts of situations call for a strict or loose constructionist approach respectively</a:t>
            </a:r>
            <a:endParaRPr lang="en-US" sz="2400" dirty="0">
              <a:solidFill>
                <a:srgbClr val="000000"/>
              </a:solidFill>
            </a:endParaRP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a="http://schemas.openxmlformats.org/drawingml/2006/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320</TotalTime>
  <Words>492</Words>
  <Application>Microsoft Macintosh PowerPoint</Application>
  <PresentationFormat>Custom</PresentationFormat>
  <Paragraphs>38</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Slice</vt:lpstr>
      <vt:lpstr>Amending the constitution</vt:lpstr>
      <vt:lpstr>-Thomas jefferson</vt:lpstr>
      <vt:lpstr>-James Madison</vt:lpstr>
      <vt:lpstr>Amending the constitution</vt:lpstr>
      <vt:lpstr>Passed amendments</vt:lpstr>
      <vt:lpstr>What is the process for amending the constitution?</vt:lpstr>
      <vt:lpstr>Analyze the Constitution  and Propose a Constitutional Amendment</vt:lpstr>
      <vt:lpstr>Example: Rights to Privacy</vt:lpstr>
      <vt:lpstr>Homework: Due Monday</vt:lpstr>
    </vt:vector>
  </TitlesOfParts>
  <Company>Green Dot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Amending and interpreting the constitution</dc:title>
  <dc:creator>gduser</dc:creator>
  <cp:lastModifiedBy>Elena Hynes</cp:lastModifiedBy>
  <cp:revision>25</cp:revision>
  <dcterms:created xsi:type="dcterms:W3CDTF">2018-09-13T16:49:58Z</dcterms:created>
  <dcterms:modified xsi:type="dcterms:W3CDTF">2018-09-13T16:51:32Z</dcterms:modified>
</cp:coreProperties>
</file>