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66" r:id="rId3"/>
    <p:sldId id="270" r:id="rId4"/>
    <p:sldId id="267" r:id="rId5"/>
    <p:sldId id="268" r:id="rId6"/>
    <p:sldId id="269" r:id="rId7"/>
    <p:sldId id="271" r:id="rId8"/>
    <p:sldId id="272" r:id="rId9"/>
    <p:sldId id="275" r:id="rId10"/>
    <p:sldId id="276" r:id="rId11"/>
    <p:sldId id="277"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67"/>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p:cViewPr varScale="1">
        <p:scale>
          <a:sx n="65" d="100"/>
          <a:sy n="65" d="100"/>
        </p:scale>
        <p:origin x="-104" y="-61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F596CB9-84E3-472E-A5FD-2929FE75EC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A92D98A-E20F-4259-B09B-FC85844E37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D44F0A0-62B8-44B3-81E0-43C0BFC202EF}"/>
              </a:ext>
            </a:extLst>
          </p:cNvPr>
          <p:cNvSpPr>
            <a:spLocks noGrp="1"/>
          </p:cNvSpPr>
          <p:nvPr>
            <p:ph type="dt" sz="half" idx="10"/>
          </p:nvPr>
        </p:nvSpPr>
        <p:spPr/>
        <p:txBody>
          <a:bodyPr/>
          <a:lstStyle/>
          <a:p>
            <a:fld id="{94579895-02D5-41D1-BAA8-BB1C84066CF4}" type="datetimeFigureOut">
              <a:rPr lang="en-US" smtClean="0"/>
              <a:pPr/>
              <a:t>5/29/19</a:t>
            </a:fld>
            <a:endParaRPr lang="en-US"/>
          </a:p>
        </p:txBody>
      </p:sp>
      <p:sp>
        <p:nvSpPr>
          <p:cNvPr id="5" name="Footer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619315A-D57F-401B-B391-FC1314875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9ACD868-CC87-442C-9720-3C5BC63A498D}"/>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43679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BB15CE6-7C20-4A38-A6D5-2F002CD78D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452E318-2BA1-4FF7-9D23-D5F3F33FF7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662342B-F049-4CCB-A29E-54E71AE95CE9}"/>
              </a:ext>
            </a:extLst>
          </p:cNvPr>
          <p:cNvSpPr>
            <a:spLocks noGrp="1"/>
          </p:cNvSpPr>
          <p:nvPr>
            <p:ph type="dt" sz="half" idx="10"/>
          </p:nvPr>
        </p:nvSpPr>
        <p:spPr/>
        <p:txBody>
          <a:bodyPr/>
          <a:lstStyle/>
          <a:p>
            <a:fld id="{94579895-02D5-41D1-BAA8-BB1C84066CF4}" type="datetimeFigureOut">
              <a:rPr lang="en-US" smtClean="0"/>
              <a:pPr/>
              <a:t>5/29/19</a:t>
            </a:fld>
            <a:endParaRPr lang="en-US"/>
          </a:p>
        </p:txBody>
      </p:sp>
      <p:sp>
        <p:nvSpPr>
          <p:cNvPr id="5" name="Footer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5D5AD15-0783-47F4-A102-D88CD27CB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0594259-E190-473E-97BF-B27752552D68}"/>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9499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57A471-7D54-41E2-B900-545C70DB9A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226F690-BD81-44BD-BFC8-B4EF0CFB5B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E486E35-AACC-4328-A9D3-E2F9B34EED37}"/>
              </a:ext>
            </a:extLst>
          </p:cNvPr>
          <p:cNvSpPr>
            <a:spLocks noGrp="1"/>
          </p:cNvSpPr>
          <p:nvPr>
            <p:ph type="dt" sz="half" idx="10"/>
          </p:nvPr>
        </p:nvSpPr>
        <p:spPr/>
        <p:txBody>
          <a:bodyPr/>
          <a:lstStyle/>
          <a:p>
            <a:fld id="{94579895-02D5-41D1-BAA8-BB1C84066CF4}" type="datetimeFigureOut">
              <a:rPr lang="en-US" smtClean="0"/>
              <a:pPr/>
              <a:t>5/29/19</a:t>
            </a:fld>
            <a:endParaRPr lang="en-US"/>
          </a:p>
        </p:txBody>
      </p:sp>
      <p:sp>
        <p:nvSpPr>
          <p:cNvPr id="5" name="Footer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E658B0B-DADA-4876-BFEB-4B5E00A309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EEE328C-6F94-4F49-89F0-FA5AC4262A1A}"/>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949150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22F2A1E-AB7E-463A-A385-7A246CA2E3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1218995-BF03-4CFF-8FD5-B99BFB1DAC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25A8235-A2FE-4D65-93B9-A25100445E08}"/>
              </a:ext>
            </a:extLst>
          </p:cNvPr>
          <p:cNvSpPr>
            <a:spLocks noGrp="1"/>
          </p:cNvSpPr>
          <p:nvPr>
            <p:ph type="dt" sz="half" idx="10"/>
          </p:nvPr>
        </p:nvSpPr>
        <p:spPr/>
        <p:txBody>
          <a:bodyPr/>
          <a:lstStyle/>
          <a:p>
            <a:fld id="{94579895-02D5-41D1-BAA8-BB1C84066CF4}" type="datetimeFigureOut">
              <a:rPr lang="en-US" smtClean="0"/>
              <a:pPr/>
              <a:t>5/29/19</a:t>
            </a:fld>
            <a:endParaRPr lang="en-US"/>
          </a:p>
        </p:txBody>
      </p:sp>
      <p:sp>
        <p:nvSpPr>
          <p:cNvPr id="5" name="Footer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3109C69-EECA-4D17-9C4D-49EB44298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F84D1C0-8A43-4044-BAA8-CFE51F179B20}"/>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5668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E5C9D0B-4EFC-454A-8B86-377A0A139C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2241175-2C45-42FE-8497-29DC14B3CB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029865B-7665-4486-99FC-85252A79122D}"/>
              </a:ext>
            </a:extLst>
          </p:cNvPr>
          <p:cNvSpPr>
            <a:spLocks noGrp="1"/>
          </p:cNvSpPr>
          <p:nvPr>
            <p:ph type="dt" sz="half" idx="10"/>
          </p:nvPr>
        </p:nvSpPr>
        <p:spPr/>
        <p:txBody>
          <a:bodyPr/>
          <a:lstStyle/>
          <a:p>
            <a:fld id="{94579895-02D5-41D1-BAA8-BB1C84066CF4}" type="datetimeFigureOut">
              <a:rPr lang="en-US" smtClean="0"/>
              <a:pPr/>
              <a:t>5/29/19</a:t>
            </a:fld>
            <a:endParaRPr lang="en-US"/>
          </a:p>
        </p:txBody>
      </p:sp>
      <p:sp>
        <p:nvSpPr>
          <p:cNvPr id="5" name="Footer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13F24C9-2B6A-49CE-8C4B-F9A8B35DB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92BDFE0-809C-41CB-A7E9-E3A280319B34}"/>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0380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BFAF967-ABA0-479C-A637-7DF5DA4C7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8B08690-4DDB-45C2-A943-4B8CE77520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8E4CF9B-846D-47EC-9893-FE5576C277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1608DFA-7C55-4A8F-843B-B85A0F2529EB}"/>
              </a:ext>
            </a:extLst>
          </p:cNvPr>
          <p:cNvSpPr>
            <a:spLocks noGrp="1"/>
          </p:cNvSpPr>
          <p:nvPr>
            <p:ph type="dt" sz="half" idx="10"/>
          </p:nvPr>
        </p:nvSpPr>
        <p:spPr/>
        <p:txBody>
          <a:bodyPr/>
          <a:lstStyle/>
          <a:p>
            <a:fld id="{94579895-02D5-41D1-BAA8-BB1C84066CF4}" type="datetimeFigureOut">
              <a:rPr lang="en-US" smtClean="0"/>
              <a:pPr/>
              <a:t>5/29/19</a:t>
            </a:fld>
            <a:endParaRPr lang="en-US"/>
          </a:p>
        </p:txBody>
      </p:sp>
      <p:sp>
        <p:nvSpPr>
          <p:cNvPr id="6" name="Footer Placehold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824DB5C-5E39-400B-9906-83BF487526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077C3B2-D911-4559-A351-A0350BE342AB}"/>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9775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4805A63-4453-4DD0-B7E2-D2B22AAB5F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22F14AA-1337-40D9-8BE3-2A7903C80B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2897FD4-66C8-4711-BF69-A273B4A1850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5BA4FC2-A2F0-49E0-8188-069A701B25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7E47C02-CB19-47B9-A63C-046B9B1F563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B56539C-32D7-4D99-BC5A-382281E6118A}"/>
              </a:ext>
            </a:extLst>
          </p:cNvPr>
          <p:cNvSpPr>
            <a:spLocks noGrp="1"/>
          </p:cNvSpPr>
          <p:nvPr>
            <p:ph type="dt" sz="half" idx="10"/>
          </p:nvPr>
        </p:nvSpPr>
        <p:spPr/>
        <p:txBody>
          <a:bodyPr/>
          <a:lstStyle/>
          <a:p>
            <a:fld id="{94579895-02D5-41D1-BAA8-BB1C84066CF4}" type="datetimeFigureOut">
              <a:rPr lang="en-US" smtClean="0"/>
              <a:pPr/>
              <a:t>5/29/19</a:t>
            </a:fld>
            <a:endParaRPr lang="en-US"/>
          </a:p>
        </p:txBody>
      </p:sp>
      <p:sp>
        <p:nvSpPr>
          <p:cNvPr id="8" name="Footer Placeholder 7">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A7FFAF86-67D8-41D7-B9FE-C9D4350F00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1513DBE-09AC-4279-98C9-F766168CF247}"/>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9455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8DF1F48-2033-4033-A626-6BE0AF792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D668B53-4C3B-4221-9ECF-8FB4B3E23EB8}"/>
              </a:ext>
            </a:extLst>
          </p:cNvPr>
          <p:cNvSpPr>
            <a:spLocks noGrp="1"/>
          </p:cNvSpPr>
          <p:nvPr>
            <p:ph type="dt" sz="half" idx="10"/>
          </p:nvPr>
        </p:nvSpPr>
        <p:spPr/>
        <p:txBody>
          <a:bodyPr/>
          <a:lstStyle/>
          <a:p>
            <a:fld id="{94579895-02D5-41D1-BAA8-BB1C84066CF4}" type="datetimeFigureOut">
              <a:rPr lang="en-US" smtClean="0"/>
              <a:pPr/>
              <a:t>5/29/19</a:t>
            </a:fld>
            <a:endParaRPr lang="en-US"/>
          </a:p>
        </p:txBody>
      </p:sp>
      <p:sp>
        <p:nvSpPr>
          <p:cNvPr id="4" name="Footer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0433C10-6B27-4228-8ED6-8DF8209317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E35FB99-6913-4610-AD73-397D050FDD28}"/>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917846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AA7CE78-BAB0-47C0-88D1-BFB611DE780D}"/>
              </a:ext>
            </a:extLst>
          </p:cNvPr>
          <p:cNvSpPr>
            <a:spLocks noGrp="1"/>
          </p:cNvSpPr>
          <p:nvPr>
            <p:ph type="dt" sz="half" idx="10"/>
          </p:nvPr>
        </p:nvSpPr>
        <p:spPr/>
        <p:txBody>
          <a:bodyPr/>
          <a:lstStyle/>
          <a:p>
            <a:fld id="{94579895-02D5-41D1-BAA8-BB1C84066CF4}" type="datetimeFigureOut">
              <a:rPr lang="en-US" smtClean="0"/>
              <a:pPr/>
              <a:t>5/29/19</a:t>
            </a:fld>
            <a:endParaRPr lang="en-US"/>
          </a:p>
        </p:txBody>
      </p:sp>
      <p:sp>
        <p:nvSpPr>
          <p:cNvPr id="3" name="Footer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C9F6C09-E465-41BB-8A27-EDD136D5B7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E833CE20-C8F3-4988-A844-3F7339A9D7AF}"/>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8568607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FC092E6-2D01-4FF8-9999-41037DFDC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25351C4-DC51-4423-B776-18A6968D9F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FCA1F7C-5FFF-4538-ACA3-CF58258B7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0FBE4C0-0BAB-47FB-8DCD-EA8B84CADF54}"/>
              </a:ext>
            </a:extLst>
          </p:cNvPr>
          <p:cNvSpPr>
            <a:spLocks noGrp="1"/>
          </p:cNvSpPr>
          <p:nvPr>
            <p:ph type="dt" sz="half" idx="10"/>
          </p:nvPr>
        </p:nvSpPr>
        <p:spPr/>
        <p:txBody>
          <a:bodyPr/>
          <a:lstStyle/>
          <a:p>
            <a:fld id="{94579895-02D5-41D1-BAA8-BB1C84066CF4}" type="datetimeFigureOut">
              <a:rPr lang="en-US" smtClean="0"/>
              <a:pPr/>
              <a:t>5/29/19</a:t>
            </a:fld>
            <a:endParaRPr lang="en-US"/>
          </a:p>
        </p:txBody>
      </p:sp>
      <p:sp>
        <p:nvSpPr>
          <p:cNvPr id="6" name="Footer Placehold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E1EFA7E-7BE6-4612-90CE-3A2156C4A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99E7C54-99A2-478E-B39D-5B37E8045162}"/>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4512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2AA0125-3A69-4D1F-BD0F-23BF878A9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4246DD8-6885-4AF0-AD44-A8706D5DA7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931E378-8561-461E-840B-F374E53E5F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35B0F0C-7404-46F9-9D76-C60BC29F4586}"/>
              </a:ext>
            </a:extLst>
          </p:cNvPr>
          <p:cNvSpPr>
            <a:spLocks noGrp="1"/>
          </p:cNvSpPr>
          <p:nvPr>
            <p:ph type="dt" sz="half" idx="10"/>
          </p:nvPr>
        </p:nvSpPr>
        <p:spPr/>
        <p:txBody>
          <a:bodyPr/>
          <a:lstStyle/>
          <a:p>
            <a:fld id="{94579895-02D5-41D1-BAA8-BB1C84066CF4}" type="datetimeFigureOut">
              <a:rPr lang="en-US" smtClean="0"/>
              <a:pPr/>
              <a:t>5/29/19</a:t>
            </a:fld>
            <a:endParaRPr lang="en-US"/>
          </a:p>
        </p:txBody>
      </p:sp>
      <p:sp>
        <p:nvSpPr>
          <p:cNvPr id="6" name="Footer Placehold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CC85596-51D9-438B-A7DF-0E6EE38B3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5846438-A695-4189-BA7D-BBBDC558A843}"/>
              </a:ext>
            </a:extLst>
          </p:cNvPr>
          <p:cNvSpPr>
            <a:spLocks noGrp="1"/>
          </p:cNvSpPr>
          <p:nvPr>
            <p:ph type="sldNum" sz="quarter" idx="12"/>
          </p:nvPr>
        </p:nvSpPr>
        <p:spPr/>
        <p:txBody>
          <a:bodyPr/>
          <a:lstStyle/>
          <a:p>
            <a:fld id="{DDAA65B5-8BC9-4D09-8AB6-9748B361754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319927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DE93684D-A641-408C-A0DE-A5080E537B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B87B051-A7F3-4448-B5BC-788D0338A2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2508564-A104-4D74-AB0D-B17CDFA678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79895-02D5-41D1-BAA8-BB1C84066CF4}" type="datetimeFigureOut">
              <a:rPr lang="en-US" smtClean="0"/>
              <a:pPr/>
              <a:t>5/29/19</a:t>
            </a:fld>
            <a:endParaRPr lang="en-US"/>
          </a:p>
        </p:txBody>
      </p:sp>
      <p:sp>
        <p:nvSpPr>
          <p:cNvPr id="5" name="Footer Placeholder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651D4262-ED96-4CF1-8096-3BE744C083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FD647737-EBC3-4CA8-8219-E7595AC1F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A65B5-8BC9-4D09-8AB6-9748B361754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73793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hyperlink" Target="https://www.youtube.com/watch?v=mHjH1sl1o9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lUfh2ebjLOg" TargetMode="Externa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hebalance.com/us-gdp-by-year-330554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rboN6F2g-k&amp;t=628s" TargetMode="Externa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hyperlink" Target="https://www.nytimes.com/2000/11/10/us/2000-campaign-florida-vote-democrats-tell-problems-polls-across-florida.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639B41B-5F06-447C-825F-549F385E5566}"/>
              </a:ext>
            </a:extLst>
          </p:cNvPr>
          <p:cNvSpPr>
            <a:spLocks noGrp="1"/>
          </p:cNvSpPr>
          <p:nvPr>
            <p:ph type="ctrTitle"/>
          </p:nvPr>
        </p:nvSpPr>
        <p:spPr>
          <a:xfrm>
            <a:off x="1524000" y="717116"/>
            <a:ext cx="9144000" cy="4571855"/>
          </a:xfrm>
        </p:spPr>
        <p:txBody>
          <a:bodyPr>
            <a:normAutofit/>
          </a:bodyPr>
          <a:lstStyle/>
          <a:p>
            <a:r>
              <a:rPr lang="en-US" b="1" dirty="0"/>
              <a:t>The 90s and the New Millennium:</a:t>
            </a:r>
            <a:br>
              <a:rPr lang="en-US" b="1" dirty="0"/>
            </a:br>
            <a:r>
              <a:rPr lang="en-US" b="1" dirty="0"/>
              <a:t/>
            </a:r>
            <a:br>
              <a:rPr lang="en-US" b="1" dirty="0"/>
            </a:br>
            <a:r>
              <a:rPr lang="en-US" b="1" dirty="0"/>
              <a:t>The Last Thirty Years</a:t>
            </a:r>
            <a:br>
              <a:rPr lang="en-US" b="1" dirty="0"/>
            </a:br>
            <a:r>
              <a:rPr lang="en-US" b="1" dirty="0">
                <a:solidFill>
                  <a:srgbClr val="008000"/>
                </a:solidFill>
              </a:rPr>
              <a:t>Part 2</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92408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C8A83EEA-6B05-46C1-AA7C-433D10B8729B}"/>
              </a:ext>
            </a:extLst>
          </p:cNvPr>
          <p:cNvSpPr>
            <a:spLocks noGrp="1"/>
          </p:cNvSpPr>
          <p:nvPr>
            <p:ph type="title"/>
          </p:nvPr>
        </p:nvSpPr>
        <p:spPr>
          <a:xfrm>
            <a:off x="1112520" y="98425"/>
            <a:ext cx="10515600" cy="972730"/>
          </a:xfrm>
        </p:spPr>
        <p:txBody>
          <a:bodyPr>
            <a:normAutofit/>
          </a:bodyPr>
          <a:lstStyle/>
          <a:p>
            <a:pPr algn="ctr"/>
            <a:r>
              <a:rPr lang="en-US" sz="2800" dirty="0"/>
              <a:t>Bush’s presidency began with historically defining events, the effects of which would long outlast his presidential term…</a:t>
            </a:r>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CCDB73B-9D18-4202-880C-663A9229C545}"/>
              </a:ext>
            </a:extLst>
          </p:cNvPr>
          <p:cNvSpPr>
            <a:spLocks noGrp="1"/>
          </p:cNvSpPr>
          <p:nvPr>
            <p:ph idx="1"/>
          </p:nvPr>
        </p:nvSpPr>
        <p:spPr>
          <a:xfrm>
            <a:off x="838199" y="1254034"/>
            <a:ext cx="7430589" cy="5773783"/>
          </a:xfrm>
        </p:spPr>
        <p:txBody>
          <a:bodyPr>
            <a:normAutofit fontScale="77500" lnSpcReduction="20000"/>
          </a:bodyPr>
          <a:lstStyle/>
          <a:p>
            <a:r>
              <a:rPr lang="en-US" dirty="0">
                <a:solidFill>
                  <a:srgbClr val="7030A0"/>
                </a:solidFill>
              </a:rPr>
              <a:t>9/11: </a:t>
            </a:r>
            <a:r>
              <a:rPr lang="en-US" dirty="0"/>
              <a:t>On September 11, 2001, 4 airplanes were hijacked by terrorists affiliated with a political and religious extremist, anti-American group known as Al Qaeda, and were used to attack the World Trade Centre in Manhattan, and the Pentagon.</a:t>
            </a:r>
          </a:p>
          <a:p>
            <a:r>
              <a:rPr lang="en-US" dirty="0"/>
              <a:t>The events of 9/11 launched the United States into a </a:t>
            </a:r>
            <a:r>
              <a:rPr lang="en-US" dirty="0">
                <a:solidFill>
                  <a:srgbClr val="7030A0"/>
                </a:solidFill>
              </a:rPr>
              <a:t>War on Terror</a:t>
            </a:r>
            <a:r>
              <a:rPr lang="en-US" dirty="0"/>
              <a:t>, which involved: </a:t>
            </a:r>
          </a:p>
          <a:p>
            <a:pPr lvl="1"/>
            <a:r>
              <a:rPr lang="en-US" dirty="0"/>
              <a:t>the creation of new anti-terrorist agencies (</a:t>
            </a:r>
            <a:r>
              <a:rPr lang="en-US" dirty="0">
                <a:solidFill>
                  <a:srgbClr val="7030A0"/>
                </a:solidFill>
              </a:rPr>
              <a:t>Homeland Security</a:t>
            </a:r>
            <a:r>
              <a:rPr lang="en-US" dirty="0"/>
              <a:t>) and legislation (the </a:t>
            </a:r>
            <a:r>
              <a:rPr lang="en-US" dirty="0">
                <a:solidFill>
                  <a:srgbClr val="7030A0"/>
                </a:solidFill>
              </a:rPr>
              <a:t>Patriot Act </a:t>
            </a:r>
            <a:r>
              <a:rPr lang="en-US" dirty="0"/>
              <a:t>– allowed surveillance and wiretapping of suspected terrorists without a warrant, and the </a:t>
            </a:r>
            <a:r>
              <a:rPr lang="en-US" dirty="0">
                <a:solidFill>
                  <a:srgbClr val="7030A0"/>
                </a:solidFill>
              </a:rPr>
              <a:t>NDAA – National Defense Authorization Act </a:t>
            </a:r>
            <a:r>
              <a:rPr lang="en-US" dirty="0"/>
              <a:t>which allowed for civilians, including U.S. citizens to be taken into military detention and imprisoned indefinitely without due process for suspicion of terrorism)</a:t>
            </a:r>
          </a:p>
          <a:p>
            <a:pPr lvl="1"/>
            <a:r>
              <a:rPr lang="en-US" dirty="0">
                <a:solidFill>
                  <a:srgbClr val="7030A0"/>
                </a:solidFill>
              </a:rPr>
              <a:t>The War in Afghanistan </a:t>
            </a:r>
            <a:r>
              <a:rPr lang="en-US" dirty="0"/>
              <a:t>(2001 – Present)</a:t>
            </a:r>
          </a:p>
          <a:p>
            <a:pPr lvl="1"/>
            <a:r>
              <a:rPr lang="en-US" dirty="0">
                <a:solidFill>
                  <a:srgbClr val="7030A0"/>
                </a:solidFill>
              </a:rPr>
              <a:t>The 2</a:t>
            </a:r>
            <a:r>
              <a:rPr lang="en-US" baseline="30000" dirty="0">
                <a:solidFill>
                  <a:srgbClr val="7030A0"/>
                </a:solidFill>
              </a:rPr>
              <a:t>nd</a:t>
            </a:r>
            <a:r>
              <a:rPr lang="en-US" dirty="0">
                <a:solidFill>
                  <a:srgbClr val="7030A0"/>
                </a:solidFill>
              </a:rPr>
              <a:t> Iraq War </a:t>
            </a:r>
            <a:r>
              <a:rPr lang="en-US" dirty="0"/>
              <a:t>and the overthrow of Saddam Hussein (2003 - 2011)</a:t>
            </a:r>
          </a:p>
          <a:p>
            <a:pPr lvl="1"/>
            <a:r>
              <a:rPr lang="en-US" dirty="0"/>
              <a:t>The capture and </a:t>
            </a:r>
            <a:r>
              <a:rPr lang="en-US" dirty="0">
                <a:solidFill>
                  <a:srgbClr val="7030A0"/>
                </a:solidFill>
              </a:rPr>
              <a:t>killing of Osama Bin Laden </a:t>
            </a:r>
            <a:r>
              <a:rPr lang="en-US" dirty="0"/>
              <a:t>(2011)</a:t>
            </a:r>
          </a:p>
          <a:p>
            <a:pPr lvl="1"/>
            <a:r>
              <a:rPr lang="en-US" dirty="0">
                <a:solidFill>
                  <a:srgbClr val="7030A0"/>
                </a:solidFill>
              </a:rPr>
              <a:t>Destabilization and the creation of a power vacuum </a:t>
            </a:r>
            <a:r>
              <a:rPr lang="en-US" dirty="0"/>
              <a:t>in sections of the Middle-East that has led to the rise of violent sectarian conflict between various religious and ethnic groups, and the rise of violent, anti-Western, Islamic fundamentalism. </a:t>
            </a:r>
          </a:p>
          <a:p>
            <a:pPr marL="0" indent="0">
              <a:buNone/>
            </a:pPr>
            <a:r>
              <a:rPr lang="en-US" dirty="0">
                <a:hlinkClick r:id="rId2"/>
              </a:rPr>
              <a:t>https://www.youtube.com/watch?v=mHjH1sl1o9s</a:t>
            </a: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9942675-17E0-4E00-B5E7-4984CCABCC12}"/>
              </a:ext>
            </a:extLst>
          </p:cNvPr>
          <p:cNvPicPr>
            <a:picLocks noChangeAspect="1"/>
          </p:cNvPicPr>
          <p:nvPr/>
        </p:nvPicPr>
        <p:blipFill>
          <a:blip r:embed="rId3"/>
          <a:stretch>
            <a:fillRect/>
          </a:stretch>
        </p:blipFill>
        <p:spPr>
          <a:xfrm>
            <a:off x="8770620" y="2073729"/>
            <a:ext cx="2857500" cy="1600200"/>
          </a:xfrm>
          <a:prstGeom prst="rect">
            <a:avLst/>
          </a:prstGeom>
        </p:spPr>
      </p:pic>
      <p:pic>
        <p:nvPicPr>
          <p:cNvPr id="5" name="Pictur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2D2F1BE-4D37-4A90-979F-AA23AFA70DD8}"/>
              </a:ext>
            </a:extLst>
          </p:cNvPr>
          <p:cNvPicPr>
            <a:picLocks noChangeAspect="1"/>
          </p:cNvPicPr>
          <p:nvPr/>
        </p:nvPicPr>
        <p:blipFill>
          <a:blip r:embed="rId4"/>
          <a:stretch>
            <a:fillRect/>
          </a:stretch>
        </p:blipFill>
        <p:spPr>
          <a:xfrm>
            <a:off x="8770620" y="3984171"/>
            <a:ext cx="2857500" cy="194745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21481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3109125" y="1635116"/>
            <a:ext cx="5644503" cy="35768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5251"/>
            <a:ext cx="10515600" cy="835877"/>
          </a:xfrm>
        </p:spPr>
        <p:txBody>
          <a:bodyPr>
            <a:normAutofit fontScale="90000"/>
          </a:bodyPr>
          <a:lstStyle/>
          <a:p>
            <a:pPr algn="ctr"/>
            <a:r>
              <a:rPr lang="en-US" sz="4000" b="1" dirty="0"/>
              <a:t>The Obama Years</a:t>
            </a:r>
            <a:r>
              <a:rPr lang="en-US" sz="2700" dirty="0"/>
              <a:t/>
            </a:r>
            <a:br>
              <a:rPr lang="en-US" sz="2700" dirty="0"/>
            </a:br>
            <a:r>
              <a:rPr lang="en-US" sz="2700" dirty="0"/>
              <a:t>Crash Course U.S. History #47</a:t>
            </a:r>
            <a:br>
              <a:rPr lang="en-US" sz="2700" dirty="0"/>
            </a:br>
            <a:r>
              <a:rPr lang="en-US" sz="2700" dirty="0">
                <a:hlinkClick r:id="rId2"/>
              </a:rPr>
              <a:t>https://www.youtube.com/watch?v=lUfh2ebjLOg</a:t>
            </a:r>
            <a:r>
              <a:rPr lang="en-US" sz="3600" dirty="0"/>
              <a:t/>
            </a:r>
            <a:br>
              <a:rPr lang="en-US" sz="3600" dirty="0"/>
            </a:br>
            <a:endParaRPr lang="en-US" sz="3600" dirty="0"/>
          </a:p>
        </p:txBody>
      </p:sp>
      <p:sp>
        <p:nvSpPr>
          <p:cNvPr id="3" name="Content Placeholder 2"/>
          <p:cNvSpPr>
            <a:spLocks noGrp="1"/>
          </p:cNvSpPr>
          <p:nvPr>
            <p:ph idx="1"/>
          </p:nvPr>
        </p:nvSpPr>
        <p:spPr>
          <a:xfrm>
            <a:off x="838200" y="1713078"/>
            <a:ext cx="4934803" cy="4825835"/>
          </a:xfrm>
        </p:spPr>
        <p:txBody>
          <a:bodyPr>
            <a:normAutofit lnSpcReduction="10000"/>
          </a:bodyPr>
          <a:lstStyle/>
          <a:p>
            <a:r>
              <a:rPr lang="en-US" dirty="0"/>
              <a:t>In your view, what were Obama’s biggest “hits” and “misses”?</a:t>
            </a:r>
          </a:p>
          <a:p>
            <a:pPr lvl="1"/>
            <a:r>
              <a:rPr lang="en-US" dirty="0"/>
              <a:t>Create a two-column chart in your notes and note a few observations in each one</a:t>
            </a:r>
          </a:p>
          <a:p>
            <a:r>
              <a:rPr lang="en-US" dirty="0"/>
              <a:t>How do you think Obama compares to previous</a:t>
            </a:r>
            <a:r>
              <a:rPr lang="en-US" dirty="0" smtClean="0"/>
              <a:t> presidents</a:t>
            </a:r>
            <a:r>
              <a:rPr lang="en-US" dirty="0"/>
              <a:t>?</a:t>
            </a:r>
          </a:p>
          <a:p>
            <a:r>
              <a:rPr lang="en-US" dirty="0"/>
              <a:t>In your opinion, what was his most important impact on the</a:t>
            </a:r>
            <a:r>
              <a:rPr lang="en-US" dirty="0" smtClean="0"/>
              <a:t> presidency </a:t>
            </a:r>
            <a:r>
              <a:rPr lang="en-US" dirty="0"/>
              <a:t>and on the country in general?</a:t>
            </a:r>
          </a:p>
        </p:txBody>
      </p:sp>
      <p:pic>
        <p:nvPicPr>
          <p:cNvPr id="4" name="Pictur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13309E7-9445-4488-BA07-BBDB92D1B8BF}"/>
              </a:ext>
            </a:extLst>
          </p:cNvPr>
          <p:cNvPicPr>
            <a:picLocks noChangeAspect="1"/>
          </p:cNvPicPr>
          <p:nvPr/>
        </p:nvPicPr>
        <p:blipFill>
          <a:blip r:embed="rId3"/>
          <a:stretch>
            <a:fillRect/>
          </a:stretch>
        </p:blipFill>
        <p:spPr>
          <a:xfrm>
            <a:off x="6858000" y="1992395"/>
            <a:ext cx="4686300" cy="35433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Election of 1992</a:t>
            </a:r>
          </a:p>
        </p:txBody>
      </p:sp>
      <p:sp>
        <p:nvSpPr>
          <p:cNvPr id="3" name="Content Placeholder 2"/>
          <p:cNvSpPr>
            <a:spLocks noGrp="1"/>
          </p:cNvSpPr>
          <p:nvPr>
            <p:ph idx="1"/>
          </p:nvPr>
        </p:nvSpPr>
        <p:spPr>
          <a:xfrm>
            <a:off x="458682" y="1694232"/>
            <a:ext cx="7569573" cy="4351338"/>
          </a:xfrm>
        </p:spPr>
        <p:txBody>
          <a:bodyPr>
            <a:normAutofit fontScale="85000" lnSpcReduction="20000"/>
          </a:bodyPr>
          <a:lstStyle/>
          <a:p>
            <a:r>
              <a:rPr lang="en-US" b="1" dirty="0"/>
              <a:t>Clinton ran a more conservative campaign than a Democrat had in decades, understanding that he had to compete with Republican candidates in Reagan’s America.</a:t>
            </a:r>
          </a:p>
          <a:p>
            <a:pPr lvl="1"/>
            <a:r>
              <a:rPr lang="en-US" b="1" dirty="0">
                <a:solidFill>
                  <a:srgbClr val="660066"/>
                </a:solidFill>
              </a:rPr>
              <a:t>“Tough on crime” stance </a:t>
            </a:r>
            <a:r>
              <a:rPr lang="en-US" b="1" dirty="0"/>
              <a:t>(law and order strategy)</a:t>
            </a:r>
          </a:p>
          <a:p>
            <a:pPr lvl="1"/>
            <a:r>
              <a:rPr lang="en-US" b="1" dirty="0">
                <a:solidFill>
                  <a:srgbClr val="660066"/>
                </a:solidFill>
              </a:rPr>
              <a:t>Reform of social programs </a:t>
            </a:r>
            <a:r>
              <a:rPr lang="en-US" b="1" dirty="0"/>
              <a:t>(making welfare recipients work)</a:t>
            </a:r>
          </a:p>
          <a:p>
            <a:pPr lvl="1"/>
            <a:r>
              <a:rPr lang="en-US" b="1" dirty="0">
                <a:solidFill>
                  <a:srgbClr val="660066"/>
                </a:solidFill>
              </a:rPr>
              <a:t>Lower taxes </a:t>
            </a:r>
            <a:r>
              <a:rPr lang="en-US" b="1" dirty="0"/>
              <a:t>(capital gains and other business-related expenses)</a:t>
            </a:r>
          </a:p>
          <a:p>
            <a:pPr lvl="1"/>
            <a:r>
              <a:rPr lang="en-US" b="1" dirty="0">
                <a:solidFill>
                  <a:srgbClr val="660066"/>
                </a:solidFill>
              </a:rPr>
              <a:t>Fiscal conservatism</a:t>
            </a:r>
            <a:r>
              <a:rPr lang="en-US" b="1" dirty="0">
                <a:solidFill>
                  <a:srgbClr val="008000"/>
                </a:solidFill>
              </a:rPr>
              <a:t> </a:t>
            </a:r>
            <a:r>
              <a:rPr lang="en-US" b="1" dirty="0"/>
              <a:t>(balanced budget and reduction of the national debt)</a:t>
            </a:r>
          </a:p>
          <a:p>
            <a:r>
              <a:rPr lang="en-US" b="1" dirty="0"/>
              <a:t>Ross Perot (left-leaning “Reform Party”) splits the vote and makes Clinton appear more centrist. </a:t>
            </a:r>
          </a:p>
          <a:p>
            <a:r>
              <a:rPr lang="en-US" b="1" dirty="0"/>
              <a:t>Clinton’s charisma and talent for oration made him a competitive match for Bush, whose popularity had slipped precipitously since his tax increases and hasty withdrawal from the Gulf War.</a:t>
            </a:r>
          </a:p>
          <a:p>
            <a:endParaRPr lang="en-US" dirty="0"/>
          </a:p>
        </p:txBody>
      </p:sp>
      <p:pic>
        <p:nvPicPr>
          <p:cNvPr id="24578" name="Picture 2"/>
          <p:cNvPicPr>
            <a:picLocks noChangeAspect="1" noChangeArrowheads="1"/>
          </p:cNvPicPr>
          <p:nvPr/>
        </p:nvPicPr>
        <p:blipFill>
          <a:blip r:embed="rId2"/>
          <a:srcRect/>
          <a:stretch>
            <a:fillRect/>
          </a:stretch>
        </p:blipFill>
        <p:spPr bwMode="auto">
          <a:xfrm>
            <a:off x="8028255" y="2223145"/>
            <a:ext cx="3765982" cy="29406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410"/>
            <a:ext cx="10515600" cy="835878"/>
          </a:xfrm>
        </p:spPr>
        <p:txBody>
          <a:bodyPr/>
          <a:lstStyle/>
          <a:p>
            <a:pPr algn="ctr"/>
            <a:r>
              <a:rPr lang="en-US" dirty="0"/>
              <a:t>Clinton’s “Hits &amp; Misses”</a:t>
            </a:r>
          </a:p>
        </p:txBody>
      </p:sp>
      <p:sp>
        <p:nvSpPr>
          <p:cNvPr id="3" name="Content Placeholder 2"/>
          <p:cNvSpPr>
            <a:spLocks noGrp="1"/>
          </p:cNvSpPr>
          <p:nvPr>
            <p:ph idx="1"/>
          </p:nvPr>
        </p:nvSpPr>
        <p:spPr>
          <a:xfrm>
            <a:off x="838200" y="1296539"/>
            <a:ext cx="5753669" cy="4633913"/>
          </a:xfrm>
        </p:spPr>
        <p:txBody>
          <a:bodyPr>
            <a:normAutofit fontScale="70000" lnSpcReduction="20000"/>
          </a:bodyPr>
          <a:lstStyle/>
          <a:p>
            <a:r>
              <a:rPr lang="en-US" b="1" dirty="0">
                <a:solidFill>
                  <a:srgbClr val="660066"/>
                </a:solidFill>
              </a:rPr>
              <a:t>Foreign Policy: 1993 Oslo Accords </a:t>
            </a:r>
            <a:r>
              <a:rPr lang="en-US" b="1" dirty="0"/>
              <a:t>(Israel recognized the legitimacy of the Palestinian Liberation Organization)</a:t>
            </a:r>
          </a:p>
          <a:p>
            <a:r>
              <a:rPr lang="en-US" b="1" dirty="0">
                <a:solidFill>
                  <a:srgbClr val="660066"/>
                </a:solidFill>
              </a:rPr>
              <a:t>Yugoslavian Civil War: </a:t>
            </a:r>
            <a:r>
              <a:rPr lang="en-US" b="1" dirty="0"/>
              <a:t>Clinton convinced NATO allies to intervene in the conflict</a:t>
            </a:r>
          </a:p>
          <a:p>
            <a:r>
              <a:rPr lang="en-US" b="1" dirty="0"/>
              <a:t>Tried to end the ban on gay people in the military; had to compromise with Congress – </a:t>
            </a:r>
            <a:r>
              <a:rPr lang="en-US" b="1" dirty="0">
                <a:solidFill>
                  <a:srgbClr val="660066"/>
                </a:solidFill>
              </a:rPr>
              <a:t>“don’t ask don’t tell” policy</a:t>
            </a:r>
          </a:p>
          <a:p>
            <a:r>
              <a:rPr lang="en-US" b="1" dirty="0">
                <a:solidFill>
                  <a:srgbClr val="660066"/>
                </a:solidFill>
              </a:rPr>
              <a:t>1993 Health Care Initiative: </a:t>
            </a:r>
            <a:r>
              <a:rPr lang="en-US" b="1" dirty="0"/>
              <a:t>Hillary Clinton spearheaded a proposal for universal, single-payer health care (rejected by Congress)</a:t>
            </a:r>
          </a:p>
          <a:p>
            <a:r>
              <a:rPr lang="en-US" b="1" dirty="0"/>
              <a:t>Welfare Reform: </a:t>
            </a:r>
            <a:r>
              <a:rPr lang="en-US" b="1" dirty="0">
                <a:solidFill>
                  <a:srgbClr val="660066"/>
                </a:solidFill>
              </a:rPr>
              <a:t>Personal Responsibility &amp; Work Opportunity Act (1996)</a:t>
            </a:r>
          </a:p>
          <a:p>
            <a:r>
              <a:rPr lang="en-US" b="1" dirty="0">
                <a:solidFill>
                  <a:srgbClr val="660066"/>
                </a:solidFill>
              </a:rPr>
              <a:t>Strong economic record: </a:t>
            </a:r>
            <a:r>
              <a:rPr lang="en-US" b="1" dirty="0"/>
              <a:t>Unemployment was less than 4% at the end of Clinton’s presidency, GDP was up, there was little to no inflation, the national debt was reduced, and the federal budget even saw a surplus!</a:t>
            </a:r>
          </a:p>
        </p:txBody>
      </p:sp>
      <p:pic>
        <p:nvPicPr>
          <p:cNvPr id="4" name="Pictur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5414741-500B-40BE-82C9-3DBF9993CB57}"/>
              </a:ext>
            </a:extLst>
          </p:cNvPr>
          <p:cNvPicPr>
            <a:picLocks noChangeAspect="1"/>
          </p:cNvPicPr>
          <p:nvPr/>
        </p:nvPicPr>
        <p:blipFill>
          <a:blip r:embed="rId2"/>
          <a:stretch>
            <a:fillRect/>
          </a:stretch>
        </p:blipFill>
        <p:spPr>
          <a:xfrm>
            <a:off x="6772928" y="1713044"/>
            <a:ext cx="5122802" cy="3200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Globalization and the “Dot-com” Boom</a:t>
            </a:r>
          </a:p>
        </p:txBody>
      </p:sp>
      <p:sp>
        <p:nvSpPr>
          <p:cNvPr id="3" name="Content Placeholder 2"/>
          <p:cNvSpPr>
            <a:spLocks noGrp="1"/>
          </p:cNvSpPr>
          <p:nvPr>
            <p:ph idx="1"/>
          </p:nvPr>
        </p:nvSpPr>
        <p:spPr>
          <a:xfrm>
            <a:off x="1524250" y="1489842"/>
            <a:ext cx="9058449" cy="5017776"/>
          </a:xfrm>
        </p:spPr>
        <p:txBody>
          <a:bodyPr>
            <a:normAutofit fontScale="85000" lnSpcReduction="20000"/>
          </a:bodyPr>
          <a:lstStyle/>
          <a:p>
            <a:r>
              <a:rPr lang="en-US" b="1" dirty="0"/>
              <a:t>Brand new lingo enters the English language in the 1990s: </a:t>
            </a:r>
            <a:r>
              <a:rPr lang="en-US" b="1" dirty="0">
                <a:solidFill>
                  <a:srgbClr val="660066"/>
                </a:solidFill>
              </a:rPr>
              <a:t>“outsourcing”</a:t>
            </a:r>
            <a:r>
              <a:rPr lang="en-US" b="1" dirty="0">
                <a:solidFill>
                  <a:srgbClr val="008000"/>
                </a:solidFill>
              </a:rPr>
              <a:t> </a:t>
            </a:r>
            <a:r>
              <a:rPr lang="en-US" b="1" dirty="0"/>
              <a:t>and </a:t>
            </a:r>
            <a:r>
              <a:rPr lang="en-US" b="1" dirty="0">
                <a:solidFill>
                  <a:srgbClr val="660066"/>
                </a:solidFill>
              </a:rPr>
              <a:t>“downsizing”</a:t>
            </a:r>
          </a:p>
          <a:p>
            <a:r>
              <a:rPr lang="en-US" b="1" dirty="0"/>
              <a:t>In a global economy in which the manufacturing industry was dying and being replaced by less secure, lower-paying service jobs, </a:t>
            </a:r>
            <a:r>
              <a:rPr lang="en-US" b="1" dirty="0">
                <a:solidFill>
                  <a:srgbClr val="660066"/>
                </a:solidFill>
              </a:rPr>
              <a:t>most of the people prospering were part of the “knowledge” economy. </a:t>
            </a:r>
          </a:p>
          <a:p>
            <a:r>
              <a:rPr lang="en-US" b="1" dirty="0"/>
              <a:t>The IT or “dot-com” industry exploded in the 1990s, producing the longest and most lucrative economic expansion in American history.</a:t>
            </a:r>
          </a:p>
          <a:p>
            <a:pPr lvl="1"/>
            <a:r>
              <a:rPr lang="en-US" b="1" dirty="0">
                <a:hlinkClick r:id="rId2"/>
              </a:rPr>
              <a:t>https://www.thebalance.com/us-gdp-by-year-3305543</a:t>
            </a:r>
            <a:endParaRPr lang="en-US" b="1" dirty="0"/>
          </a:p>
          <a:p>
            <a:r>
              <a:rPr lang="en-US" b="1" dirty="0"/>
              <a:t>A new wave of manufacturing jobs were created. Because the manufacturing costs of producing for this industry would’ve made products prohibitively expensive if produced in the United States, the manufacturing jobs were often </a:t>
            </a:r>
            <a:r>
              <a:rPr lang="en-US" b="1" dirty="0">
                <a:solidFill>
                  <a:srgbClr val="660066"/>
                </a:solidFill>
              </a:rPr>
              <a:t>“outsourced” </a:t>
            </a:r>
            <a:r>
              <a:rPr lang="en-US" b="1" dirty="0"/>
              <a:t>to countries where labor was cheaper.</a:t>
            </a:r>
          </a:p>
          <a:p>
            <a:r>
              <a:rPr lang="en-US" b="1" dirty="0"/>
              <a:t>Many companies outside of the tech industry in the 90s began to follow similar patterns, “outsourcing” their labor and more expensive manufacturing processes to cut costs and </a:t>
            </a:r>
            <a:r>
              <a:rPr lang="en-US" b="1" dirty="0">
                <a:solidFill>
                  <a:srgbClr val="660066"/>
                </a:solidFill>
              </a:rPr>
              <a:t>“downsizing” </a:t>
            </a:r>
            <a:r>
              <a:rPr lang="en-US" b="1" dirty="0"/>
              <a:t>their American staff for the same reason.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1138553" y="57515"/>
            <a:ext cx="9867455" cy="68004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444"/>
            <a:ext cx="10475794" cy="1161790"/>
          </a:xfrm>
        </p:spPr>
        <p:txBody>
          <a:bodyPr>
            <a:normAutofit fontScale="90000"/>
          </a:bodyPr>
          <a:lstStyle/>
          <a:p>
            <a:pPr algn="ctr"/>
            <a:r>
              <a:rPr lang="en-US" sz="4000" b="1" dirty="0"/>
              <a:t>Crash Course U.S. History #45“The Clinton Years”</a:t>
            </a:r>
            <a:r>
              <a:rPr lang="en-US" dirty="0"/>
              <a:t/>
            </a:r>
            <a:br>
              <a:rPr lang="en-US" dirty="0"/>
            </a:br>
            <a:r>
              <a:rPr lang="en-US" sz="3600" dirty="0"/>
              <a:t>11:17 – 15:37</a:t>
            </a:r>
            <a:br>
              <a:rPr lang="en-US" sz="3600" dirty="0"/>
            </a:br>
            <a:r>
              <a:rPr lang="en-US" sz="3600" dirty="0"/>
              <a:t>What are the main features of what John Green called “The Culture Wars?”</a:t>
            </a:r>
          </a:p>
        </p:txBody>
      </p:sp>
      <p:sp>
        <p:nvSpPr>
          <p:cNvPr id="3" name="Content Placeholder 2"/>
          <p:cNvSpPr>
            <a:spLocks noGrp="1"/>
          </p:cNvSpPr>
          <p:nvPr>
            <p:ph idx="1"/>
          </p:nvPr>
        </p:nvSpPr>
        <p:spPr>
          <a:xfrm>
            <a:off x="838199" y="3534769"/>
            <a:ext cx="7132093" cy="2943097"/>
          </a:xfrm>
        </p:spPr>
        <p:txBody>
          <a:bodyPr/>
          <a:lstStyle/>
          <a:p>
            <a:pPr algn="ctr">
              <a:buNone/>
            </a:pPr>
            <a:r>
              <a:rPr lang="en-US" dirty="0">
                <a:hlinkClick r:id="rId2"/>
              </a:rPr>
              <a:t>https://www.youtube.com/watch?v=-rboN6F2g-k&amp;t=628s</a:t>
            </a:r>
            <a:endParaRPr lang="en-US" dirty="0"/>
          </a:p>
          <a:p>
            <a:pPr algn="ctr">
              <a:buNone/>
            </a:pPr>
            <a:endParaRPr lang="en-US" dirty="0"/>
          </a:p>
          <a:p>
            <a:pPr algn="ctr">
              <a:buNone/>
            </a:pPr>
            <a:endParaRPr lang="en-US" dirty="0"/>
          </a:p>
        </p:txBody>
      </p:sp>
      <p:pic>
        <p:nvPicPr>
          <p:cNvPr id="27650" name="Picture 2"/>
          <p:cNvPicPr>
            <a:picLocks noChangeAspect="1" noChangeArrowheads="1"/>
          </p:cNvPicPr>
          <p:nvPr/>
        </p:nvPicPr>
        <p:blipFill>
          <a:blip r:embed="rId3"/>
          <a:srcRect/>
          <a:stretch>
            <a:fillRect/>
          </a:stretch>
        </p:blipFill>
        <p:spPr bwMode="auto">
          <a:xfrm>
            <a:off x="8106769" y="2308476"/>
            <a:ext cx="3388089" cy="41693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9E614C4A-ABCA-42FB-B5CF-4487426D63CE}"/>
              </a:ext>
            </a:extLst>
          </p:cNvPr>
          <p:cNvSpPr>
            <a:spLocks noGrp="1"/>
          </p:cNvSpPr>
          <p:nvPr>
            <p:ph type="title"/>
          </p:nvPr>
        </p:nvSpPr>
        <p:spPr>
          <a:xfrm>
            <a:off x="321131" y="0"/>
            <a:ext cx="11662864" cy="744583"/>
          </a:xfrm>
        </p:spPr>
        <p:txBody>
          <a:bodyPr>
            <a:normAutofit/>
          </a:bodyPr>
          <a:lstStyle/>
          <a:p>
            <a:pPr algn="ctr"/>
            <a:r>
              <a:rPr lang="en-US" sz="3200" dirty="0"/>
              <a:t>Mass Violence and Domestic Terrorism Begin to Climb</a:t>
            </a:r>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5A1C0464-4043-4FB7-94C7-10729D412897}"/>
              </a:ext>
            </a:extLst>
          </p:cNvPr>
          <p:cNvSpPr>
            <a:spLocks noGrp="1"/>
          </p:cNvSpPr>
          <p:nvPr>
            <p:ph idx="1"/>
          </p:nvPr>
        </p:nvSpPr>
        <p:spPr>
          <a:xfrm>
            <a:off x="333399" y="727848"/>
            <a:ext cx="7461307" cy="5590309"/>
          </a:xfrm>
        </p:spPr>
        <p:txBody>
          <a:bodyPr>
            <a:noAutofit/>
          </a:bodyPr>
          <a:lstStyle/>
          <a:p>
            <a:r>
              <a:rPr lang="en-US" sz="1500" b="1" dirty="0"/>
              <a:t>The violent crime wave which began in the 80s and peaked in the mid-90s gave way to more disturbing incidences of </a:t>
            </a:r>
            <a:r>
              <a:rPr lang="en-US" sz="1500" b="1" dirty="0">
                <a:solidFill>
                  <a:srgbClr val="660066"/>
                </a:solidFill>
              </a:rPr>
              <a:t>mass violence and domestic terrorism</a:t>
            </a:r>
            <a:r>
              <a:rPr lang="en-US" sz="1500" b="1" dirty="0"/>
              <a:t>.</a:t>
            </a:r>
          </a:p>
          <a:p>
            <a:r>
              <a:rPr lang="en-US" sz="1500" b="1" dirty="0"/>
              <a:t>Concurrently, the </a:t>
            </a:r>
            <a:r>
              <a:rPr lang="en-US" sz="1500" b="1" dirty="0">
                <a:solidFill>
                  <a:srgbClr val="660066"/>
                </a:solidFill>
              </a:rPr>
              <a:t>police at both the state and federal levels had begun in the 80s to become more heavily militarized</a:t>
            </a:r>
            <a:r>
              <a:rPr lang="en-US" sz="1500" b="1" dirty="0"/>
              <a:t>. This gave law enforcement the ability to respond to perceived threats at levels of violence that were unprecedented.</a:t>
            </a:r>
          </a:p>
          <a:p>
            <a:r>
              <a:rPr lang="en-US" sz="1500" b="1" dirty="0">
                <a:solidFill>
                  <a:srgbClr val="660066"/>
                </a:solidFill>
              </a:rPr>
              <a:t>1993 World Trade Centre Bombing:  </a:t>
            </a:r>
            <a:r>
              <a:rPr lang="en-US" sz="1500" b="1" dirty="0"/>
              <a:t>Perpetrated by Al Qaeda-affiliated attackers, a truck bomb was driven into the parking garage of the North Tower, and the intent was to bring the tower down in such a way that it would crash into the South Tower, bringing both down. The bombing failed to achieve its objective, but 6 were killed and over 1000 injured.</a:t>
            </a:r>
          </a:p>
          <a:p>
            <a:r>
              <a:rPr lang="en-US" sz="1500" b="1" dirty="0">
                <a:solidFill>
                  <a:srgbClr val="660066"/>
                </a:solidFill>
              </a:rPr>
              <a:t>Ruby Ridge: </a:t>
            </a:r>
            <a:r>
              <a:rPr lang="en-US" sz="1500" b="1" dirty="0"/>
              <a:t>shootout by the ATF and the FBI at the Weaver family home in Texas (Randy Weaver suspected of stockpiling and modifying weapons for automatic capability)</a:t>
            </a:r>
          </a:p>
          <a:p>
            <a:r>
              <a:rPr lang="en-US" sz="1500" b="1" dirty="0">
                <a:solidFill>
                  <a:srgbClr val="660066"/>
                </a:solidFill>
              </a:rPr>
              <a:t>The Waco Siege: </a:t>
            </a:r>
            <a:r>
              <a:rPr lang="en-US" sz="1500" b="1" dirty="0"/>
              <a:t>An eschatological cult called the Branch Davidians, led by David Koresh, resisted an FBI and ATF-led siege on their compound for 51 days. The siege featured multiple incidences of armed standoff, and ended in an outbreak of fire. 76 people died in the Waco siege including Davidians, federal agents, and Koresh himself.</a:t>
            </a:r>
          </a:p>
          <a:p>
            <a:r>
              <a:rPr lang="en-US" sz="1500" b="1" dirty="0">
                <a:solidFill>
                  <a:srgbClr val="660066"/>
                </a:solidFill>
              </a:rPr>
              <a:t>The Oklahoma City Bombing: </a:t>
            </a:r>
            <a:r>
              <a:rPr lang="en-US" sz="1500" b="1" dirty="0"/>
              <a:t>Planned and executed by Timothy McVeigh and Terry Nichols, this bombing of the Oklahoma City federal offices killed 168 people, and was later identified to have been motivated by anger over the previous two sieges (Ruby Ridge and Waco). McVeigh and Nichols were sympathetic to the militia movement (a far-right, armed paramilitary group), which today, has nearly 60,000 members nationwide.</a:t>
            </a:r>
          </a:p>
          <a:p>
            <a:r>
              <a:rPr lang="en-US" sz="1500" b="1" dirty="0">
                <a:solidFill>
                  <a:srgbClr val="660066"/>
                </a:solidFill>
              </a:rPr>
              <a:t>Columbine: </a:t>
            </a:r>
            <a:r>
              <a:rPr lang="en-US" sz="1500" b="1" dirty="0"/>
              <a:t>In 1999, 17-year </a:t>
            </a:r>
            <a:r>
              <a:rPr lang="en-US" sz="1500" b="1" dirty="0" err="1"/>
              <a:t>olds</a:t>
            </a:r>
            <a:r>
              <a:rPr lang="en-US" sz="1500" b="1" dirty="0"/>
              <a:t> Eric Harris and Dylan Klebold perpetrated the Columbine High School Massacre, killing 13 people and wounding 24 more before committing suicide.</a:t>
            </a:r>
          </a:p>
        </p:txBody>
      </p:sp>
      <p:sp>
        <p:nvSpPr>
          <p:cNvPr id="4" name="AutoShape 2" descr="Image result for oklahoma city bombing">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65E91AB-9B18-4E99-8CD5-9A48E476CE8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4119DCA7-EFB7-4DD5-ACB4-C51C23EC1739}"/>
              </a:ext>
            </a:extLst>
          </p:cNvPr>
          <p:cNvPicPr>
            <a:picLocks noChangeAspect="1"/>
          </p:cNvPicPr>
          <p:nvPr/>
        </p:nvPicPr>
        <p:blipFill>
          <a:blip r:embed="rId2"/>
          <a:stretch>
            <a:fillRect/>
          </a:stretch>
        </p:blipFill>
        <p:spPr>
          <a:xfrm>
            <a:off x="7933508" y="879573"/>
            <a:ext cx="4258492" cy="2431869"/>
          </a:xfrm>
          <a:prstGeom prst="rect">
            <a:avLst/>
          </a:prstGeom>
        </p:spPr>
      </p:pic>
      <p:pic>
        <p:nvPicPr>
          <p:cNvPr id="6" name="Picture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140B23AC-3274-407A-97FE-6FE854AADEAB}"/>
              </a:ext>
            </a:extLst>
          </p:cNvPr>
          <p:cNvPicPr>
            <a:picLocks noChangeAspect="1"/>
          </p:cNvPicPr>
          <p:nvPr/>
        </p:nvPicPr>
        <p:blipFill>
          <a:blip r:embed="rId3"/>
          <a:stretch>
            <a:fillRect/>
          </a:stretch>
        </p:blipFill>
        <p:spPr>
          <a:xfrm>
            <a:off x="7933508" y="3523003"/>
            <a:ext cx="4258492" cy="243186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2660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3301A1EA-4A1F-4EDF-B6D7-1AC15D7B1F54}"/>
              </a:ext>
            </a:extLst>
          </p:cNvPr>
          <p:cNvSpPr>
            <a:spLocks noGrp="1"/>
          </p:cNvSpPr>
          <p:nvPr>
            <p:ph type="title"/>
          </p:nvPr>
        </p:nvSpPr>
        <p:spPr>
          <a:xfrm>
            <a:off x="3270093" y="0"/>
            <a:ext cx="10515600" cy="744562"/>
          </a:xfrm>
        </p:spPr>
        <p:txBody>
          <a:bodyPr/>
          <a:lstStyle/>
          <a:p>
            <a:pPr algn="ctr"/>
            <a:r>
              <a:rPr lang="en-US" dirty="0"/>
              <a:t>The Election of 2000</a:t>
            </a:r>
          </a:p>
        </p:txBody>
      </p:sp>
      <p:sp>
        <p:nvSpPr>
          <p:cNvPr id="3" name="Content Placeholder 2">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81B8490A-856B-4FA1-BEA1-67F261C44408}"/>
              </a:ext>
            </a:extLst>
          </p:cNvPr>
          <p:cNvSpPr>
            <a:spLocks noGrp="1"/>
          </p:cNvSpPr>
          <p:nvPr>
            <p:ph idx="1"/>
          </p:nvPr>
        </p:nvSpPr>
        <p:spPr>
          <a:xfrm>
            <a:off x="306534" y="233588"/>
            <a:ext cx="5375810" cy="6425067"/>
          </a:xfrm>
        </p:spPr>
        <p:txBody>
          <a:bodyPr>
            <a:normAutofit fontScale="55000" lnSpcReduction="20000"/>
          </a:bodyPr>
          <a:lstStyle/>
          <a:p>
            <a:r>
              <a:rPr lang="en-US" altLang="en-US" sz="3200" b="1" u="sng" dirty="0">
                <a:latin typeface="Times New Roman"/>
                <a:cs typeface="Times New Roman"/>
              </a:rPr>
              <a:t>Election Night Confusion</a:t>
            </a:r>
          </a:p>
          <a:p>
            <a:pPr>
              <a:buFontTx/>
              <a:buChar char="•"/>
            </a:pPr>
            <a:r>
              <a:rPr lang="en-US" altLang="en-US" b="1" dirty="0">
                <a:latin typeface="Times New Roman"/>
                <a:cs typeface="Times New Roman"/>
              </a:rPr>
              <a:t>Democrats nominated Clinton’s Vice President </a:t>
            </a:r>
            <a:r>
              <a:rPr lang="en-US" altLang="en-US" b="1" dirty="0">
                <a:solidFill>
                  <a:srgbClr val="7030A0"/>
                </a:solidFill>
                <a:latin typeface="Times New Roman"/>
                <a:cs typeface="Times New Roman"/>
              </a:rPr>
              <a:t>Al Gore</a:t>
            </a:r>
          </a:p>
          <a:p>
            <a:pPr>
              <a:buFontTx/>
              <a:buChar char="•"/>
            </a:pPr>
            <a:r>
              <a:rPr lang="en-US" altLang="en-US" b="1" dirty="0">
                <a:latin typeface="Times New Roman"/>
                <a:cs typeface="Times New Roman"/>
              </a:rPr>
              <a:t>Republicans nominated Texas governor </a:t>
            </a:r>
            <a:r>
              <a:rPr lang="en-US" altLang="en-US" b="1" dirty="0">
                <a:solidFill>
                  <a:srgbClr val="7030A0"/>
                </a:solidFill>
                <a:latin typeface="Times New Roman"/>
                <a:cs typeface="Times New Roman"/>
              </a:rPr>
              <a:t>George W. Bush</a:t>
            </a:r>
          </a:p>
          <a:p>
            <a:pPr>
              <a:buFontTx/>
              <a:buChar char="•"/>
            </a:pPr>
            <a:r>
              <a:rPr lang="en-US" altLang="en-US" b="1" dirty="0">
                <a:solidFill>
                  <a:srgbClr val="7030A0"/>
                </a:solidFill>
                <a:latin typeface="Times New Roman"/>
                <a:cs typeface="Times New Roman"/>
              </a:rPr>
              <a:t>Ralph Nader </a:t>
            </a:r>
            <a:r>
              <a:rPr lang="en-US" altLang="en-US" b="1" dirty="0">
                <a:latin typeface="Times New Roman"/>
                <a:cs typeface="Times New Roman"/>
              </a:rPr>
              <a:t>of the Green Party promoted environmental and liberal causes</a:t>
            </a:r>
          </a:p>
          <a:p>
            <a:pPr>
              <a:buFontTx/>
              <a:buChar char="•"/>
            </a:pPr>
            <a:r>
              <a:rPr lang="en-US" altLang="en-US" b="1" dirty="0">
                <a:latin typeface="Times New Roman"/>
                <a:cs typeface="Times New Roman"/>
              </a:rPr>
              <a:t>It was an extremely close race. Florida’s electoral votes were the deciding factor in who would win the presidency</a:t>
            </a:r>
          </a:p>
          <a:p>
            <a:pPr>
              <a:buFontTx/>
              <a:buChar char="•"/>
            </a:pPr>
            <a:r>
              <a:rPr lang="en-US" altLang="en-US" b="1" dirty="0">
                <a:latin typeface="Times New Roman"/>
                <a:cs typeface="Times New Roman"/>
              </a:rPr>
              <a:t>As votes were counted, the lead shifted repeatedly between Gore and Bush</a:t>
            </a:r>
          </a:p>
          <a:p>
            <a:pPr>
              <a:buFontTx/>
              <a:buChar char="•"/>
            </a:pPr>
            <a:r>
              <a:rPr lang="en-US" altLang="en-US" b="1" dirty="0">
                <a:latin typeface="Times New Roman"/>
                <a:cs typeface="Times New Roman"/>
              </a:rPr>
              <a:t>Bush won by a very narrow margin, which triggered an automatic recount</a:t>
            </a:r>
          </a:p>
          <a:p>
            <a:r>
              <a:rPr lang="en-US" altLang="en-US" sz="3200" b="1" u="sng" dirty="0">
                <a:latin typeface="Times New Roman"/>
                <a:cs typeface="Times New Roman"/>
              </a:rPr>
              <a:t>Dispute Rages in Florida</a:t>
            </a:r>
          </a:p>
          <a:p>
            <a:pPr>
              <a:buFontTx/>
              <a:buChar char="•"/>
            </a:pPr>
            <a:r>
              <a:rPr lang="en-US" altLang="en-US" b="1" dirty="0">
                <a:latin typeface="Times New Roman"/>
                <a:cs typeface="Times New Roman"/>
              </a:rPr>
              <a:t>The recount gave Bush a narrow win, but there were alleged voting irregularities in several counties that could’ve changed the outcome</a:t>
            </a:r>
          </a:p>
          <a:p>
            <a:pPr lvl="1">
              <a:buFontTx/>
              <a:buChar char="•"/>
            </a:pPr>
            <a:r>
              <a:rPr lang="en-US" altLang="en-US" b="1" dirty="0">
                <a:latin typeface="Times New Roman"/>
                <a:cs typeface="Times New Roman"/>
                <a:hlinkClick r:id="rId2"/>
              </a:rPr>
              <a:t>https://www.nytimes.com/2000/11/10/us/2000-campaign-florida-vote-democrats-tell-problems-polls-across-florida.html</a:t>
            </a:r>
            <a:endParaRPr lang="en-US" altLang="en-US" b="1" dirty="0">
              <a:latin typeface="Times New Roman"/>
              <a:cs typeface="Times New Roman"/>
            </a:endParaRPr>
          </a:p>
          <a:p>
            <a:pPr>
              <a:buFontTx/>
              <a:buChar char="•"/>
            </a:pPr>
            <a:r>
              <a:rPr lang="en-US" altLang="en-US" b="1" dirty="0">
                <a:latin typeface="Times New Roman"/>
                <a:cs typeface="Times New Roman"/>
              </a:rPr>
              <a:t>The Gore campaign requested a manual recount in 4 Democratic counties</a:t>
            </a:r>
          </a:p>
          <a:p>
            <a:r>
              <a:rPr lang="en-US" altLang="en-US" sz="3200" b="1" u="sng" dirty="0">
                <a:latin typeface="Times New Roman"/>
                <a:cs typeface="Times New Roman"/>
              </a:rPr>
              <a:t>The Battle Moves to the Courts</a:t>
            </a:r>
          </a:p>
          <a:p>
            <a:pPr>
              <a:buFontTx/>
              <a:buChar char="•"/>
            </a:pPr>
            <a:r>
              <a:rPr lang="en-US" altLang="en-US" b="1" dirty="0">
                <a:latin typeface="Times New Roman"/>
                <a:cs typeface="Times New Roman"/>
              </a:rPr>
              <a:t>Republicans sued to stop manual recounts; court battles began (Bush </a:t>
            </a:r>
            <a:r>
              <a:rPr lang="en-US" altLang="en-US" b="1" dirty="0" err="1">
                <a:latin typeface="Times New Roman"/>
                <a:cs typeface="Times New Roman"/>
              </a:rPr>
              <a:t>v</a:t>
            </a:r>
            <a:r>
              <a:rPr lang="en-US" altLang="en-US" b="1" dirty="0">
                <a:latin typeface="Times New Roman"/>
                <a:cs typeface="Times New Roman"/>
              </a:rPr>
              <a:t>. Gore)</a:t>
            </a:r>
          </a:p>
          <a:p>
            <a:pPr>
              <a:buFontTx/>
              <a:buChar char="•"/>
            </a:pPr>
            <a:r>
              <a:rPr lang="en-US" altLang="en-US" b="1" dirty="0">
                <a:latin typeface="Times New Roman"/>
                <a:cs typeface="Times New Roman"/>
              </a:rPr>
              <a:t>Supreme Court votes to stop recounts: due to the “lack of uniform standards” in such an unprecedented situation</a:t>
            </a:r>
          </a:p>
          <a:p>
            <a:pPr>
              <a:buFontTx/>
              <a:buChar char="•"/>
            </a:pPr>
            <a:r>
              <a:rPr lang="en-US" altLang="en-US" b="1" dirty="0">
                <a:latin typeface="Times New Roman"/>
                <a:cs typeface="Times New Roman"/>
              </a:rPr>
              <a:t>Bush got all of the electoral votes from Florida (where his brother Jeb Bush was governor), and won the presidency</a:t>
            </a:r>
          </a:p>
          <a:p>
            <a:pPr>
              <a:buFontTx/>
              <a:buChar char="•"/>
            </a:pPr>
            <a:endParaRPr lang="en-US" altLang="en-US" dirty="0">
              <a:latin typeface="Arial" panose="020B0604020202020204" pitchFamily="34" charset="0"/>
            </a:endParaRPr>
          </a:p>
          <a:p>
            <a:pPr marL="0" indent="0">
              <a:buNone/>
            </a:pPr>
            <a:endParaRPr lang="en-US" dirty="0"/>
          </a:p>
        </p:txBody>
      </p:sp>
      <p:pic>
        <p:nvPicPr>
          <p:cNvPr id="6" name="Picture 5">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5186E39-48FE-42FB-9560-3695BD4B1947}"/>
              </a:ext>
            </a:extLst>
          </p:cNvPr>
          <p:cNvPicPr>
            <a:picLocks noChangeAspect="1"/>
          </p:cNvPicPr>
          <p:nvPr/>
        </p:nvPicPr>
        <p:blipFill>
          <a:blip r:embed="rId3"/>
          <a:stretch>
            <a:fillRect/>
          </a:stretch>
        </p:blipFill>
        <p:spPr>
          <a:xfrm>
            <a:off x="5848078" y="3334430"/>
            <a:ext cx="6191250" cy="3324225"/>
          </a:xfrm>
          <a:prstGeom prst="rect">
            <a:avLst/>
          </a:prstGeom>
        </p:spPr>
      </p:pic>
      <p:pic>
        <p:nvPicPr>
          <p:cNvPr id="7" name="Pictur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22122311-B09A-4D19-9B0F-7A86F0F972C9}"/>
              </a:ext>
            </a:extLst>
          </p:cNvPr>
          <p:cNvPicPr>
            <a:picLocks noChangeAspect="1"/>
          </p:cNvPicPr>
          <p:nvPr/>
        </p:nvPicPr>
        <p:blipFill>
          <a:blip r:embed="rId4"/>
          <a:stretch>
            <a:fillRect/>
          </a:stretch>
        </p:blipFill>
        <p:spPr>
          <a:xfrm>
            <a:off x="7210697" y="927464"/>
            <a:ext cx="3161212" cy="240696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31243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Bush’s “Hits and Misses”</a:t>
            </a:r>
          </a:p>
        </p:txBody>
      </p:sp>
      <p:sp>
        <p:nvSpPr>
          <p:cNvPr id="3" name="Content Placeholder 2"/>
          <p:cNvSpPr>
            <a:spLocks noGrp="1"/>
          </p:cNvSpPr>
          <p:nvPr>
            <p:ph idx="1"/>
          </p:nvPr>
        </p:nvSpPr>
        <p:spPr>
          <a:xfrm>
            <a:off x="838200" y="1825625"/>
            <a:ext cx="8051268" cy="4351338"/>
          </a:xfrm>
        </p:spPr>
        <p:txBody>
          <a:bodyPr>
            <a:normAutofit fontScale="92500" lnSpcReduction="20000"/>
          </a:bodyPr>
          <a:lstStyle/>
          <a:p>
            <a:r>
              <a:rPr lang="en-US" dirty="0">
                <a:solidFill>
                  <a:srgbClr val="7030A0"/>
                </a:solidFill>
              </a:rPr>
              <a:t>Educational Reform: </a:t>
            </a:r>
            <a:r>
              <a:rPr lang="en-US" dirty="0"/>
              <a:t>Implemented the </a:t>
            </a:r>
            <a:r>
              <a:rPr lang="en-US" dirty="0">
                <a:solidFill>
                  <a:srgbClr val="7030A0"/>
                </a:solidFill>
              </a:rPr>
              <a:t>NCLB (No Child Left Behind) </a:t>
            </a:r>
            <a:r>
              <a:rPr lang="en-US" dirty="0"/>
              <a:t>criteria at the federal level, making it mandatory for all state education departments</a:t>
            </a:r>
          </a:p>
          <a:p>
            <a:r>
              <a:rPr lang="en-US" dirty="0">
                <a:solidFill>
                  <a:srgbClr val="7030A0"/>
                </a:solidFill>
              </a:rPr>
              <a:t>Increased funding for AIDS research and aid </a:t>
            </a:r>
            <a:r>
              <a:rPr lang="en-US" dirty="0"/>
              <a:t>to countries particularly hard hit by the disease</a:t>
            </a:r>
          </a:p>
          <a:p>
            <a:r>
              <a:rPr lang="en-US" dirty="0">
                <a:solidFill>
                  <a:srgbClr val="7030A0"/>
                </a:solidFill>
              </a:rPr>
              <a:t>No successful terrorist attacks carried out on U.S. soil after 9/11</a:t>
            </a:r>
          </a:p>
          <a:p>
            <a:r>
              <a:rPr lang="en-US" dirty="0">
                <a:solidFill>
                  <a:srgbClr val="7030A0"/>
                </a:solidFill>
              </a:rPr>
              <a:t>Medicare drug benefit</a:t>
            </a:r>
          </a:p>
          <a:p>
            <a:r>
              <a:rPr lang="en-US" dirty="0"/>
              <a:t>Extended tax cuts to all, but </a:t>
            </a:r>
            <a:r>
              <a:rPr lang="en-US" dirty="0">
                <a:solidFill>
                  <a:srgbClr val="7030A0"/>
                </a:solidFill>
              </a:rPr>
              <a:t>especially the wealthiest</a:t>
            </a:r>
          </a:p>
          <a:p>
            <a:r>
              <a:rPr lang="en-US" dirty="0"/>
              <a:t>Created </a:t>
            </a:r>
            <a:r>
              <a:rPr lang="en-US" dirty="0">
                <a:solidFill>
                  <a:srgbClr val="7030A0"/>
                </a:solidFill>
              </a:rPr>
              <a:t>TARP (Troubled Asset Relief Program) </a:t>
            </a:r>
            <a:r>
              <a:rPr lang="en-US" dirty="0"/>
              <a:t>which </a:t>
            </a:r>
            <a:r>
              <a:rPr lang="en-US" dirty="0">
                <a:solidFill>
                  <a:srgbClr val="7030A0"/>
                </a:solidFill>
              </a:rPr>
              <a:t>“bailed” out the banks, insurance companies, and mortgage brokers </a:t>
            </a:r>
            <a:r>
              <a:rPr lang="en-US" dirty="0"/>
              <a:t>in the wake of the 2008 financial crash.</a:t>
            </a:r>
          </a:p>
        </p:txBody>
      </p:sp>
      <p:pic>
        <p:nvPicPr>
          <p:cNvPr id="20482" name="Picture 2"/>
          <p:cNvPicPr>
            <a:picLocks noChangeAspect="1" noChangeArrowheads="1"/>
          </p:cNvPicPr>
          <p:nvPr/>
        </p:nvPicPr>
        <p:blipFill>
          <a:blip r:embed="rId2"/>
          <a:srcRect/>
          <a:stretch>
            <a:fillRect/>
          </a:stretch>
        </p:blipFill>
        <p:spPr bwMode="auto">
          <a:xfrm>
            <a:off x="9276495" y="1988771"/>
            <a:ext cx="2476500"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TotalTime>
  <Words>1534</Words>
  <Application>Microsoft Macintosh PowerPoint</Application>
  <PresentationFormat>Custom</PresentationFormat>
  <Paragraphs>70</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The 90s and the New Millennium:  The Last Thirty Years Part 2</vt:lpstr>
      <vt:lpstr>The Election of 1992</vt:lpstr>
      <vt:lpstr>Clinton’s “Hits &amp; Misses”</vt:lpstr>
      <vt:lpstr>Globalization and the “Dot-com” Boom</vt:lpstr>
      <vt:lpstr>Slide 5</vt:lpstr>
      <vt:lpstr>Crash Course U.S. History #45“The Clinton Years” 11:17 – 15:37 What are the main features of what John Green called “The Culture Wars?”</vt:lpstr>
      <vt:lpstr>Mass Violence and Domestic Terrorism Begin to Climb</vt:lpstr>
      <vt:lpstr>The Election of 2000</vt:lpstr>
      <vt:lpstr>Bush’s “Hits and Misses”</vt:lpstr>
      <vt:lpstr>Bush’s presidency began with historically defining events, the effects of which would long outlast his presidential term…</vt:lpstr>
      <vt:lpstr>Slide 11</vt:lpstr>
      <vt:lpstr>The Obama Years Crash Course U.S. History #47 https://www.youtube.com/watch?v=lUfh2ebjLOg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Hynes</dc:creator>
  <cp:lastModifiedBy>Elena Hynes</cp:lastModifiedBy>
  <cp:revision>33</cp:revision>
  <dcterms:created xsi:type="dcterms:W3CDTF">2019-05-29T14:44:28Z</dcterms:created>
  <dcterms:modified xsi:type="dcterms:W3CDTF">2019-05-29T16:53:04Z</dcterms:modified>
</cp:coreProperties>
</file>