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2"/>
  </p:notesMasterIdLst>
  <p:sldIdLst>
    <p:sldId id="256" r:id="rId2"/>
    <p:sldId id="257" r:id="rId3"/>
    <p:sldId id="266" r:id="rId4"/>
    <p:sldId id="258" r:id="rId5"/>
    <p:sldId id="262" r:id="rId6"/>
    <p:sldId id="263" r:id="rId7"/>
    <p:sldId id="264" r:id="rId8"/>
    <p:sldId id="267" r:id="rId9"/>
    <p:sldId id="268"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767"/>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p:cViewPr varScale="1">
        <p:scale>
          <a:sx n="65" d="100"/>
          <a:sy n="65" d="100"/>
        </p:scale>
        <p:origin x="-104" y="-56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9DD851-4D72-A642-9EE4-0ADD7DCE26D0}" type="datetimeFigureOut">
              <a:rPr lang="en-US" smtClean="0"/>
              <a:pPr/>
              <a:t>5/28/19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85CBDC-AD77-1346-9016-B032057B8A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85CBDC-AD77-1346-9016-B032057B8A54}"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5F596CB9-84E3-472E-A5FD-2929FE75EC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BA92D98A-E20F-4259-B09B-FC85844E37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0D44F0A0-62B8-44B3-81E0-43C0BFC202EF}"/>
              </a:ext>
            </a:extLst>
          </p:cNvPr>
          <p:cNvSpPr>
            <a:spLocks noGrp="1"/>
          </p:cNvSpPr>
          <p:nvPr>
            <p:ph type="dt" sz="half" idx="10"/>
          </p:nvPr>
        </p:nvSpPr>
        <p:spPr/>
        <p:txBody>
          <a:bodyPr/>
          <a:lstStyle/>
          <a:p>
            <a:fld id="{94579895-02D5-41D1-BAA8-BB1C84066CF4}" type="datetimeFigureOut">
              <a:rPr lang="en-US" smtClean="0"/>
              <a:pPr/>
              <a:t>5/28/19</a:t>
            </a:fld>
            <a:endParaRPr lang="en-US"/>
          </a:p>
        </p:txBody>
      </p:sp>
      <p:sp>
        <p:nvSpPr>
          <p:cNvPr id="5" name="Footer Placeholder 4">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E619315A-D57F-401B-B391-FC1314875C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09ACD868-CC87-442C-9720-3C5BC63A498D}"/>
              </a:ext>
            </a:extLst>
          </p:cNvPr>
          <p:cNvSpPr>
            <a:spLocks noGrp="1"/>
          </p:cNvSpPr>
          <p:nvPr>
            <p:ph type="sldNum" sz="quarter" idx="12"/>
          </p:nvPr>
        </p:nvSpPr>
        <p:spPr/>
        <p:txBody>
          <a:bodyPr/>
          <a:lstStyle/>
          <a:p>
            <a:fld id="{DDAA65B5-8BC9-4D09-8AB6-9748B361754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43679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ABB15CE6-7C20-4A38-A6D5-2F002CD78D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5452E318-2BA1-4FF7-9D23-D5F3F33FF7C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5662342B-F049-4CCB-A29E-54E71AE95CE9}"/>
              </a:ext>
            </a:extLst>
          </p:cNvPr>
          <p:cNvSpPr>
            <a:spLocks noGrp="1"/>
          </p:cNvSpPr>
          <p:nvPr>
            <p:ph type="dt" sz="half" idx="10"/>
          </p:nvPr>
        </p:nvSpPr>
        <p:spPr/>
        <p:txBody>
          <a:bodyPr/>
          <a:lstStyle/>
          <a:p>
            <a:fld id="{94579895-02D5-41D1-BAA8-BB1C84066CF4}" type="datetimeFigureOut">
              <a:rPr lang="en-US" smtClean="0"/>
              <a:pPr/>
              <a:t>5/28/19</a:t>
            </a:fld>
            <a:endParaRPr lang="en-US"/>
          </a:p>
        </p:txBody>
      </p:sp>
      <p:sp>
        <p:nvSpPr>
          <p:cNvPr id="5" name="Footer Placeholder 4">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75D5AD15-0783-47F4-A102-D88CD27CB7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20594259-E190-473E-97BF-B27752552D68}"/>
              </a:ext>
            </a:extLst>
          </p:cNvPr>
          <p:cNvSpPr>
            <a:spLocks noGrp="1"/>
          </p:cNvSpPr>
          <p:nvPr>
            <p:ph type="sldNum" sz="quarter" idx="12"/>
          </p:nvPr>
        </p:nvSpPr>
        <p:spPr/>
        <p:txBody>
          <a:bodyPr/>
          <a:lstStyle/>
          <a:p>
            <a:fld id="{DDAA65B5-8BC9-4D09-8AB6-9748B361754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9499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C257A471-7D54-41E2-B900-545C70DB9A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0226F690-BD81-44BD-BFC8-B4EF0CFB5B8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7E486E35-AACC-4328-A9D3-E2F9B34EED37}"/>
              </a:ext>
            </a:extLst>
          </p:cNvPr>
          <p:cNvSpPr>
            <a:spLocks noGrp="1"/>
          </p:cNvSpPr>
          <p:nvPr>
            <p:ph type="dt" sz="half" idx="10"/>
          </p:nvPr>
        </p:nvSpPr>
        <p:spPr/>
        <p:txBody>
          <a:bodyPr/>
          <a:lstStyle/>
          <a:p>
            <a:fld id="{94579895-02D5-41D1-BAA8-BB1C84066CF4}" type="datetimeFigureOut">
              <a:rPr lang="en-US" smtClean="0"/>
              <a:pPr/>
              <a:t>5/28/19</a:t>
            </a:fld>
            <a:endParaRPr lang="en-US"/>
          </a:p>
        </p:txBody>
      </p:sp>
      <p:sp>
        <p:nvSpPr>
          <p:cNvPr id="5" name="Footer Placeholder 4">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2E658B0B-DADA-4876-BFEB-4B5E00A309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EEE328C-6F94-4F49-89F0-FA5AC4262A1A}"/>
              </a:ext>
            </a:extLst>
          </p:cNvPr>
          <p:cNvSpPr>
            <a:spLocks noGrp="1"/>
          </p:cNvSpPr>
          <p:nvPr>
            <p:ph type="sldNum" sz="quarter" idx="12"/>
          </p:nvPr>
        </p:nvSpPr>
        <p:spPr/>
        <p:txBody>
          <a:bodyPr/>
          <a:lstStyle/>
          <a:p>
            <a:fld id="{DDAA65B5-8BC9-4D09-8AB6-9748B361754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69491500"/>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522F2A1E-AB7E-463A-A385-7A246CA2E3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91218995-BF03-4CFF-8FD5-B99BFB1DAC5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325A8235-A2FE-4D65-93B9-A25100445E08}"/>
              </a:ext>
            </a:extLst>
          </p:cNvPr>
          <p:cNvSpPr>
            <a:spLocks noGrp="1"/>
          </p:cNvSpPr>
          <p:nvPr>
            <p:ph type="dt" sz="half" idx="10"/>
          </p:nvPr>
        </p:nvSpPr>
        <p:spPr/>
        <p:txBody>
          <a:bodyPr/>
          <a:lstStyle/>
          <a:p>
            <a:fld id="{94579895-02D5-41D1-BAA8-BB1C84066CF4}" type="datetimeFigureOut">
              <a:rPr lang="en-US" smtClean="0"/>
              <a:pPr/>
              <a:t>5/28/19</a:t>
            </a:fld>
            <a:endParaRPr lang="en-US"/>
          </a:p>
        </p:txBody>
      </p:sp>
      <p:sp>
        <p:nvSpPr>
          <p:cNvPr id="5" name="Footer Placeholder 4">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03109C69-EECA-4D17-9C4D-49EB44298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0F84D1C0-8A43-4044-BAA8-CFE51F179B20}"/>
              </a:ext>
            </a:extLst>
          </p:cNvPr>
          <p:cNvSpPr>
            <a:spLocks noGrp="1"/>
          </p:cNvSpPr>
          <p:nvPr>
            <p:ph type="sldNum" sz="quarter" idx="12"/>
          </p:nvPr>
        </p:nvSpPr>
        <p:spPr/>
        <p:txBody>
          <a:bodyPr/>
          <a:lstStyle/>
          <a:p>
            <a:fld id="{DDAA65B5-8BC9-4D09-8AB6-9748B361754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56681543"/>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E5C9D0B-4EFC-454A-8B86-377A0A139C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C2241175-2C45-42FE-8497-29DC14B3CB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6029865B-7665-4486-99FC-85252A79122D}"/>
              </a:ext>
            </a:extLst>
          </p:cNvPr>
          <p:cNvSpPr>
            <a:spLocks noGrp="1"/>
          </p:cNvSpPr>
          <p:nvPr>
            <p:ph type="dt" sz="half" idx="10"/>
          </p:nvPr>
        </p:nvSpPr>
        <p:spPr/>
        <p:txBody>
          <a:bodyPr/>
          <a:lstStyle/>
          <a:p>
            <a:fld id="{94579895-02D5-41D1-BAA8-BB1C84066CF4}" type="datetimeFigureOut">
              <a:rPr lang="en-US" smtClean="0"/>
              <a:pPr/>
              <a:t>5/28/19</a:t>
            </a:fld>
            <a:endParaRPr lang="en-US"/>
          </a:p>
        </p:txBody>
      </p:sp>
      <p:sp>
        <p:nvSpPr>
          <p:cNvPr id="5" name="Footer Placeholder 4">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613F24C9-2B6A-49CE-8C4B-F9A8B35DB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E92BDFE0-809C-41CB-A7E9-E3A280319B34}"/>
              </a:ext>
            </a:extLst>
          </p:cNvPr>
          <p:cNvSpPr>
            <a:spLocks noGrp="1"/>
          </p:cNvSpPr>
          <p:nvPr>
            <p:ph type="sldNum" sz="quarter" idx="12"/>
          </p:nvPr>
        </p:nvSpPr>
        <p:spPr/>
        <p:txBody>
          <a:bodyPr/>
          <a:lstStyle/>
          <a:p>
            <a:fld id="{DDAA65B5-8BC9-4D09-8AB6-9748B361754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0380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DBFAF967-ABA0-479C-A637-7DF5DA4C7B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28B08690-4DDB-45C2-A943-4B8CE775205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E8E4CF9B-846D-47EC-9893-FE5576C2778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B1608DFA-7C55-4A8F-843B-B85A0F2529EB}"/>
              </a:ext>
            </a:extLst>
          </p:cNvPr>
          <p:cNvSpPr>
            <a:spLocks noGrp="1"/>
          </p:cNvSpPr>
          <p:nvPr>
            <p:ph type="dt" sz="half" idx="10"/>
          </p:nvPr>
        </p:nvSpPr>
        <p:spPr/>
        <p:txBody>
          <a:bodyPr/>
          <a:lstStyle/>
          <a:p>
            <a:fld id="{94579895-02D5-41D1-BAA8-BB1C84066CF4}" type="datetimeFigureOut">
              <a:rPr lang="en-US" smtClean="0"/>
              <a:pPr/>
              <a:t>5/28/19</a:t>
            </a:fld>
            <a:endParaRPr lang="en-US"/>
          </a:p>
        </p:txBody>
      </p:sp>
      <p:sp>
        <p:nvSpPr>
          <p:cNvPr id="6" name="Footer Placeholder 5">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6824DB5C-5E39-400B-9906-83BF487526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B077C3B2-D911-4559-A351-A0350BE342AB}"/>
              </a:ext>
            </a:extLst>
          </p:cNvPr>
          <p:cNvSpPr>
            <a:spLocks noGrp="1"/>
          </p:cNvSpPr>
          <p:nvPr>
            <p:ph type="sldNum" sz="quarter" idx="12"/>
          </p:nvPr>
        </p:nvSpPr>
        <p:spPr/>
        <p:txBody>
          <a:bodyPr/>
          <a:lstStyle/>
          <a:p>
            <a:fld id="{DDAA65B5-8BC9-4D09-8AB6-9748B361754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9775828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B4805A63-4453-4DD0-B7E2-D2B22AAB5F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422F14AA-1337-40D9-8BE3-2A7903C80B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52897FD4-66C8-4711-BF69-A273B4A1850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95BA4FC2-A2F0-49E0-8188-069A701B25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67E47C02-CB19-47B9-A63C-046B9B1F563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3B56539C-32D7-4D99-BC5A-382281E6118A}"/>
              </a:ext>
            </a:extLst>
          </p:cNvPr>
          <p:cNvSpPr>
            <a:spLocks noGrp="1"/>
          </p:cNvSpPr>
          <p:nvPr>
            <p:ph type="dt" sz="half" idx="10"/>
          </p:nvPr>
        </p:nvSpPr>
        <p:spPr/>
        <p:txBody>
          <a:bodyPr/>
          <a:lstStyle/>
          <a:p>
            <a:fld id="{94579895-02D5-41D1-BAA8-BB1C84066CF4}" type="datetimeFigureOut">
              <a:rPr lang="en-US" smtClean="0"/>
              <a:pPr/>
              <a:t>5/28/19</a:t>
            </a:fld>
            <a:endParaRPr lang="en-US"/>
          </a:p>
        </p:txBody>
      </p:sp>
      <p:sp>
        <p:nvSpPr>
          <p:cNvPr id="8" name="Footer Placeholder 7">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A7FFAF86-67D8-41D7-B9FE-C9D4350F00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01513DBE-09AC-4279-98C9-F766168CF247}"/>
              </a:ext>
            </a:extLst>
          </p:cNvPr>
          <p:cNvSpPr>
            <a:spLocks noGrp="1"/>
          </p:cNvSpPr>
          <p:nvPr>
            <p:ph type="sldNum" sz="quarter" idx="12"/>
          </p:nvPr>
        </p:nvSpPr>
        <p:spPr/>
        <p:txBody>
          <a:bodyPr/>
          <a:lstStyle/>
          <a:p>
            <a:fld id="{DDAA65B5-8BC9-4D09-8AB6-9748B361754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94550633"/>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78DF1F48-2033-4033-A626-6BE0AF792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0D668B53-4C3B-4221-9ECF-8FB4B3E23EB8}"/>
              </a:ext>
            </a:extLst>
          </p:cNvPr>
          <p:cNvSpPr>
            <a:spLocks noGrp="1"/>
          </p:cNvSpPr>
          <p:nvPr>
            <p:ph type="dt" sz="half" idx="10"/>
          </p:nvPr>
        </p:nvSpPr>
        <p:spPr/>
        <p:txBody>
          <a:bodyPr/>
          <a:lstStyle/>
          <a:p>
            <a:fld id="{94579895-02D5-41D1-BAA8-BB1C84066CF4}" type="datetimeFigureOut">
              <a:rPr lang="en-US" smtClean="0"/>
              <a:pPr/>
              <a:t>5/28/19</a:t>
            </a:fld>
            <a:endParaRPr lang="en-US"/>
          </a:p>
        </p:txBody>
      </p:sp>
      <p:sp>
        <p:nvSpPr>
          <p:cNvPr id="4" name="Footer Placeholder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0433C10-6B27-4228-8ED6-8DF8209317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E35FB99-6913-4610-AD73-397D050FDD28}"/>
              </a:ext>
            </a:extLst>
          </p:cNvPr>
          <p:cNvSpPr>
            <a:spLocks noGrp="1"/>
          </p:cNvSpPr>
          <p:nvPr>
            <p:ph type="sldNum" sz="quarter" idx="12"/>
          </p:nvPr>
        </p:nvSpPr>
        <p:spPr/>
        <p:txBody>
          <a:bodyPr/>
          <a:lstStyle/>
          <a:p>
            <a:fld id="{DDAA65B5-8BC9-4D09-8AB6-9748B361754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19178461"/>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FAA7CE78-BAB0-47C0-88D1-BFB611DE780D}"/>
              </a:ext>
            </a:extLst>
          </p:cNvPr>
          <p:cNvSpPr>
            <a:spLocks noGrp="1"/>
          </p:cNvSpPr>
          <p:nvPr>
            <p:ph type="dt" sz="half" idx="10"/>
          </p:nvPr>
        </p:nvSpPr>
        <p:spPr/>
        <p:txBody>
          <a:bodyPr/>
          <a:lstStyle/>
          <a:p>
            <a:fld id="{94579895-02D5-41D1-BAA8-BB1C84066CF4}" type="datetimeFigureOut">
              <a:rPr lang="en-US" smtClean="0"/>
              <a:pPr/>
              <a:t>5/28/19</a:t>
            </a:fld>
            <a:endParaRPr lang="en-US"/>
          </a:p>
        </p:txBody>
      </p:sp>
      <p:sp>
        <p:nvSpPr>
          <p:cNvPr id="3" name="Footer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7C9F6C09-E465-41BB-8A27-EDD136D5B7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E833CE20-C8F3-4988-A844-3F7339A9D7AF}"/>
              </a:ext>
            </a:extLst>
          </p:cNvPr>
          <p:cNvSpPr>
            <a:spLocks noGrp="1"/>
          </p:cNvSpPr>
          <p:nvPr>
            <p:ph type="sldNum" sz="quarter" idx="12"/>
          </p:nvPr>
        </p:nvSpPr>
        <p:spPr/>
        <p:txBody>
          <a:bodyPr/>
          <a:lstStyle/>
          <a:p>
            <a:fld id="{DDAA65B5-8BC9-4D09-8AB6-9748B361754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8568607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5FC092E6-2D01-4FF8-9999-41037DFDC8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325351C4-DC51-4423-B776-18A6968D9F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5FCA1F7C-5FFF-4538-ACA3-CF58258B77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0FBE4C0-0BAB-47FB-8DCD-EA8B84CADF54}"/>
              </a:ext>
            </a:extLst>
          </p:cNvPr>
          <p:cNvSpPr>
            <a:spLocks noGrp="1"/>
          </p:cNvSpPr>
          <p:nvPr>
            <p:ph type="dt" sz="half" idx="10"/>
          </p:nvPr>
        </p:nvSpPr>
        <p:spPr/>
        <p:txBody>
          <a:bodyPr/>
          <a:lstStyle/>
          <a:p>
            <a:fld id="{94579895-02D5-41D1-BAA8-BB1C84066CF4}" type="datetimeFigureOut">
              <a:rPr lang="en-US" smtClean="0"/>
              <a:pPr/>
              <a:t>5/28/19</a:t>
            </a:fld>
            <a:endParaRPr lang="en-US"/>
          </a:p>
        </p:txBody>
      </p:sp>
      <p:sp>
        <p:nvSpPr>
          <p:cNvPr id="6" name="Footer Placeholder 5">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2E1EFA7E-7BE6-4612-90CE-3A2156C4A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699E7C54-99A2-478E-B39D-5B37E8045162}"/>
              </a:ext>
            </a:extLst>
          </p:cNvPr>
          <p:cNvSpPr>
            <a:spLocks noGrp="1"/>
          </p:cNvSpPr>
          <p:nvPr>
            <p:ph type="sldNum" sz="quarter" idx="12"/>
          </p:nvPr>
        </p:nvSpPr>
        <p:spPr/>
        <p:txBody>
          <a:bodyPr/>
          <a:lstStyle/>
          <a:p>
            <a:fld id="{DDAA65B5-8BC9-4D09-8AB6-9748B361754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45128700"/>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2AA0125-3A69-4D1F-BD0F-23BF878A9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54246DD8-6885-4AF0-AD44-A8706D5DA7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931E378-8561-461E-840B-F374E53E5F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735B0F0C-7404-46F9-9D76-C60BC29F4586}"/>
              </a:ext>
            </a:extLst>
          </p:cNvPr>
          <p:cNvSpPr>
            <a:spLocks noGrp="1"/>
          </p:cNvSpPr>
          <p:nvPr>
            <p:ph type="dt" sz="half" idx="10"/>
          </p:nvPr>
        </p:nvSpPr>
        <p:spPr/>
        <p:txBody>
          <a:bodyPr/>
          <a:lstStyle/>
          <a:p>
            <a:fld id="{94579895-02D5-41D1-BAA8-BB1C84066CF4}" type="datetimeFigureOut">
              <a:rPr lang="en-US" smtClean="0"/>
              <a:pPr/>
              <a:t>5/28/19</a:t>
            </a:fld>
            <a:endParaRPr lang="en-US"/>
          </a:p>
        </p:txBody>
      </p:sp>
      <p:sp>
        <p:nvSpPr>
          <p:cNvPr id="6" name="Footer Placeholder 5">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0CC85596-51D9-438B-A7DF-0E6EE38B3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C5846438-A695-4189-BA7D-BBBDC558A843}"/>
              </a:ext>
            </a:extLst>
          </p:cNvPr>
          <p:cNvSpPr>
            <a:spLocks noGrp="1"/>
          </p:cNvSpPr>
          <p:nvPr>
            <p:ph type="sldNum" sz="quarter" idx="12"/>
          </p:nvPr>
        </p:nvSpPr>
        <p:spPr/>
        <p:txBody>
          <a:bodyPr/>
          <a:lstStyle/>
          <a:p>
            <a:fld id="{DDAA65B5-8BC9-4D09-8AB6-9748B361754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319927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DE93684D-A641-408C-A0DE-A5080E537B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B87B051-A7F3-4448-B5BC-788D0338A2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B2508564-A104-4D74-AB0D-B17CDFA678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79895-02D5-41D1-BAA8-BB1C84066CF4}" type="datetimeFigureOut">
              <a:rPr lang="en-US" smtClean="0"/>
              <a:pPr/>
              <a:t>5/28/19</a:t>
            </a:fld>
            <a:endParaRPr lang="en-US"/>
          </a:p>
        </p:txBody>
      </p:sp>
      <p:sp>
        <p:nvSpPr>
          <p:cNvPr id="5" name="Footer Placeholder 4">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651D4262-ED96-4CF1-8096-3BE744C083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FD647737-EBC3-4CA8-8219-E7595AC1F5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AA65B5-8BC9-4D09-8AB6-9748B361754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73793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LToAmI4r6ms" TargetMode="Externa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l2TQ8a4LK3A" TargetMode="Externa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5639B41B-5F06-447C-825F-549F385E5566}"/>
              </a:ext>
            </a:extLst>
          </p:cNvPr>
          <p:cNvSpPr>
            <a:spLocks noGrp="1"/>
          </p:cNvSpPr>
          <p:nvPr>
            <p:ph type="ctrTitle"/>
          </p:nvPr>
        </p:nvSpPr>
        <p:spPr>
          <a:xfrm>
            <a:off x="1815937" y="1914255"/>
            <a:ext cx="9144000" cy="4571855"/>
          </a:xfrm>
        </p:spPr>
        <p:txBody>
          <a:bodyPr>
            <a:normAutofit fontScale="90000"/>
          </a:bodyPr>
          <a:lstStyle/>
          <a:p>
            <a:pPr algn="l"/>
            <a:r>
              <a:rPr lang="en-US" b="1" dirty="0"/>
              <a:t>The 90s and the New Millennium:</a:t>
            </a:r>
            <a:br>
              <a:rPr lang="en-US" b="1" dirty="0"/>
            </a:br>
            <a:r>
              <a:rPr lang="en-US" b="1" dirty="0"/>
              <a:t/>
            </a:r>
            <a:br>
              <a:rPr lang="en-US" b="1" dirty="0"/>
            </a:br>
            <a:r>
              <a:rPr lang="en-US" b="1" dirty="0"/>
              <a:t>The Last Thirty </a:t>
            </a:r>
            <a:r>
              <a:rPr lang="en-US" b="1" dirty="0" smtClean="0"/>
              <a:t>Years</a:t>
            </a:r>
            <a:br>
              <a:rPr lang="en-US" b="1" dirty="0" smtClean="0"/>
            </a:br>
            <a:r>
              <a:rPr lang="en-US" sz="3600" dirty="0" smtClean="0">
                <a:solidFill>
                  <a:srgbClr val="660066"/>
                </a:solidFill>
              </a:rPr>
              <a:t>-Political polarization</a:t>
            </a:r>
            <a:br>
              <a:rPr lang="en-US" sz="3600" dirty="0" smtClean="0">
                <a:solidFill>
                  <a:srgbClr val="660066"/>
                </a:solidFill>
              </a:rPr>
            </a:br>
            <a:r>
              <a:rPr lang="en-US" sz="3600" dirty="0" smtClean="0">
                <a:solidFill>
                  <a:srgbClr val="660066"/>
                </a:solidFill>
              </a:rPr>
              <a:t>-Foreign policy shifts post-Cold War</a:t>
            </a:r>
            <a:br>
              <a:rPr lang="en-US" sz="3600" dirty="0" smtClean="0">
                <a:solidFill>
                  <a:srgbClr val="660066"/>
                </a:solidFill>
              </a:rPr>
            </a:br>
            <a:r>
              <a:rPr lang="en-US" sz="3600" dirty="0" smtClean="0">
                <a:solidFill>
                  <a:srgbClr val="660066"/>
                </a:solidFill>
              </a:rPr>
              <a:t>-Increasing global connectedness</a:t>
            </a:r>
            <a:br>
              <a:rPr lang="en-US" sz="3600" dirty="0" smtClean="0">
                <a:solidFill>
                  <a:srgbClr val="660066"/>
                </a:solidFill>
              </a:rPr>
            </a:br>
            <a:r>
              <a:rPr lang="en-US" sz="3600" dirty="0" smtClean="0">
                <a:solidFill>
                  <a:srgbClr val="660066"/>
                </a:solidFill>
              </a:rPr>
              <a:t>-Technology, information and media profusion</a:t>
            </a:r>
            <a:br>
              <a:rPr lang="en-US" sz="3600" dirty="0" smtClean="0">
                <a:solidFill>
                  <a:srgbClr val="660066"/>
                </a:solidFill>
              </a:rPr>
            </a:br>
            <a:r>
              <a:rPr lang="en-US" sz="3600" dirty="0" smtClean="0">
                <a:solidFill>
                  <a:srgbClr val="660066"/>
                </a:solidFill>
              </a:rPr>
              <a:t>-Economic change, growth, and income inequality</a:t>
            </a:r>
            <a:r>
              <a:rPr lang="en-US" sz="3600" dirty="0" smtClean="0">
                <a:solidFill>
                  <a:srgbClr val="008000"/>
                </a:solidFill>
              </a:rPr>
              <a:t/>
            </a:r>
            <a:br>
              <a:rPr lang="en-US" sz="3600" dirty="0" smtClean="0">
                <a:solidFill>
                  <a:srgbClr val="008000"/>
                </a:solidFill>
              </a:rPr>
            </a:br>
            <a:endParaRPr lang="en-US" sz="3600" dirty="0">
              <a:solidFill>
                <a:srgbClr val="008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92408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DA9D9F3-9005-4E0C-911A-78FFC0783A8A}"/>
              </a:ext>
            </a:extLst>
          </p:cNvPr>
          <p:cNvSpPr>
            <a:spLocks noGrp="1"/>
          </p:cNvSpPr>
          <p:nvPr>
            <p:ph type="title"/>
          </p:nvPr>
        </p:nvSpPr>
        <p:spPr>
          <a:xfrm>
            <a:off x="838200" y="365125"/>
            <a:ext cx="10515600" cy="890411"/>
          </a:xfrm>
        </p:spPr>
        <p:txBody>
          <a:bodyPr/>
          <a:lstStyle/>
          <a:p>
            <a:pPr algn="ctr"/>
            <a:r>
              <a:rPr lang="en-US" dirty="0" smtClean="0"/>
              <a:t>A Second Term?</a:t>
            </a:r>
            <a:endParaRPr lang="en-US" dirty="0"/>
          </a:p>
        </p:txBody>
      </p:sp>
      <p:sp>
        <p:nvSpPr>
          <p:cNvPr id="3" name="Conten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F8478351-5952-4C26-BD34-9AFABC7FEBF2}"/>
              </a:ext>
            </a:extLst>
          </p:cNvPr>
          <p:cNvSpPr>
            <a:spLocks noGrp="1"/>
          </p:cNvSpPr>
          <p:nvPr>
            <p:ph idx="1"/>
          </p:nvPr>
        </p:nvSpPr>
        <p:spPr>
          <a:xfrm>
            <a:off x="852797" y="1241654"/>
            <a:ext cx="5438436" cy="5032375"/>
          </a:xfrm>
        </p:spPr>
        <p:txBody>
          <a:bodyPr>
            <a:normAutofit fontScale="85000" lnSpcReduction="10000"/>
          </a:bodyPr>
          <a:lstStyle/>
          <a:p>
            <a:pPr>
              <a:buFontTx/>
              <a:buChar char="•"/>
            </a:pPr>
            <a:r>
              <a:rPr lang="en-US" altLang="en-US" dirty="0" smtClean="0">
                <a:latin typeface="Arial" panose="020B0604020202020204" pitchFamily="34" charset="0"/>
              </a:rPr>
              <a:t>Bush’s candidacy was </a:t>
            </a:r>
            <a:r>
              <a:rPr lang="en-US" altLang="en-US" dirty="0">
                <a:latin typeface="Arial" panose="020B0604020202020204" pitchFamily="34" charset="0"/>
              </a:rPr>
              <a:t>hurt by</a:t>
            </a:r>
            <a:r>
              <a:rPr lang="en-US" altLang="en-US" dirty="0" smtClean="0">
                <a:latin typeface="Arial" panose="020B0604020202020204" pitchFamily="34" charset="0"/>
              </a:rPr>
              <a:t> the </a:t>
            </a:r>
            <a:r>
              <a:rPr lang="en-US" altLang="en-US" dirty="0" smtClean="0">
                <a:solidFill>
                  <a:srgbClr val="660066"/>
                </a:solidFill>
                <a:latin typeface="Arial" panose="020B0604020202020204" pitchFamily="34" charset="0"/>
              </a:rPr>
              <a:t>rising deficit </a:t>
            </a:r>
            <a:r>
              <a:rPr lang="en-US" altLang="en-US" dirty="0" smtClean="0">
                <a:latin typeface="Arial" panose="020B0604020202020204" pitchFamily="34" charset="0"/>
              </a:rPr>
              <a:t>from Reagan’s presidency, and the burgeoning recession </a:t>
            </a:r>
            <a:r>
              <a:rPr lang="en-US" altLang="en-US" dirty="0">
                <a:latin typeface="Arial" panose="020B0604020202020204" pitchFamily="34" charset="0"/>
              </a:rPr>
              <a:t>of 1990–1992</a:t>
            </a:r>
          </a:p>
          <a:p>
            <a:pPr>
              <a:buFontTx/>
              <a:buChar char="•"/>
            </a:pPr>
            <a:r>
              <a:rPr lang="en-US" altLang="en-US" dirty="0">
                <a:solidFill>
                  <a:srgbClr val="660066"/>
                </a:solidFill>
                <a:latin typeface="Arial" panose="020B0604020202020204" pitchFamily="34" charset="0"/>
              </a:rPr>
              <a:t>Forced</a:t>
            </a:r>
            <a:r>
              <a:rPr lang="en-US" altLang="en-US" dirty="0" smtClean="0">
                <a:solidFill>
                  <a:srgbClr val="660066"/>
                </a:solidFill>
                <a:latin typeface="Arial" panose="020B0604020202020204" pitchFamily="34" charset="0"/>
              </a:rPr>
              <a:t> into a compromise </a:t>
            </a:r>
            <a:r>
              <a:rPr lang="en-US" altLang="en-US" dirty="0" smtClean="0">
                <a:latin typeface="Arial" panose="020B0604020202020204" pitchFamily="34" charset="0"/>
              </a:rPr>
              <a:t>with the Democrat-dominated Congress </a:t>
            </a:r>
            <a:r>
              <a:rPr lang="en-US" altLang="en-US" dirty="0" smtClean="0">
                <a:solidFill>
                  <a:srgbClr val="660066"/>
                </a:solidFill>
                <a:latin typeface="Arial" panose="020B0604020202020204" pitchFamily="34" charset="0"/>
              </a:rPr>
              <a:t>to </a:t>
            </a:r>
            <a:r>
              <a:rPr lang="en-US" altLang="en-US" dirty="0">
                <a:solidFill>
                  <a:srgbClr val="660066"/>
                </a:solidFill>
                <a:latin typeface="Arial" panose="020B0604020202020204" pitchFamily="34" charset="0"/>
              </a:rPr>
              <a:t>raise taxes</a:t>
            </a:r>
            <a:r>
              <a:rPr lang="en-US" altLang="en-US" dirty="0" smtClean="0">
                <a:solidFill>
                  <a:srgbClr val="660066"/>
                </a:solidFill>
                <a:latin typeface="Arial" panose="020B0604020202020204" pitchFamily="34" charset="0"/>
              </a:rPr>
              <a:t> </a:t>
            </a:r>
            <a:r>
              <a:rPr lang="en-US" altLang="en-US" dirty="0" smtClean="0">
                <a:latin typeface="Arial" panose="020B0604020202020204" pitchFamily="34" charset="0"/>
              </a:rPr>
              <a:t>(top tax brackets, estate tax, capital gains tax) </a:t>
            </a:r>
            <a:r>
              <a:rPr lang="en-US" altLang="en-US" dirty="0" smtClean="0">
                <a:solidFill>
                  <a:srgbClr val="660066"/>
                </a:solidFill>
                <a:latin typeface="Arial" panose="020B0604020202020204" pitchFamily="34" charset="0"/>
              </a:rPr>
              <a:t>despite </a:t>
            </a:r>
            <a:r>
              <a:rPr lang="en-US" altLang="en-US" dirty="0">
                <a:solidFill>
                  <a:srgbClr val="660066"/>
                </a:solidFill>
                <a:latin typeface="Arial" panose="020B0604020202020204" pitchFamily="34" charset="0"/>
              </a:rPr>
              <a:t>campaign </a:t>
            </a:r>
            <a:r>
              <a:rPr lang="en-US" altLang="en-US" dirty="0" smtClean="0">
                <a:solidFill>
                  <a:srgbClr val="660066"/>
                </a:solidFill>
                <a:latin typeface="Arial" panose="020B0604020202020204" pitchFamily="34" charset="0"/>
              </a:rPr>
              <a:t>promise not to do so</a:t>
            </a:r>
          </a:p>
          <a:p>
            <a:pPr>
              <a:buFontTx/>
              <a:buChar char="•"/>
            </a:pPr>
            <a:r>
              <a:rPr lang="en-US" altLang="en-US" dirty="0" smtClean="0">
                <a:latin typeface="Arial" panose="020B0604020202020204" pitchFamily="34" charset="0"/>
              </a:rPr>
              <a:t>In the immediate aftermath of the Gulf War, Bush had a historic approval rating of 89%. </a:t>
            </a:r>
            <a:r>
              <a:rPr lang="en-US" altLang="en-US" dirty="0" smtClean="0">
                <a:solidFill>
                  <a:srgbClr val="660066"/>
                </a:solidFill>
                <a:latin typeface="Arial" panose="020B0604020202020204" pitchFamily="34" charset="0"/>
              </a:rPr>
              <a:t>By 1992</a:t>
            </a:r>
            <a:r>
              <a:rPr lang="en-US" altLang="en-US" dirty="0">
                <a:solidFill>
                  <a:srgbClr val="660066"/>
                </a:solidFill>
                <a:latin typeface="Arial" panose="020B0604020202020204" pitchFamily="34" charset="0"/>
              </a:rPr>
              <a:t>,</a:t>
            </a:r>
            <a:r>
              <a:rPr lang="en-US" altLang="en-US" dirty="0" smtClean="0">
                <a:solidFill>
                  <a:srgbClr val="660066"/>
                </a:solidFill>
                <a:latin typeface="Arial" panose="020B0604020202020204" pitchFamily="34" charset="0"/>
              </a:rPr>
              <a:t> his approval </a:t>
            </a:r>
            <a:r>
              <a:rPr lang="en-US" altLang="en-US" dirty="0">
                <a:solidFill>
                  <a:srgbClr val="660066"/>
                </a:solidFill>
                <a:latin typeface="Arial" panose="020B0604020202020204" pitchFamily="34" charset="0"/>
              </a:rPr>
              <a:t>rating</a:t>
            </a:r>
            <a:r>
              <a:rPr lang="en-US" altLang="en-US" dirty="0" smtClean="0">
                <a:solidFill>
                  <a:srgbClr val="660066"/>
                </a:solidFill>
                <a:latin typeface="Arial" panose="020B0604020202020204" pitchFamily="34" charset="0"/>
              </a:rPr>
              <a:t> had dropped from a high of 76% to below 40% and he had lost the support of the Republican party for good.</a:t>
            </a:r>
          </a:p>
          <a:p>
            <a:endParaRPr lang="en-US" dirty="0"/>
          </a:p>
        </p:txBody>
      </p:sp>
      <p:pic>
        <p:nvPicPr>
          <p:cNvPr id="22530" name="Picture 2"/>
          <p:cNvPicPr>
            <a:picLocks noChangeAspect="1" noChangeArrowheads="1"/>
          </p:cNvPicPr>
          <p:nvPr/>
        </p:nvPicPr>
        <p:blipFill>
          <a:blip r:embed="rId2"/>
          <a:srcRect/>
          <a:stretch>
            <a:fillRect/>
          </a:stretch>
        </p:blipFill>
        <p:spPr bwMode="auto">
          <a:xfrm>
            <a:off x="7692528" y="1284734"/>
            <a:ext cx="3561626" cy="4989295"/>
          </a:xfrm>
          <a:prstGeom prst="rect">
            <a:avLst/>
          </a:prstGeom>
          <a:noFill/>
          <a:ln w="9525">
            <a:noFill/>
            <a:miter lim="800000"/>
            <a:headEnd/>
            <a:tailEnd/>
          </a:ln>
          <a:effec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13453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F0F8AED6-62E4-4A85-B151-0EE3758FDA7D}"/>
              </a:ext>
            </a:extLst>
          </p:cNvPr>
          <p:cNvSpPr>
            <a:spLocks noGrp="1"/>
          </p:cNvSpPr>
          <p:nvPr>
            <p:ph idx="1"/>
          </p:nvPr>
        </p:nvSpPr>
        <p:spPr>
          <a:xfrm>
            <a:off x="436418" y="379581"/>
            <a:ext cx="5270941" cy="6478419"/>
          </a:xfrm>
        </p:spPr>
        <p:txBody>
          <a:bodyPr>
            <a:normAutofit fontScale="70000" lnSpcReduction="20000"/>
          </a:bodyPr>
          <a:lstStyle/>
          <a:p>
            <a:pPr marL="0" indent="0">
              <a:buNone/>
            </a:pPr>
            <a:r>
              <a:rPr lang="en-US" b="1" dirty="0"/>
              <a:t>While historians have argued that the rise of the “conservative tide” during the 70s and 80s continues to grow  today, many have also noted a corresponding backlash from liberals and the left against some of the goals of the conservative movement. It is certainly true that throughout the 90s and the New Millennium, many of the old questions were taken out to be interrogated once again</a:t>
            </a:r>
            <a:r>
              <a:rPr lang="en-US" b="1" dirty="0" smtClean="0"/>
              <a:t>: </a:t>
            </a:r>
            <a:endParaRPr lang="en-US" b="1" dirty="0"/>
          </a:p>
          <a:p>
            <a:r>
              <a:rPr lang="en-US" b="1" dirty="0">
                <a:solidFill>
                  <a:srgbClr val="660066"/>
                </a:solidFill>
              </a:rPr>
              <a:t>What should the </a:t>
            </a:r>
            <a:r>
              <a:rPr lang="en-US" b="1" dirty="0" smtClean="0">
                <a:solidFill>
                  <a:srgbClr val="660066"/>
                </a:solidFill>
              </a:rPr>
              <a:t>role and size </a:t>
            </a:r>
            <a:r>
              <a:rPr lang="en-US" b="1" dirty="0">
                <a:solidFill>
                  <a:srgbClr val="660066"/>
                </a:solidFill>
              </a:rPr>
              <a:t>of government be?</a:t>
            </a:r>
          </a:p>
          <a:p>
            <a:r>
              <a:rPr lang="en-US" b="1" dirty="0">
                <a:solidFill>
                  <a:srgbClr val="660066"/>
                </a:solidFill>
              </a:rPr>
              <a:t>What should America’s role on the world stage be? </a:t>
            </a:r>
          </a:p>
          <a:p>
            <a:r>
              <a:rPr lang="en-US" b="1" dirty="0">
                <a:solidFill>
                  <a:srgbClr val="660066"/>
                </a:solidFill>
              </a:rPr>
              <a:t>How can a “more perfect union” be created? </a:t>
            </a:r>
          </a:p>
          <a:p>
            <a:r>
              <a:rPr lang="en-US" b="1" dirty="0">
                <a:solidFill>
                  <a:srgbClr val="660066"/>
                </a:solidFill>
              </a:rPr>
              <a:t>Are we living up to the standards and values set out in the Constitution? And which interpretation of the Constitution?</a:t>
            </a:r>
          </a:p>
          <a:p>
            <a:pPr marL="0" indent="0">
              <a:buNone/>
            </a:pPr>
            <a:r>
              <a:rPr lang="en-US" b="1" dirty="0"/>
              <a:t>Since different segments of American society continued to answer these questions differently, the “pendulum” continued to swing, and in the last 30 years, with increasing frequency from conservative to liberal, then back again</a:t>
            </a:r>
            <a:r>
              <a:rPr lang="en-US" b="1" dirty="0" smtClean="0"/>
              <a:t> over the last few presidencies. </a:t>
            </a:r>
            <a:r>
              <a:rPr lang="en-US" b="1" dirty="0"/>
              <a:t>Examine the following chart: (timeline of political party dominance)</a:t>
            </a:r>
          </a:p>
          <a:p>
            <a:pPr marL="0" indent="0">
              <a:buNone/>
            </a:pPr>
            <a:endParaRPr lang="en-US" dirty="0"/>
          </a:p>
        </p:txBody>
      </p:sp>
      <p:graphicFrame>
        <p:nvGraphicFramePr>
          <p:cNvPr id="4" name="Table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9BE0FDFC-DF6E-42DA-BA0A-9D89D7EDEC99}"/>
              </a:ext>
            </a:extLst>
          </p:cNvPr>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22783545"/>
              </p:ext>
            </p:extLst>
          </p:nvPr>
        </p:nvGraphicFramePr>
        <p:xfrm>
          <a:off x="5875221" y="940634"/>
          <a:ext cx="6127020" cy="4754880"/>
        </p:xfrm>
        <a:graphic>
          <a:graphicData uri="http://schemas.openxmlformats.org/drawingml/2006/table">
            <a:tbl>
              <a:tblPr firstRow="1" bandRow="1">
                <a:tableStyleId>{5C22544A-7EE6-4342-B048-85BDC9FD1C3A}</a:tableStyleId>
              </a:tblPr>
              <a:tblGrid>
                <a:gridCol w="1931900">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815384889"/>
                    </a:ext>
                  </a:extLst>
                </a:gridCol>
                <a:gridCol w="2097560">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3191023903"/>
                    </a:ext>
                  </a:extLst>
                </a:gridCol>
                <a:gridCol w="2097560">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3275830324"/>
                    </a:ext>
                  </a:extLst>
                </a:gridCol>
              </a:tblGrid>
              <a:tr h="337952">
                <a:tc>
                  <a:txBody>
                    <a:bodyPr/>
                    <a:lstStyle/>
                    <a:p>
                      <a:pPr algn="ctr"/>
                      <a:r>
                        <a:rPr lang="en-US" dirty="0"/>
                        <a:t>President</a:t>
                      </a:r>
                    </a:p>
                  </a:txBody>
                  <a:tcPr/>
                </a:tc>
                <a:tc>
                  <a:txBody>
                    <a:bodyPr/>
                    <a:lstStyle/>
                    <a:p>
                      <a:pPr algn="ctr"/>
                      <a:r>
                        <a:rPr lang="en-US" dirty="0"/>
                        <a:t>Senate Dominance</a:t>
                      </a:r>
                    </a:p>
                  </a:txBody>
                  <a:tcPr/>
                </a:tc>
                <a:tc>
                  <a:txBody>
                    <a:bodyPr/>
                    <a:lstStyle/>
                    <a:p>
                      <a:pPr algn="ctr"/>
                      <a:r>
                        <a:rPr lang="en-US" dirty="0"/>
                        <a:t>House Dominance</a:t>
                      </a:r>
                    </a:p>
                  </a:txBody>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779819735"/>
                  </a:ext>
                </a:extLst>
              </a:tr>
              <a:tr h="138932">
                <a:tc>
                  <a:txBody>
                    <a:bodyPr/>
                    <a:lstStyle/>
                    <a:p>
                      <a:pPr algn="ctr"/>
                      <a:r>
                        <a:rPr lang="en-US" dirty="0"/>
                        <a:t>Ronald Reagan – 1981 - 1989 </a:t>
                      </a:r>
                      <a:r>
                        <a:rPr lang="en-US" dirty="0">
                          <a:solidFill>
                            <a:srgbClr val="FF0000"/>
                          </a:solidFill>
                        </a:rPr>
                        <a:t>(R)</a:t>
                      </a:r>
                    </a:p>
                  </a:txBody>
                  <a:tcPr/>
                </a:tc>
                <a:tc>
                  <a:txBody>
                    <a:bodyPr/>
                    <a:lstStyle/>
                    <a:p>
                      <a:pPr algn="ctr"/>
                      <a:r>
                        <a:rPr lang="en-US" dirty="0">
                          <a:solidFill>
                            <a:srgbClr val="FF0000"/>
                          </a:solidFill>
                        </a:rPr>
                        <a:t>Republican</a:t>
                      </a:r>
                    </a:p>
                  </a:txBody>
                  <a:tcPr/>
                </a:tc>
                <a:tc>
                  <a:txBody>
                    <a:bodyPr/>
                    <a:lstStyle/>
                    <a:p>
                      <a:pPr algn="ctr"/>
                      <a:r>
                        <a:rPr lang="en-US" dirty="0">
                          <a:solidFill>
                            <a:srgbClr val="0070C0"/>
                          </a:solidFill>
                        </a:rPr>
                        <a:t>Democrat</a:t>
                      </a:r>
                    </a:p>
                  </a:txBody>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3161896195"/>
                  </a:ext>
                </a:extLst>
              </a:tr>
              <a:tr h="591415">
                <a:tc>
                  <a:txBody>
                    <a:bodyPr/>
                    <a:lstStyle/>
                    <a:p>
                      <a:pPr algn="ctr"/>
                      <a:r>
                        <a:rPr lang="en-US" dirty="0"/>
                        <a:t>George H.W. Bush – 1989 – 1993 </a:t>
                      </a:r>
                      <a:r>
                        <a:rPr lang="en-US" dirty="0">
                          <a:solidFill>
                            <a:srgbClr val="FF0000"/>
                          </a:solidFill>
                        </a:rPr>
                        <a:t>(R)</a:t>
                      </a:r>
                    </a:p>
                  </a:txBody>
                  <a:tcPr/>
                </a:tc>
                <a:tc>
                  <a:txBody>
                    <a:bodyPr/>
                    <a:lstStyle/>
                    <a:p>
                      <a:pPr algn="ctr"/>
                      <a:r>
                        <a:rPr lang="en-US" dirty="0">
                          <a:solidFill>
                            <a:srgbClr val="0070C0"/>
                          </a:solidFill>
                        </a:rPr>
                        <a:t>Democrat</a:t>
                      </a:r>
                    </a:p>
                  </a:txBody>
                  <a:tcPr/>
                </a:tc>
                <a:tc>
                  <a:txBody>
                    <a:bodyPr/>
                    <a:lstStyle/>
                    <a:p>
                      <a:pPr algn="ctr"/>
                      <a:r>
                        <a:rPr lang="en-US" sz="1800" kern="1200" dirty="0">
                          <a:solidFill>
                            <a:srgbClr val="0070C0"/>
                          </a:solidFill>
                          <a:latin typeface="+mn-lt"/>
                          <a:ea typeface="+mn-ea"/>
                          <a:cs typeface="+mn-cs"/>
                        </a:rPr>
                        <a:t>Democrat</a:t>
                      </a:r>
                    </a:p>
                  </a:txBody>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258307885"/>
                  </a:ext>
                </a:extLst>
              </a:tr>
              <a:tr h="591415">
                <a:tc>
                  <a:txBody>
                    <a:bodyPr/>
                    <a:lstStyle/>
                    <a:p>
                      <a:pPr algn="ctr"/>
                      <a:r>
                        <a:rPr lang="en-US" dirty="0"/>
                        <a:t>Bill Clinton – 1993 – 2001</a:t>
                      </a:r>
                      <a:r>
                        <a:rPr lang="en-US" dirty="0">
                          <a:solidFill>
                            <a:srgbClr val="0070C0"/>
                          </a:solidFill>
                        </a:rPr>
                        <a:t> (D)</a:t>
                      </a:r>
                    </a:p>
                  </a:txBody>
                  <a:tcPr/>
                </a:tc>
                <a:tc>
                  <a:txBody>
                    <a:bodyPr/>
                    <a:lstStyle/>
                    <a:p>
                      <a:pPr algn="ctr"/>
                      <a:r>
                        <a:rPr lang="en-US" dirty="0">
                          <a:solidFill>
                            <a:srgbClr val="FF0000"/>
                          </a:solidFill>
                        </a:rPr>
                        <a:t>Republican</a:t>
                      </a:r>
                    </a:p>
                  </a:txBody>
                  <a:tcPr/>
                </a:tc>
                <a:tc>
                  <a:txBody>
                    <a:bodyPr/>
                    <a:lstStyle/>
                    <a:p>
                      <a:pPr algn="ctr"/>
                      <a:r>
                        <a:rPr lang="en-US" dirty="0">
                          <a:solidFill>
                            <a:srgbClr val="7030A0"/>
                          </a:solidFill>
                        </a:rPr>
                        <a:t>Split</a:t>
                      </a:r>
                      <a:r>
                        <a:rPr lang="en-US" dirty="0"/>
                        <a:t> (Republicans win in ‘95)</a:t>
                      </a:r>
                    </a:p>
                  </a:txBody>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324150415"/>
                  </a:ext>
                </a:extLst>
              </a:tr>
              <a:tr h="844879">
                <a:tc>
                  <a:txBody>
                    <a:bodyPr/>
                    <a:lstStyle/>
                    <a:p>
                      <a:pPr algn="ctr"/>
                      <a:r>
                        <a:rPr lang="en-US" dirty="0"/>
                        <a:t>George W. Bush – 2001 – 2009 </a:t>
                      </a:r>
                      <a:r>
                        <a:rPr lang="en-US" dirty="0">
                          <a:solidFill>
                            <a:srgbClr val="FF0000"/>
                          </a:solidFill>
                        </a:rPr>
                        <a:t>(R) </a:t>
                      </a:r>
                    </a:p>
                  </a:txBody>
                  <a:tcPr/>
                </a:tc>
                <a:tc>
                  <a:txBody>
                    <a:bodyPr/>
                    <a:lstStyle/>
                    <a:p>
                      <a:pPr algn="ctr"/>
                      <a:r>
                        <a:rPr lang="en-US" dirty="0">
                          <a:solidFill>
                            <a:srgbClr val="7030A0"/>
                          </a:solidFill>
                        </a:rPr>
                        <a:t>Split</a:t>
                      </a:r>
                      <a:r>
                        <a:rPr lang="en-US" dirty="0"/>
                        <a:t> (dominant party changes during 3 mid-term elections)</a:t>
                      </a:r>
                    </a:p>
                  </a:txBody>
                  <a:tcPr/>
                </a:tc>
                <a:tc>
                  <a:txBody>
                    <a:bodyPr/>
                    <a:lstStyle/>
                    <a:p>
                      <a:pPr algn="ctr"/>
                      <a:r>
                        <a:rPr lang="en-US" dirty="0">
                          <a:solidFill>
                            <a:srgbClr val="7030A0"/>
                          </a:solidFill>
                        </a:rPr>
                        <a:t>Split</a:t>
                      </a:r>
                      <a:r>
                        <a:rPr lang="en-US" dirty="0"/>
                        <a:t> (Democrats win in ‘07)</a:t>
                      </a:r>
                    </a:p>
                  </a:txBody>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2988040492"/>
                  </a:ext>
                </a:extLst>
              </a:tr>
              <a:tr h="591415">
                <a:tc>
                  <a:txBody>
                    <a:bodyPr/>
                    <a:lstStyle/>
                    <a:p>
                      <a:pPr algn="ctr"/>
                      <a:r>
                        <a:rPr lang="en-US" dirty="0"/>
                        <a:t>Barack Obama – 2009 – 2017 </a:t>
                      </a:r>
                      <a:r>
                        <a:rPr lang="en-US" dirty="0">
                          <a:solidFill>
                            <a:srgbClr val="0070C0"/>
                          </a:solidFill>
                        </a:rPr>
                        <a:t>(D)</a:t>
                      </a:r>
                    </a:p>
                  </a:txBody>
                  <a:tcPr/>
                </a:tc>
                <a:tc>
                  <a:txBody>
                    <a:bodyPr/>
                    <a:lstStyle/>
                    <a:p>
                      <a:pPr algn="ctr"/>
                      <a:r>
                        <a:rPr lang="en-US" dirty="0">
                          <a:solidFill>
                            <a:srgbClr val="0070C0"/>
                          </a:solidFill>
                        </a:rPr>
                        <a:t>Democrat</a:t>
                      </a:r>
                    </a:p>
                  </a:txBody>
                  <a:tcPr/>
                </a:tc>
                <a:tc>
                  <a:txBody>
                    <a:bodyPr/>
                    <a:lstStyle/>
                    <a:p>
                      <a:pPr algn="ctr"/>
                      <a:r>
                        <a:rPr lang="en-US" dirty="0">
                          <a:solidFill>
                            <a:srgbClr val="FF0000"/>
                          </a:solidFill>
                        </a:rPr>
                        <a:t>Republican</a:t>
                      </a:r>
                    </a:p>
                  </a:txBody>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2213780047"/>
                  </a:ext>
                </a:extLst>
              </a:tr>
              <a:tr h="591415">
                <a:tc>
                  <a:txBody>
                    <a:bodyPr/>
                    <a:lstStyle/>
                    <a:p>
                      <a:pPr algn="ctr"/>
                      <a:r>
                        <a:rPr lang="en-US" dirty="0"/>
                        <a:t>Donald Trump – 2017 – Present </a:t>
                      </a:r>
                      <a:r>
                        <a:rPr lang="en-US" dirty="0">
                          <a:solidFill>
                            <a:srgbClr val="FF0000"/>
                          </a:solidFill>
                        </a:rPr>
                        <a:t>(R)</a:t>
                      </a:r>
                    </a:p>
                  </a:txBody>
                  <a:tcPr/>
                </a:tc>
                <a:tc>
                  <a:txBody>
                    <a:bodyPr/>
                    <a:lstStyle/>
                    <a:p>
                      <a:pPr algn="ctr"/>
                      <a:r>
                        <a:rPr lang="en-US" dirty="0">
                          <a:solidFill>
                            <a:srgbClr val="FF0000"/>
                          </a:solidFill>
                        </a:rPr>
                        <a:t>Republican</a:t>
                      </a:r>
                    </a:p>
                  </a:txBody>
                  <a:tcPr/>
                </a:tc>
                <a:tc>
                  <a:txBody>
                    <a:bodyPr/>
                    <a:lstStyle/>
                    <a:p>
                      <a:pPr algn="ctr"/>
                      <a:r>
                        <a:rPr lang="en-US" dirty="0">
                          <a:solidFill>
                            <a:srgbClr val="FF0000"/>
                          </a:solidFill>
                        </a:rPr>
                        <a:t>Republican</a:t>
                      </a:r>
                    </a:p>
                  </a:txBody>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2117578342"/>
                  </a:ext>
                </a:extLst>
              </a:tr>
            </a:tbl>
          </a:graphicData>
        </a:graphic>
      </p:graphicFrame>
      <p:sp>
        <p:nvSpPr>
          <p:cNvPr id="5" name="TextBox 4"/>
          <p:cNvSpPr txBox="1"/>
          <p:nvPr/>
        </p:nvSpPr>
        <p:spPr>
          <a:xfrm>
            <a:off x="5882521" y="0"/>
            <a:ext cx="5940909" cy="769441"/>
          </a:xfrm>
          <a:prstGeom prst="rect">
            <a:avLst/>
          </a:prstGeom>
          <a:noFill/>
        </p:spPr>
        <p:txBody>
          <a:bodyPr wrap="square" rtlCol="0">
            <a:spAutoFit/>
          </a:bodyPr>
          <a:lstStyle/>
          <a:p>
            <a:pPr algn="ctr"/>
            <a:r>
              <a:rPr lang="en-US" sz="4400" b="1" u="sng" dirty="0" smtClean="0">
                <a:solidFill>
                  <a:srgbClr val="008000"/>
                </a:solidFill>
              </a:rPr>
              <a:t>Political Polarization</a:t>
            </a:r>
            <a:endParaRPr lang="en-US" sz="4400" b="1" u="sng" dirty="0">
              <a:solidFill>
                <a:srgbClr val="008000"/>
              </a:solidFill>
            </a:endParaRPr>
          </a:p>
        </p:txBody>
      </p:sp>
      <p:sp>
        <p:nvSpPr>
          <p:cNvPr id="6" name="TextBox 5"/>
          <p:cNvSpPr txBox="1"/>
          <p:nvPr/>
        </p:nvSpPr>
        <p:spPr>
          <a:xfrm>
            <a:off x="6116071" y="5708308"/>
            <a:ext cx="5532197" cy="923330"/>
          </a:xfrm>
          <a:prstGeom prst="rect">
            <a:avLst/>
          </a:prstGeom>
          <a:noFill/>
        </p:spPr>
        <p:txBody>
          <a:bodyPr wrap="square" rtlCol="0">
            <a:spAutoFit/>
          </a:bodyPr>
          <a:lstStyle/>
          <a:p>
            <a:r>
              <a:rPr lang="en-US" dirty="0" smtClean="0"/>
              <a:t>In the 2018 midterm election, the Democrats took back the House and gained seats in the Senate as well, although Republicans still hold the majority by two seats.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36179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4477A11A-FB0F-4E9A-8D3A-31036B07537C}"/>
              </a:ext>
            </a:extLst>
          </p:cNvPr>
          <p:cNvPicPr>
            <a:picLocks noChangeAspect="1"/>
          </p:cNvPicPr>
          <p:nvPr/>
        </p:nvPicPr>
        <p:blipFill>
          <a:blip r:embed="rId2"/>
          <a:stretch>
            <a:fillRect/>
          </a:stretch>
        </p:blipFill>
        <p:spPr>
          <a:xfrm>
            <a:off x="91440" y="287383"/>
            <a:ext cx="11991703" cy="6426926"/>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62547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420EF21C-4492-4920-BD81-BE9D3A22A6BF}"/>
              </a:ext>
            </a:extLst>
          </p:cNvPr>
          <p:cNvSpPr>
            <a:spLocks noGrp="1"/>
          </p:cNvSpPr>
          <p:nvPr>
            <p:ph type="title"/>
          </p:nvPr>
        </p:nvSpPr>
        <p:spPr>
          <a:xfrm>
            <a:off x="838200" y="1283385"/>
            <a:ext cx="10515600" cy="523149"/>
          </a:xfrm>
        </p:spPr>
        <p:txBody>
          <a:bodyPr>
            <a:normAutofit fontScale="90000"/>
          </a:bodyPr>
          <a:lstStyle/>
          <a:p>
            <a:pPr algn="ctr"/>
            <a:r>
              <a:rPr lang="en-US" dirty="0"/>
              <a:t>This “pendulum” trend AND the continuing rise of the “conservative tide” can also be observed in electoral maps of the most recent presidential elections</a:t>
            </a:r>
            <a:br>
              <a:rPr lang="en-US" dirty="0"/>
            </a:br>
            <a:r>
              <a:rPr lang="en-US" b="1" dirty="0"/>
              <a:t>1992</a:t>
            </a:r>
            <a:r>
              <a:rPr lang="en-US" dirty="0"/>
              <a:t>									</a:t>
            </a:r>
            <a:r>
              <a:rPr lang="en-US" b="1" dirty="0"/>
              <a:t>1996</a:t>
            </a:r>
          </a:p>
        </p:txBody>
      </p:sp>
      <p:pic>
        <p:nvPicPr>
          <p:cNvPr id="4" name="Content Placeholder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63D2FF4F-D6D2-4740-82C9-105BD3507226}"/>
              </a:ext>
            </a:extLst>
          </p:cNvPr>
          <p:cNvPicPr>
            <a:picLocks noGrp="1" noChangeAspect="1"/>
          </p:cNvPicPr>
          <p:nvPr>
            <p:ph idx="1"/>
          </p:nvPr>
        </p:nvPicPr>
        <p:blipFill>
          <a:blip r:embed="rId2"/>
          <a:stretch>
            <a:fillRect/>
          </a:stretch>
        </p:blipFill>
        <p:spPr>
          <a:xfrm>
            <a:off x="498564" y="2949511"/>
            <a:ext cx="5372100" cy="2914650"/>
          </a:xfrm>
          <a:prstGeom prst="rect">
            <a:avLst/>
          </a:prstGeom>
        </p:spPr>
      </p:pic>
      <p:pic>
        <p:nvPicPr>
          <p:cNvPr id="3" name="Picture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D8864BF5-4177-45BF-B444-7A244FBF3C64}"/>
              </a:ext>
            </a:extLst>
          </p:cNvPr>
          <p:cNvPicPr>
            <a:picLocks noChangeAspect="1"/>
          </p:cNvPicPr>
          <p:nvPr/>
        </p:nvPicPr>
        <p:blipFill>
          <a:blip r:embed="rId3"/>
          <a:stretch>
            <a:fillRect/>
          </a:stretch>
        </p:blipFill>
        <p:spPr>
          <a:xfrm>
            <a:off x="6321338" y="2949510"/>
            <a:ext cx="5372100" cy="2914651"/>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86426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0E1C54AA-60E4-40CF-A129-5B109396EA1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97D28CF6-B4D2-43DA-A3A8-49F768608033}"/>
              </a:ext>
            </a:extLst>
          </p:cNvPr>
          <p:cNvPicPr>
            <a:picLocks noGrp="1" noChangeAspect="1"/>
          </p:cNvPicPr>
          <p:nvPr>
            <p:ph idx="1"/>
          </p:nvPr>
        </p:nvPicPr>
        <p:blipFill>
          <a:blip r:embed="rId2"/>
          <a:stretch>
            <a:fillRect/>
          </a:stretch>
        </p:blipFill>
        <p:spPr>
          <a:xfrm>
            <a:off x="483327" y="104503"/>
            <a:ext cx="11299370" cy="6753497"/>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83093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DD52B179-3E23-408D-AF31-727E4D0843E0}"/>
              </a:ext>
            </a:extLst>
          </p:cNvPr>
          <p:cNvSpPr>
            <a:spLocks noGrp="1"/>
          </p:cNvSpPr>
          <p:nvPr>
            <p:ph type="title"/>
          </p:nvPr>
        </p:nvSpPr>
        <p:spPr/>
        <p:txBody>
          <a:bodyPr/>
          <a:lstStyle/>
          <a:p>
            <a:pPr algn="ctr"/>
            <a:r>
              <a:rPr lang="en-US" dirty="0"/>
              <a:t>The 2016 Election</a:t>
            </a:r>
          </a:p>
        </p:txBody>
      </p:sp>
      <p:pic>
        <p:nvPicPr>
          <p:cNvPr id="4" name="Content Placeholder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E27E5F6C-CD11-4F69-8067-97A0CF949FE3}"/>
              </a:ext>
            </a:extLst>
          </p:cNvPr>
          <p:cNvPicPr>
            <a:picLocks noGrp="1" noChangeAspect="1"/>
          </p:cNvPicPr>
          <p:nvPr>
            <p:ph idx="1"/>
          </p:nvPr>
        </p:nvPicPr>
        <p:blipFill>
          <a:blip r:embed="rId2"/>
          <a:stretch>
            <a:fillRect/>
          </a:stretch>
        </p:blipFill>
        <p:spPr>
          <a:xfrm>
            <a:off x="2548714" y="1825625"/>
            <a:ext cx="7094572" cy="4351338"/>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73024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32BEF255-F252-4D6E-9EEA-6E6B243F3F5F}"/>
              </a:ext>
            </a:extLst>
          </p:cNvPr>
          <p:cNvSpPr>
            <a:spLocks noGrp="1"/>
          </p:cNvSpPr>
          <p:nvPr>
            <p:ph type="title"/>
          </p:nvPr>
        </p:nvSpPr>
        <p:spPr>
          <a:xfrm>
            <a:off x="838199" y="219652"/>
            <a:ext cx="10515600" cy="1325563"/>
          </a:xfrm>
        </p:spPr>
        <p:txBody>
          <a:bodyPr>
            <a:noAutofit/>
          </a:bodyPr>
          <a:lstStyle/>
          <a:p>
            <a:pPr algn="ctr"/>
            <a:r>
              <a:rPr lang="en-US" sz="3200" dirty="0"/>
              <a:t>An overwhelmingly Republican-leaning electorate does not necessarily indicate the absence of a Democratic voting </a:t>
            </a:r>
            <a:r>
              <a:rPr lang="en-US" sz="3200" dirty="0" smtClean="0"/>
              <a:t>bloc, and vice versa..…</a:t>
            </a:r>
            <a:endParaRPr lang="en-US" sz="3200" dirty="0"/>
          </a:p>
        </p:txBody>
      </p:sp>
      <p:pic>
        <p:nvPicPr>
          <p:cNvPr id="4" name="Content Placeholder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F75DC9E7-D1C3-422A-B5A2-2918ADB84A1E}"/>
              </a:ext>
            </a:extLst>
          </p:cNvPr>
          <p:cNvPicPr>
            <a:picLocks noGrp="1" noChangeAspect="1"/>
          </p:cNvPicPr>
          <p:nvPr>
            <p:ph idx="1"/>
          </p:nvPr>
        </p:nvPicPr>
        <p:blipFill>
          <a:blip r:embed="rId2"/>
          <a:stretch>
            <a:fillRect/>
          </a:stretch>
        </p:blipFill>
        <p:spPr>
          <a:xfrm>
            <a:off x="918700" y="1661489"/>
            <a:ext cx="8281851" cy="4715692"/>
          </a:xfrm>
          <a:prstGeom prst="rect">
            <a:avLst/>
          </a:prstGeom>
        </p:spPr>
      </p:pic>
      <p:sp>
        <p:nvSpPr>
          <p:cNvPr id="5" name="TextBox 4"/>
          <p:cNvSpPr txBox="1"/>
          <p:nvPr/>
        </p:nvSpPr>
        <p:spPr>
          <a:xfrm>
            <a:off x="9298179" y="1225690"/>
            <a:ext cx="2685817" cy="4893647"/>
          </a:xfrm>
          <a:prstGeom prst="rect">
            <a:avLst/>
          </a:prstGeom>
          <a:noFill/>
        </p:spPr>
        <p:txBody>
          <a:bodyPr wrap="square" rtlCol="0">
            <a:spAutoFit/>
          </a:bodyPr>
          <a:lstStyle/>
          <a:p>
            <a:r>
              <a:rPr lang="en-US" sz="2400" b="1" dirty="0" smtClean="0"/>
              <a:t>Key Issues:</a:t>
            </a:r>
          </a:p>
          <a:p>
            <a:pPr>
              <a:buFont typeface="Arial"/>
              <a:buChar char="•"/>
            </a:pPr>
            <a:r>
              <a:rPr lang="en-US" sz="2400" dirty="0" smtClean="0">
                <a:solidFill>
                  <a:srgbClr val="660066"/>
                </a:solidFill>
              </a:rPr>
              <a:t>Gerrymandered voting districts</a:t>
            </a:r>
          </a:p>
          <a:p>
            <a:pPr>
              <a:buFont typeface="Arial"/>
              <a:buChar char="•"/>
            </a:pPr>
            <a:r>
              <a:rPr lang="en-US" sz="2400" dirty="0" smtClean="0">
                <a:solidFill>
                  <a:srgbClr val="660066"/>
                </a:solidFill>
              </a:rPr>
              <a:t>“Gutting” of the Voting Rights Act (removing federal supervision requirements)</a:t>
            </a:r>
          </a:p>
          <a:p>
            <a:pPr>
              <a:buFont typeface="Arial"/>
              <a:buChar char="•"/>
            </a:pPr>
            <a:r>
              <a:rPr lang="en-US" sz="2400" dirty="0" smtClean="0">
                <a:solidFill>
                  <a:srgbClr val="660066"/>
                </a:solidFill>
              </a:rPr>
              <a:t>Incarcerated, formerly incarcerated cannot vote (except in Florida)</a:t>
            </a:r>
            <a:endParaRPr lang="en-US" sz="2400" dirty="0">
              <a:solidFill>
                <a:srgbClr val="660066"/>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9581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AEF264B1-E7BB-402D-A73A-64E4D0E8BA1E}"/>
              </a:ext>
            </a:extLst>
          </p:cNvPr>
          <p:cNvSpPr>
            <a:spLocks noGrp="1"/>
          </p:cNvSpPr>
          <p:nvPr>
            <p:ph type="title"/>
          </p:nvPr>
        </p:nvSpPr>
        <p:spPr>
          <a:xfrm>
            <a:off x="-227368" y="292129"/>
            <a:ext cx="10515600" cy="875811"/>
          </a:xfrm>
        </p:spPr>
        <p:txBody>
          <a:bodyPr/>
          <a:lstStyle/>
          <a:p>
            <a:pPr algn="ctr"/>
            <a:r>
              <a:rPr lang="en-US" b="1" dirty="0"/>
              <a:t>The Bush (41) Presidency</a:t>
            </a:r>
          </a:p>
        </p:txBody>
      </p:sp>
      <p:sp>
        <p:nvSpPr>
          <p:cNvPr id="3" name="Conten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75C4834-9DFC-4920-AD6F-6DE946255D13}"/>
              </a:ext>
            </a:extLst>
          </p:cNvPr>
          <p:cNvSpPr>
            <a:spLocks noGrp="1"/>
          </p:cNvSpPr>
          <p:nvPr>
            <p:ph idx="1"/>
          </p:nvPr>
        </p:nvSpPr>
        <p:spPr>
          <a:xfrm>
            <a:off x="838200" y="1313933"/>
            <a:ext cx="8562157" cy="4863030"/>
          </a:xfrm>
        </p:spPr>
        <p:txBody>
          <a:bodyPr>
            <a:normAutofit fontScale="77500" lnSpcReduction="20000"/>
          </a:bodyPr>
          <a:lstStyle/>
          <a:p>
            <a:r>
              <a:rPr lang="en-US" altLang="en-US" sz="3200" b="1" dirty="0">
                <a:latin typeface="Arial" panose="020B0604020202020204" pitchFamily="34" charset="0"/>
              </a:rPr>
              <a:t>The 1988 Presidential Election</a:t>
            </a:r>
            <a:endParaRPr lang="en-US" altLang="en-US" sz="3200" dirty="0">
              <a:latin typeface="Arial" panose="020B0604020202020204" pitchFamily="34" charset="0"/>
            </a:endParaRPr>
          </a:p>
          <a:p>
            <a:pPr>
              <a:buFontTx/>
              <a:buChar char="•"/>
            </a:pPr>
            <a:r>
              <a:rPr lang="en-US" altLang="en-US" dirty="0">
                <a:latin typeface="Arial" panose="020B0604020202020204" pitchFamily="34" charset="0"/>
              </a:rPr>
              <a:t>Most</a:t>
            </a:r>
            <a:r>
              <a:rPr lang="en-US" altLang="en-US" dirty="0" smtClean="0">
                <a:latin typeface="Arial" panose="020B0604020202020204" pitchFamily="34" charset="0"/>
              </a:rPr>
              <a:t> middle-class Americans were economically comfortable by the end of Reagan’s presidency, attributing that </a:t>
            </a:r>
            <a:r>
              <a:rPr lang="en-US" altLang="en-US" dirty="0">
                <a:latin typeface="Arial" panose="020B0604020202020204" pitchFamily="34" charset="0"/>
              </a:rPr>
              <a:t>comfort to </a:t>
            </a:r>
            <a:r>
              <a:rPr lang="en-US" altLang="en-US" dirty="0" smtClean="0">
                <a:latin typeface="Arial" panose="020B0604020202020204" pitchFamily="34" charset="0"/>
              </a:rPr>
              <a:t>Reagan and </a:t>
            </a:r>
            <a:r>
              <a:rPr lang="en-US" altLang="en-US" dirty="0">
                <a:latin typeface="Arial" panose="020B0604020202020204" pitchFamily="34" charset="0"/>
              </a:rPr>
              <a:t>Bush</a:t>
            </a:r>
          </a:p>
          <a:p>
            <a:pPr>
              <a:buFontTx/>
              <a:buChar char="•"/>
            </a:pPr>
            <a:r>
              <a:rPr lang="en-US" altLang="en-US" dirty="0">
                <a:latin typeface="Arial" panose="020B0604020202020204" pitchFamily="34" charset="0"/>
              </a:rPr>
              <a:t>Republican candidate </a:t>
            </a:r>
            <a:r>
              <a:rPr lang="en-US" altLang="en-US" b="1" dirty="0">
                <a:solidFill>
                  <a:srgbClr val="660066"/>
                </a:solidFill>
                <a:latin typeface="Arial" panose="020B0604020202020204" pitchFamily="34" charset="0"/>
              </a:rPr>
              <a:t>George Bush</a:t>
            </a:r>
            <a:r>
              <a:rPr lang="en-US" altLang="en-US" dirty="0" smtClean="0">
                <a:solidFill>
                  <a:srgbClr val="660066"/>
                </a:solidFill>
                <a:latin typeface="Arial" panose="020B0604020202020204" pitchFamily="34" charset="0"/>
              </a:rPr>
              <a:t> </a:t>
            </a:r>
            <a:r>
              <a:rPr lang="en-US" altLang="en-US" dirty="0" smtClean="0">
                <a:latin typeface="Arial" panose="020B0604020202020204" pitchFamily="34" charset="0"/>
              </a:rPr>
              <a:t>maintains adherence to Reagan’s conservatism</a:t>
            </a:r>
          </a:p>
          <a:p>
            <a:pPr lvl="1">
              <a:buFontTx/>
              <a:buChar char="•"/>
            </a:pPr>
            <a:r>
              <a:rPr lang="en-US" altLang="en-US" dirty="0" smtClean="0">
                <a:latin typeface="Arial" panose="020B0604020202020204" pitchFamily="34" charset="0"/>
              </a:rPr>
              <a:t>promised </a:t>
            </a:r>
            <a:r>
              <a:rPr lang="en-US" altLang="en-US" dirty="0">
                <a:solidFill>
                  <a:srgbClr val="660066"/>
                </a:solidFill>
                <a:latin typeface="Arial" panose="020B0604020202020204" pitchFamily="34" charset="0"/>
              </a:rPr>
              <a:t>“no new taxes</a:t>
            </a:r>
            <a:r>
              <a:rPr lang="en-US" altLang="en-US" dirty="0" smtClean="0">
                <a:solidFill>
                  <a:srgbClr val="660066"/>
                </a:solidFill>
                <a:latin typeface="Arial" panose="020B0604020202020204" pitchFamily="34" charset="0"/>
              </a:rPr>
              <a:t>”</a:t>
            </a:r>
          </a:p>
          <a:p>
            <a:pPr lvl="1">
              <a:buFontTx/>
              <a:buChar char="•"/>
            </a:pPr>
            <a:r>
              <a:rPr lang="en-US" altLang="en-US" dirty="0" smtClean="0">
                <a:latin typeface="Arial" panose="020B0604020202020204" pitchFamily="34" charset="0"/>
              </a:rPr>
              <a:t>campaigned on the </a:t>
            </a:r>
            <a:r>
              <a:rPr lang="en-US" altLang="en-US" dirty="0" smtClean="0">
                <a:solidFill>
                  <a:srgbClr val="660066"/>
                </a:solidFill>
                <a:latin typeface="Arial" panose="020B0604020202020204" pitchFamily="34" charset="0"/>
              </a:rPr>
              <a:t>“tough on crime” </a:t>
            </a:r>
            <a:r>
              <a:rPr lang="en-US" altLang="en-US" dirty="0" smtClean="0">
                <a:latin typeface="Arial" panose="020B0604020202020204" pitchFamily="34" charset="0"/>
              </a:rPr>
              <a:t>(law and order) strategy</a:t>
            </a:r>
          </a:p>
          <a:p>
            <a:pPr lvl="2">
              <a:buFontTx/>
              <a:buChar char="•"/>
            </a:pPr>
            <a:r>
              <a:rPr lang="en-US" altLang="en-US" dirty="0" smtClean="0">
                <a:latin typeface="Arial" panose="020B0604020202020204" pitchFamily="34" charset="0"/>
              </a:rPr>
              <a:t>Favored the capital punishment, emphasized the importance of 2</a:t>
            </a:r>
            <a:r>
              <a:rPr lang="en-US" altLang="en-US" baseline="30000" dirty="0" smtClean="0">
                <a:latin typeface="Arial" panose="020B0604020202020204" pitchFamily="34" charset="0"/>
              </a:rPr>
              <a:t>nd</a:t>
            </a:r>
            <a:r>
              <a:rPr lang="en-US" altLang="en-US" dirty="0" smtClean="0">
                <a:latin typeface="Arial" panose="020B0604020202020204" pitchFamily="34" charset="0"/>
              </a:rPr>
              <a:t> Amendment rights, used the “Willie Horton” ad as part of the Southern Strategy</a:t>
            </a:r>
          </a:p>
          <a:p>
            <a:pPr lvl="1">
              <a:buFontTx/>
              <a:buChar char="•"/>
            </a:pPr>
            <a:r>
              <a:rPr lang="en-US" altLang="en-US" dirty="0" smtClean="0">
                <a:latin typeface="Arial" panose="020B0604020202020204" pitchFamily="34" charset="0"/>
              </a:rPr>
              <a:t>presented an image of </a:t>
            </a:r>
            <a:r>
              <a:rPr lang="en-US" altLang="en-US" dirty="0" smtClean="0">
                <a:solidFill>
                  <a:srgbClr val="660066"/>
                </a:solidFill>
                <a:latin typeface="Arial" panose="020B0604020202020204" pitchFamily="34" charset="0"/>
              </a:rPr>
              <a:t>traditional family values and patriotism</a:t>
            </a:r>
          </a:p>
          <a:p>
            <a:pPr lvl="2">
              <a:buFontTx/>
              <a:buChar char="•"/>
            </a:pPr>
            <a:r>
              <a:rPr lang="en-US" altLang="en-US" dirty="0" smtClean="0">
                <a:latin typeface="Arial" panose="020B0604020202020204" pitchFamily="34" charset="0"/>
              </a:rPr>
              <a:t>Advocated against abortion, pushed for prayer and recitation of the Pledge of Allegiance in schools </a:t>
            </a:r>
          </a:p>
          <a:p>
            <a:pPr>
              <a:buFontTx/>
              <a:buChar char="•"/>
            </a:pPr>
            <a:r>
              <a:rPr lang="en-US" altLang="en-US" dirty="0" smtClean="0">
                <a:latin typeface="Arial" panose="020B0604020202020204" pitchFamily="34" charset="0"/>
              </a:rPr>
              <a:t>Won </a:t>
            </a:r>
            <a:r>
              <a:rPr lang="en-US" altLang="en-US" dirty="0">
                <a:latin typeface="Arial" panose="020B0604020202020204" pitchFamily="34" charset="0"/>
              </a:rPr>
              <a:t>53%</a:t>
            </a:r>
            <a:r>
              <a:rPr lang="en-US" altLang="en-US" dirty="0" smtClean="0">
                <a:latin typeface="Arial" panose="020B0604020202020204" pitchFamily="34" charset="0"/>
              </a:rPr>
              <a:t> of the popular vote and </a:t>
            </a:r>
            <a:r>
              <a:rPr lang="en-US" altLang="en-US" dirty="0">
                <a:latin typeface="Arial" panose="020B0604020202020204" pitchFamily="34" charset="0"/>
              </a:rPr>
              <a:t>426 electoral votes</a:t>
            </a:r>
            <a:endParaRPr lang="en-US" altLang="en-US" dirty="0" smtClean="0">
              <a:latin typeface="Arial" panose="020B0604020202020204" pitchFamily="34" charset="0"/>
            </a:endParaRPr>
          </a:p>
          <a:p>
            <a:r>
              <a:rPr lang="en-US" altLang="en-US" dirty="0" smtClean="0">
                <a:latin typeface="Arial" panose="020B0604020202020204" pitchFamily="34" charset="0"/>
              </a:rPr>
              <a:t>Bush’s </a:t>
            </a:r>
            <a:r>
              <a:rPr lang="en-US" altLang="en-US" dirty="0">
                <a:latin typeface="Arial" panose="020B0604020202020204" pitchFamily="34" charset="0"/>
              </a:rPr>
              <a:t>electoral victory seen as </a:t>
            </a:r>
            <a:r>
              <a:rPr lang="en-US" altLang="en-US" dirty="0">
                <a:solidFill>
                  <a:srgbClr val="660066"/>
                </a:solidFill>
                <a:latin typeface="Arial" panose="020B0604020202020204" pitchFamily="34" charset="0"/>
              </a:rPr>
              <a:t>conservative </a:t>
            </a:r>
            <a:r>
              <a:rPr lang="en-US" altLang="en-US" dirty="0" smtClean="0">
                <a:solidFill>
                  <a:srgbClr val="660066"/>
                </a:solidFill>
                <a:latin typeface="Arial" panose="020B0604020202020204" pitchFamily="34" charset="0"/>
              </a:rPr>
              <a:t>mandate </a:t>
            </a:r>
            <a:r>
              <a:rPr lang="en-US" altLang="en-US" dirty="0" smtClean="0">
                <a:latin typeface="Arial" panose="020B0604020202020204" pitchFamily="34" charset="0"/>
              </a:rPr>
              <a:t>(clear voter support for a conservative agenda)</a:t>
            </a:r>
            <a:endParaRPr lang="en-US" altLang="en-US" dirty="0" smtClean="0">
              <a:solidFill>
                <a:srgbClr val="008000"/>
              </a:solidFill>
              <a:latin typeface="Arial" panose="020B0604020202020204" pitchFamily="34" charset="0"/>
            </a:endParaRPr>
          </a:p>
          <a:p>
            <a:r>
              <a:rPr lang="en-US" altLang="en-US" dirty="0">
                <a:hlinkClick r:id="rId2"/>
              </a:rPr>
              <a:t>http://www.youtube.com/watch?v=LToAmI4r6ms</a:t>
            </a:r>
            <a:endParaRPr lang="en-US" dirty="0"/>
          </a:p>
        </p:txBody>
      </p:sp>
      <p:pic>
        <p:nvPicPr>
          <p:cNvPr id="20482" name="Picture 2"/>
          <p:cNvPicPr>
            <a:picLocks noChangeAspect="1" noChangeArrowheads="1"/>
          </p:cNvPicPr>
          <p:nvPr/>
        </p:nvPicPr>
        <p:blipFill>
          <a:blip r:embed="rId3"/>
          <a:srcRect/>
          <a:stretch>
            <a:fillRect/>
          </a:stretch>
        </p:blipFill>
        <p:spPr bwMode="auto">
          <a:xfrm>
            <a:off x="9402038" y="1849577"/>
            <a:ext cx="2565400" cy="3162300"/>
          </a:xfrm>
          <a:prstGeom prst="rect">
            <a:avLst/>
          </a:prstGeom>
          <a:noFill/>
          <a:ln w="9525">
            <a:noFill/>
            <a:miter lim="800000"/>
            <a:headEnd/>
            <a:tailEnd/>
          </a:ln>
          <a:effec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6842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9F37FA55-06AE-4F6C-9C55-8D553E27750D}"/>
              </a:ext>
            </a:extLst>
          </p:cNvPr>
          <p:cNvSpPr>
            <a:spLocks noGrp="1"/>
          </p:cNvSpPr>
          <p:nvPr>
            <p:ph type="title"/>
          </p:nvPr>
        </p:nvSpPr>
        <p:spPr>
          <a:xfrm>
            <a:off x="838200" y="0"/>
            <a:ext cx="10515600" cy="1325563"/>
          </a:xfrm>
        </p:spPr>
        <p:txBody>
          <a:bodyPr/>
          <a:lstStyle/>
          <a:p>
            <a:pPr algn="ctr"/>
            <a:r>
              <a:rPr lang="en-US" dirty="0" smtClean="0"/>
              <a:t>The Gulf War</a:t>
            </a:r>
            <a:endParaRPr lang="en-US" dirty="0"/>
          </a:p>
        </p:txBody>
      </p:sp>
      <p:sp>
        <p:nvSpPr>
          <p:cNvPr id="3" name="Conten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FAC350BA-8F67-4C79-8245-9A3BE188F9F8}"/>
              </a:ext>
            </a:extLst>
          </p:cNvPr>
          <p:cNvSpPr>
            <a:spLocks noGrp="1"/>
          </p:cNvSpPr>
          <p:nvPr>
            <p:ph idx="1"/>
          </p:nvPr>
        </p:nvSpPr>
        <p:spPr>
          <a:xfrm>
            <a:off x="277341" y="715363"/>
            <a:ext cx="7064864" cy="5865251"/>
          </a:xfrm>
        </p:spPr>
        <p:txBody>
          <a:bodyPr>
            <a:normAutofit fontScale="77500" lnSpcReduction="20000"/>
          </a:bodyPr>
          <a:lstStyle/>
          <a:p>
            <a:pPr>
              <a:buNone/>
            </a:pPr>
            <a:endParaRPr lang="en-US" altLang="en-US" sz="3200" dirty="0" smtClean="0">
              <a:latin typeface="Arial" panose="020B0604020202020204" pitchFamily="34" charset="0"/>
            </a:endParaRPr>
          </a:p>
          <a:p>
            <a:pPr>
              <a:buFontTx/>
              <a:buChar char="•"/>
            </a:pPr>
            <a:r>
              <a:rPr lang="en-US" altLang="en-US" dirty="0">
                <a:latin typeface="Arial" panose="020B0604020202020204" pitchFamily="34" charset="0"/>
              </a:rPr>
              <a:t>Iran-Iraq War </a:t>
            </a:r>
            <a:r>
              <a:rPr lang="en-US" altLang="en-US" dirty="0" smtClean="0">
                <a:latin typeface="Arial" panose="020B0604020202020204" pitchFamily="34" charset="0"/>
              </a:rPr>
              <a:t>left Iraq’s leader, Saddam Hussein, </a:t>
            </a:r>
            <a:r>
              <a:rPr lang="en-US" altLang="en-US" dirty="0">
                <a:latin typeface="Arial" panose="020B0604020202020204" pitchFamily="34" charset="0"/>
              </a:rPr>
              <a:t>with great war debt</a:t>
            </a:r>
            <a:endParaRPr lang="en-US" altLang="en-US" dirty="0" smtClean="0">
              <a:latin typeface="Arial" panose="020B0604020202020204" pitchFamily="34" charset="0"/>
            </a:endParaRPr>
          </a:p>
          <a:p>
            <a:r>
              <a:rPr lang="en-US" altLang="en-US" dirty="0" smtClean="0">
                <a:latin typeface="Arial" panose="020B0604020202020204" pitchFamily="34" charset="0"/>
              </a:rPr>
              <a:t>In 1990</a:t>
            </a:r>
            <a:r>
              <a:rPr lang="en-US" altLang="en-US" dirty="0">
                <a:latin typeface="Arial" panose="020B0604020202020204" pitchFamily="34" charset="0"/>
              </a:rPr>
              <a:t>,</a:t>
            </a:r>
            <a:r>
              <a:rPr lang="en-US" altLang="en-US" dirty="0" smtClean="0">
                <a:latin typeface="Arial" panose="020B0604020202020204" pitchFamily="34" charset="0"/>
              </a:rPr>
              <a:t> </a:t>
            </a:r>
            <a:r>
              <a:rPr lang="en-US" altLang="en-US" dirty="0" smtClean="0">
                <a:solidFill>
                  <a:srgbClr val="660066"/>
                </a:solidFill>
                <a:latin typeface="Arial" panose="020B0604020202020204" pitchFamily="34" charset="0"/>
              </a:rPr>
              <a:t>Iraq invaded </a:t>
            </a:r>
            <a:r>
              <a:rPr lang="en-US" altLang="en-US" dirty="0">
                <a:solidFill>
                  <a:srgbClr val="660066"/>
                </a:solidFill>
                <a:latin typeface="Arial" panose="020B0604020202020204" pitchFamily="34" charset="0"/>
              </a:rPr>
              <a:t>Kuwait </a:t>
            </a:r>
            <a:r>
              <a:rPr lang="en-US" altLang="en-US" dirty="0">
                <a:latin typeface="Arial" panose="020B0604020202020204" pitchFamily="34" charset="0"/>
              </a:rPr>
              <a:t>to</a:t>
            </a:r>
            <a:r>
              <a:rPr lang="en-US" altLang="en-US" dirty="0" smtClean="0">
                <a:latin typeface="Arial" panose="020B0604020202020204" pitchFamily="34" charset="0"/>
              </a:rPr>
              <a:t> annex the country and appropriate </a:t>
            </a:r>
            <a:r>
              <a:rPr lang="en-US" altLang="en-US" dirty="0">
                <a:latin typeface="Arial" panose="020B0604020202020204" pitchFamily="34" charset="0"/>
              </a:rPr>
              <a:t>its </a:t>
            </a:r>
            <a:r>
              <a:rPr lang="en-US" altLang="en-US" dirty="0" smtClean="0">
                <a:latin typeface="Arial" panose="020B0604020202020204" pitchFamily="34" charset="0"/>
              </a:rPr>
              <a:t>oil resources, </a:t>
            </a:r>
            <a:r>
              <a:rPr lang="en-US" altLang="en-US" dirty="0" smtClean="0">
                <a:solidFill>
                  <a:srgbClr val="660066"/>
                </a:solidFill>
                <a:latin typeface="Arial" panose="020B0604020202020204" pitchFamily="34" charset="0"/>
              </a:rPr>
              <a:t>threatening </a:t>
            </a:r>
            <a:r>
              <a:rPr lang="en-US" altLang="en-US" dirty="0">
                <a:solidFill>
                  <a:srgbClr val="660066"/>
                </a:solidFill>
                <a:latin typeface="Arial" panose="020B0604020202020204" pitchFamily="34" charset="0"/>
              </a:rPr>
              <a:t>U.S. oil supply in Kuwait</a:t>
            </a:r>
            <a:r>
              <a:rPr lang="en-US" altLang="en-US" dirty="0">
                <a:latin typeface="Arial" panose="020B0604020202020204" pitchFamily="34" charset="0"/>
              </a:rPr>
              <a:t> AND potentially neighboring Saudi </a:t>
            </a:r>
            <a:r>
              <a:rPr lang="en-US" altLang="en-US" dirty="0" smtClean="0">
                <a:latin typeface="Arial" panose="020B0604020202020204" pitchFamily="34" charset="0"/>
              </a:rPr>
              <a:t>Arabia. Kuwait’s invasion was also a </a:t>
            </a:r>
            <a:r>
              <a:rPr lang="en-US" altLang="en-US" dirty="0" smtClean="0">
                <a:solidFill>
                  <a:srgbClr val="660066"/>
                </a:solidFill>
                <a:latin typeface="Arial" panose="020B0604020202020204" pitchFamily="34" charset="0"/>
              </a:rPr>
              <a:t>violation of the U.N. charter, established after WWII</a:t>
            </a:r>
            <a:r>
              <a:rPr lang="en-US" altLang="en-US" dirty="0" smtClean="0">
                <a:latin typeface="Arial" panose="020B0604020202020204" pitchFamily="34" charset="0"/>
              </a:rPr>
              <a:t>.</a:t>
            </a:r>
          </a:p>
          <a:p>
            <a:pPr>
              <a:buFontTx/>
              <a:buChar char="•"/>
            </a:pPr>
            <a:r>
              <a:rPr lang="en-US" altLang="en-US" dirty="0">
                <a:latin typeface="Arial" panose="020B0604020202020204" pitchFamily="34" charset="0"/>
              </a:rPr>
              <a:t>Bush &amp; Secretary of State James Baker </a:t>
            </a:r>
            <a:r>
              <a:rPr lang="en-US" altLang="en-US" dirty="0" smtClean="0">
                <a:latin typeface="Arial" panose="020B0604020202020204" pitchFamily="34" charset="0"/>
              </a:rPr>
              <a:t>organized an </a:t>
            </a:r>
            <a:r>
              <a:rPr lang="en-US" altLang="en-US" dirty="0">
                <a:latin typeface="Arial" panose="020B0604020202020204" pitchFamily="34" charset="0"/>
              </a:rPr>
              <a:t>international coalition</a:t>
            </a:r>
          </a:p>
          <a:p>
            <a:pPr>
              <a:buFontTx/>
              <a:buChar char="•"/>
            </a:pPr>
            <a:r>
              <a:rPr lang="en-US" altLang="en-US" dirty="0">
                <a:latin typeface="Arial" panose="020B0604020202020204" pitchFamily="34" charset="0"/>
              </a:rPr>
              <a:t>1991, </a:t>
            </a:r>
            <a:r>
              <a:rPr lang="en-US" altLang="en-US" b="1" dirty="0">
                <a:solidFill>
                  <a:srgbClr val="660066"/>
                </a:solidFill>
                <a:latin typeface="Arial" panose="020B0604020202020204" pitchFamily="34" charset="0"/>
              </a:rPr>
              <a:t>Operation Desert Storm</a:t>
            </a:r>
            <a:r>
              <a:rPr lang="en-US" altLang="en-US" dirty="0">
                <a:solidFill>
                  <a:srgbClr val="660066"/>
                </a:solidFill>
                <a:latin typeface="Arial" panose="020B0604020202020204" pitchFamily="34" charset="0"/>
              </a:rPr>
              <a:t> </a:t>
            </a:r>
            <a:r>
              <a:rPr lang="en-US" altLang="en-US" dirty="0">
                <a:latin typeface="Arial" panose="020B0604020202020204" pitchFamily="34" charset="0"/>
              </a:rPr>
              <a:t>liberates Kuwait from Iraq</a:t>
            </a:r>
          </a:p>
          <a:p>
            <a:pPr>
              <a:buFontTx/>
              <a:buChar char="•"/>
            </a:pPr>
            <a:r>
              <a:rPr lang="en-US" altLang="en-US" dirty="0">
                <a:latin typeface="Arial" panose="020B0604020202020204" pitchFamily="34" charset="0"/>
              </a:rPr>
              <a:t>Victory parades greet returning soldiers</a:t>
            </a:r>
          </a:p>
          <a:p>
            <a:pPr>
              <a:buFontTx/>
              <a:buChar char="•"/>
            </a:pPr>
            <a:r>
              <a:rPr lang="en-US" altLang="en-US" dirty="0">
                <a:latin typeface="Arial" panose="020B0604020202020204" pitchFamily="34" charset="0"/>
              </a:rPr>
              <a:t>Under 400</a:t>
            </a:r>
            <a:r>
              <a:rPr lang="en-US" altLang="en-US" dirty="0" smtClean="0">
                <a:latin typeface="Arial" panose="020B0604020202020204" pitchFamily="34" charset="0"/>
              </a:rPr>
              <a:t> Coalition </a:t>
            </a:r>
            <a:r>
              <a:rPr lang="en-US" altLang="en-US" dirty="0">
                <a:latin typeface="Arial" panose="020B0604020202020204" pitchFamily="34" charset="0"/>
              </a:rPr>
              <a:t>casualties; 100,000 Iraqi </a:t>
            </a:r>
            <a:r>
              <a:rPr lang="en-US" altLang="en-US" dirty="0" smtClean="0">
                <a:latin typeface="Arial" panose="020B0604020202020204" pitchFamily="34" charset="0"/>
              </a:rPr>
              <a:t>deaths</a:t>
            </a:r>
          </a:p>
          <a:p>
            <a:pPr>
              <a:buFontTx/>
              <a:buChar char="•"/>
            </a:pPr>
            <a:r>
              <a:rPr lang="en-US" altLang="en-US" dirty="0" smtClean="0">
                <a:latin typeface="Arial" panose="020B0604020202020204" pitchFamily="34" charset="0"/>
              </a:rPr>
              <a:t>In spite of widespread opinion that the First Iraq War was a “military success”, Bush was criticized by more conservative war hawks for not toppling Saddam Hussein and withdrawing as soon as Kuwait was free and secure.</a:t>
            </a:r>
          </a:p>
          <a:p>
            <a:r>
              <a:rPr lang="en-US" altLang="en-US" dirty="0">
                <a:hlinkClick r:id="rId2"/>
              </a:rPr>
              <a:t>http://www.youtube.com/watch?v=l2TQ8a4LK3A</a:t>
            </a:r>
            <a:endParaRPr lang="en-US" altLang="en-US" dirty="0"/>
          </a:p>
          <a:p>
            <a:endParaRPr lang="en-US" dirty="0"/>
          </a:p>
        </p:txBody>
      </p:sp>
      <p:pic>
        <p:nvPicPr>
          <p:cNvPr id="21506" name="Picture 2"/>
          <p:cNvPicPr>
            <a:picLocks noChangeAspect="1" noChangeArrowheads="1"/>
          </p:cNvPicPr>
          <p:nvPr/>
        </p:nvPicPr>
        <p:blipFill>
          <a:blip r:embed="rId3"/>
          <a:srcRect/>
          <a:stretch>
            <a:fillRect/>
          </a:stretch>
        </p:blipFill>
        <p:spPr bwMode="auto">
          <a:xfrm>
            <a:off x="7531963" y="1956300"/>
            <a:ext cx="4437435" cy="3407013"/>
          </a:xfrm>
          <a:prstGeom prst="rect">
            <a:avLst/>
          </a:prstGeom>
          <a:noFill/>
          <a:ln w="9525">
            <a:noFill/>
            <a:miter lim="800000"/>
            <a:headEnd/>
            <a:tailEnd/>
          </a:ln>
          <a:effec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31948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550</TotalTime>
  <Words>868</Words>
  <Application>Microsoft Macintosh PowerPoint</Application>
  <PresentationFormat>Custom</PresentationFormat>
  <Paragraphs>64</Paragraphs>
  <Slides>10</Slides>
  <Notes>1</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Office Theme</vt:lpstr>
      <vt:lpstr>The 90s and the New Millennium:  The Last Thirty Years -Political polarization -Foreign policy shifts post-Cold War -Increasing global connectedness -Technology, information and media profusion -Economic change, growth, and income inequality </vt:lpstr>
      <vt:lpstr>Slide 2</vt:lpstr>
      <vt:lpstr>Slide 3</vt:lpstr>
      <vt:lpstr>This “pendulum” trend AND the continuing rise of the “conservative tide” can also be observed in electoral maps of the most recent presidential elections 1992         1996</vt:lpstr>
      <vt:lpstr>Slide 5</vt:lpstr>
      <vt:lpstr>The 2016 Election</vt:lpstr>
      <vt:lpstr>An overwhelmingly Republican-leaning electorate does not necessarily indicate the absence of a Democratic voting bloc, and vice versa..…</vt:lpstr>
      <vt:lpstr>The Bush (41) Presidency</vt:lpstr>
      <vt:lpstr>The Gulf War</vt:lpstr>
      <vt:lpstr>A Second Term?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 Hynes</dc:creator>
  <cp:lastModifiedBy>Elena Hynes</cp:lastModifiedBy>
  <cp:revision>23</cp:revision>
  <dcterms:created xsi:type="dcterms:W3CDTF">2019-05-28T14:37:29Z</dcterms:created>
  <dcterms:modified xsi:type="dcterms:W3CDTF">2019-05-28T17:15:38Z</dcterms:modified>
</cp:coreProperties>
</file>