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slideLayouts/slideLayout16.xml" ContentType="application/vnd.openxmlformats-officedocument.presentationml.slideLayout+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7" r:id="rId1"/>
  </p:sldMasterIdLst>
  <p:sldIdLst>
    <p:sldId id="256" r:id="rId2"/>
    <p:sldId id="257" r:id="rId3"/>
    <p:sldId id="264" r:id="rId4"/>
    <p:sldId id="258" r:id="rId5"/>
    <p:sldId id="259" r:id="rId6"/>
    <p:sldId id="266" r:id="rId7"/>
    <p:sldId id="260" r:id="rId8"/>
    <p:sldId id="261" r:id="rId9"/>
    <p:sldId id="265" r:id="rId10"/>
    <p:sldId id="262" r:id="rId11"/>
    <p:sldId id="263"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67"/>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p:cViewPr varScale="1">
        <p:scale>
          <a:sx n="87" d="100"/>
          <a:sy n="87" d="100"/>
        </p:scale>
        <p:origin x="-128" y="-23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25DAC2-CB81-49BA-BCE3-E0631619303E}" type="datetimeFigureOut">
              <a:rPr lang="en-US" smtClean="0"/>
              <a:pPr/>
              <a:t>5/8/19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07ACC-E266-4063-8463-4DF716AEE7F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83814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25DAC2-CB81-49BA-BCE3-E0631619303E}" type="datetimeFigureOut">
              <a:rPr lang="en-US" smtClean="0"/>
              <a:pPr/>
              <a:t>5/8/19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07ACC-E266-4063-8463-4DF716AEE7F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36881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25DAC2-CB81-49BA-BCE3-E0631619303E}" type="datetimeFigureOut">
              <a:rPr lang="en-US" smtClean="0"/>
              <a:pPr/>
              <a:t>5/8/19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07ACC-E266-4063-8463-4DF716AEE7FB}"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8981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25DAC2-CB81-49BA-BCE3-E0631619303E}" type="datetimeFigureOut">
              <a:rPr lang="en-US" smtClean="0"/>
              <a:pPr/>
              <a:t>5/8/19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07ACC-E266-4063-8463-4DF716AEE7F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61769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25DAC2-CB81-49BA-BCE3-E0631619303E}" type="datetimeFigureOut">
              <a:rPr lang="en-US" smtClean="0"/>
              <a:pPr/>
              <a:t>5/8/19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07ACC-E266-4063-8463-4DF716AEE7FB}"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0662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25DAC2-CB81-49BA-BCE3-E0631619303E}" type="datetimeFigureOut">
              <a:rPr lang="en-US" smtClean="0"/>
              <a:pPr/>
              <a:t>5/8/19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07ACC-E266-4063-8463-4DF716AEE7F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6879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5DAC2-CB81-49BA-BCE3-E0631619303E}" type="datetimeFigureOut">
              <a:rPr lang="en-US" smtClean="0"/>
              <a:pPr/>
              <a:t>5/8/19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07ACC-E266-4063-8463-4DF716AEE7F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9304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5DAC2-CB81-49BA-BCE3-E0631619303E}" type="datetimeFigureOut">
              <a:rPr lang="en-US" smtClean="0"/>
              <a:pPr/>
              <a:t>5/8/19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07ACC-E266-4063-8463-4DF716AEE7F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1288139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5DAC2-CB81-49BA-BCE3-E0631619303E}" type="datetimeFigureOut">
              <a:rPr lang="en-US" smtClean="0"/>
              <a:pPr/>
              <a:t>5/8/19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07ACC-E266-4063-8463-4DF716AEE7F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1241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25DAC2-CB81-49BA-BCE3-E0631619303E}" type="datetimeFigureOut">
              <a:rPr lang="en-US" smtClean="0"/>
              <a:pPr/>
              <a:t>5/8/19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07ACC-E266-4063-8463-4DF716AEE7F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2276260"/>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25DAC2-CB81-49BA-BCE3-E0631619303E}" type="datetimeFigureOut">
              <a:rPr lang="en-US" smtClean="0"/>
              <a:pPr/>
              <a:t>5/8/19</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07ACC-E266-4063-8463-4DF716AEE7F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2915977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25DAC2-CB81-49BA-BCE3-E0631619303E}" type="datetimeFigureOut">
              <a:rPr lang="en-US" smtClean="0"/>
              <a:pPr/>
              <a:t>5/8/19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07ACC-E266-4063-8463-4DF716AEE7F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279949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25DAC2-CB81-49BA-BCE3-E0631619303E}" type="datetimeFigureOut">
              <a:rPr lang="en-US" smtClean="0"/>
              <a:pPr/>
              <a:t>5/8/19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07ACC-E266-4063-8463-4DF716AEE7F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93255385"/>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5DAC2-CB81-49BA-BCE3-E0631619303E}" type="datetimeFigureOut">
              <a:rPr lang="en-US" smtClean="0"/>
              <a:pPr/>
              <a:t>5/8/19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07ACC-E266-4063-8463-4DF716AEE7F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51124699"/>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25DAC2-CB81-49BA-BCE3-E0631619303E}" type="datetimeFigureOut">
              <a:rPr lang="en-US" smtClean="0"/>
              <a:pPr/>
              <a:t>5/8/19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07ACC-E266-4063-8463-4DF716AEE7F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2041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25DAC2-CB81-49BA-BCE3-E0631619303E}" type="datetimeFigureOut">
              <a:rPr lang="en-US" smtClean="0"/>
              <a:pPr/>
              <a:t>5/8/19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07ACC-E266-4063-8463-4DF716AEE7F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912653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525DAC2-CB81-49BA-BCE3-E0631619303E}" type="datetimeFigureOut">
              <a:rPr lang="en-US" smtClean="0"/>
              <a:pPr/>
              <a:t>5/8/19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07ACC-E266-4063-8463-4DF716AEE7F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2599066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2013" y="666750"/>
            <a:ext cx="8915399" cy="2262781"/>
          </a:xfrm>
        </p:spPr>
        <p:txBody>
          <a:bodyPr/>
          <a:lstStyle/>
          <a:p>
            <a:r>
              <a:rPr lang="en-US" b="1" dirty="0">
                <a:solidFill>
                  <a:srgbClr val="5E2A9F"/>
                </a:solidFill>
              </a:rPr>
              <a:t>Economics in the 1970s</a:t>
            </a:r>
          </a:p>
        </p:txBody>
      </p:sp>
      <p:sp>
        <p:nvSpPr>
          <p:cNvPr id="3" name="Subtitle 2"/>
          <p:cNvSpPr>
            <a:spLocks noGrp="1"/>
          </p:cNvSpPr>
          <p:nvPr>
            <p:ph type="subTitle" idx="1"/>
          </p:nvPr>
        </p:nvSpPr>
        <p:spPr>
          <a:xfrm>
            <a:off x="2894013" y="3253381"/>
            <a:ext cx="8915399" cy="1126283"/>
          </a:xfrm>
        </p:spPr>
        <p:txBody>
          <a:bodyPr>
            <a:normAutofit/>
          </a:bodyPr>
          <a:lstStyle/>
          <a:p>
            <a:r>
              <a:rPr lang="en-US" sz="3200" b="1" dirty="0"/>
              <a:t>Stagflation &amp; the Energy Crisis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06026154"/>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4"/>
          <p:cNvSpPr>
            <a:spLocks noGrp="1" noChangeArrowheads="1"/>
          </p:cNvSpPr>
          <p:nvPr>
            <p:ph type="ctrTitle"/>
          </p:nvPr>
        </p:nvSpPr>
        <p:spPr>
          <a:xfrm>
            <a:off x="1420837" y="337622"/>
            <a:ext cx="8820443" cy="1399101"/>
          </a:xfrm>
        </p:spPr>
        <p:txBody>
          <a:bodyPr>
            <a:normAutofit fontScale="90000"/>
          </a:bodyPr>
          <a:lstStyle/>
          <a:p>
            <a:pPr eaLnBrk="1" hangingPunct="1"/>
            <a:r>
              <a:rPr lang="en-US" altLang="en-US" sz="3600" b="1" dirty="0">
                <a:solidFill>
                  <a:srgbClr val="000000"/>
                </a:solidFill>
              </a:rPr>
              <a:t>Then, in 1973, the </a:t>
            </a:r>
            <a:r>
              <a:rPr lang="en-US" altLang="en-US" sz="3600" b="1" dirty="0">
                <a:solidFill>
                  <a:srgbClr val="660066"/>
                </a:solidFill>
              </a:rPr>
              <a:t>Second Arab-Israeli War </a:t>
            </a:r>
            <a:r>
              <a:rPr lang="en-US" altLang="en-US" sz="3600" b="1" dirty="0">
                <a:solidFill>
                  <a:schemeClr val="tx1"/>
                </a:solidFill>
              </a:rPr>
              <a:t>broke out, with Israel against Egypt &amp; Syria</a:t>
            </a:r>
            <a:r>
              <a:rPr lang="en-US" altLang="en-US" b="1" dirty="0">
                <a:solidFill>
                  <a:schemeClr val="tx1"/>
                </a:solidFill>
              </a:rPr>
              <a:t>  </a:t>
            </a:r>
          </a:p>
        </p:txBody>
      </p:sp>
      <p:sp>
        <p:nvSpPr>
          <p:cNvPr id="37893" name="Rectangle 5"/>
          <p:cNvSpPr>
            <a:spLocks noGrp="1" noChangeArrowheads="1"/>
          </p:cNvSpPr>
          <p:nvPr>
            <p:ph type="subTitle" idx="1"/>
          </p:nvPr>
        </p:nvSpPr>
        <p:spPr>
          <a:xfrm>
            <a:off x="1950720" y="5487487"/>
            <a:ext cx="8178018" cy="1752600"/>
          </a:xfrm>
        </p:spPr>
        <p:txBody>
          <a:bodyPr rtlCol="0">
            <a:normAutofit/>
          </a:bodyPr>
          <a:lstStyle/>
          <a:p>
            <a:pPr>
              <a:defRPr/>
            </a:pPr>
            <a:r>
              <a:rPr lang="en-US" sz="2400" b="1" dirty="0">
                <a:solidFill>
                  <a:srgbClr val="000000"/>
                </a:solidFill>
              </a:rPr>
              <a:t>The Nixon administration sent military aid to its ally, Israel. Meanwhile, the Soviets backed the Egyptians and Syrians.</a:t>
            </a:r>
          </a:p>
        </p:txBody>
      </p:sp>
      <p:pic>
        <p:nvPicPr>
          <p:cNvPr id="2" name="Picture 1"/>
          <p:cNvPicPr>
            <a:picLocks noChangeAspect="1"/>
          </p:cNvPicPr>
          <p:nvPr/>
        </p:nvPicPr>
        <p:blipFill>
          <a:blip r:embed="rId2"/>
          <a:stretch>
            <a:fillRect/>
          </a:stretch>
        </p:blipFill>
        <p:spPr>
          <a:xfrm>
            <a:off x="1493520" y="1999071"/>
            <a:ext cx="4373880" cy="3488417"/>
          </a:xfrm>
          <a:prstGeom prst="rect">
            <a:avLst/>
          </a:prstGeom>
        </p:spPr>
      </p:pic>
      <p:pic>
        <p:nvPicPr>
          <p:cNvPr id="3" name="Picture 2"/>
          <p:cNvPicPr>
            <a:picLocks noChangeAspect="1"/>
          </p:cNvPicPr>
          <p:nvPr/>
        </p:nvPicPr>
        <p:blipFill>
          <a:blip r:embed="rId3"/>
          <a:stretch>
            <a:fillRect/>
          </a:stretch>
        </p:blipFill>
        <p:spPr>
          <a:xfrm>
            <a:off x="5867400" y="1999070"/>
            <a:ext cx="4373880" cy="348841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33922097"/>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4"/>
          <p:cNvSpPr>
            <a:spLocks noGrp="1" noChangeArrowheads="1"/>
          </p:cNvSpPr>
          <p:nvPr>
            <p:ph type="ctrTitle"/>
          </p:nvPr>
        </p:nvSpPr>
        <p:spPr>
          <a:xfrm>
            <a:off x="1676400" y="0"/>
            <a:ext cx="7772400" cy="1736725"/>
          </a:xfrm>
        </p:spPr>
        <p:txBody>
          <a:bodyPr/>
          <a:lstStyle/>
          <a:p>
            <a:pPr eaLnBrk="1" hangingPunct="1"/>
            <a:r>
              <a:rPr lang="en-US" altLang="en-US" sz="3200" b="1" dirty="0">
                <a:solidFill>
                  <a:srgbClr val="660066"/>
                </a:solidFill>
              </a:rPr>
              <a:t>The OPEC nations sided with Egypt &amp; Syria, and imposed an oil embargo on the U.S. and other Western countries.</a:t>
            </a:r>
          </a:p>
        </p:txBody>
      </p:sp>
      <p:sp>
        <p:nvSpPr>
          <p:cNvPr id="39941" name="Rectangle 5"/>
          <p:cNvSpPr>
            <a:spLocks noGrp="1" noChangeArrowheads="1"/>
          </p:cNvSpPr>
          <p:nvPr>
            <p:ph type="subTitle" idx="1"/>
          </p:nvPr>
        </p:nvSpPr>
        <p:spPr>
          <a:xfrm>
            <a:off x="1881051" y="5105400"/>
            <a:ext cx="8558349" cy="1752600"/>
          </a:xfrm>
        </p:spPr>
        <p:txBody>
          <a:bodyPr rtlCol="0">
            <a:normAutofit/>
          </a:bodyPr>
          <a:lstStyle/>
          <a:p>
            <a:pPr>
              <a:lnSpc>
                <a:spcPct val="90000"/>
              </a:lnSpc>
              <a:defRPr/>
            </a:pPr>
            <a:r>
              <a:rPr lang="en-US" sz="2400" b="1" dirty="0">
                <a:solidFill>
                  <a:schemeClr val="tx1"/>
                </a:solidFill>
              </a:rPr>
              <a:t>Between October of ’73 &amp; March ’74, motorists faced long lines at the gas pumps, sold-out gas stations, exorbitant prices, and some factory, business, and schools closures.  </a:t>
            </a:r>
          </a:p>
        </p:txBody>
      </p:sp>
      <p:pic>
        <p:nvPicPr>
          <p:cNvPr id="43012" name="Picture 7" descr="57525962.jpg (3770 bytes)"/>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881051" y="2156619"/>
            <a:ext cx="2667000" cy="2667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43013" name="Picture 9" descr="Energy_crisis_-_oild_sold_out"/>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965894" y="1965325"/>
            <a:ext cx="5473505" cy="304958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797929"/>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7F30203-7FAF-4F22-8DA0-2039CACA2FCA}"/>
              </a:ext>
            </a:extLst>
          </p:cNvPr>
          <p:cNvSpPr>
            <a:spLocks noGrp="1"/>
          </p:cNvSpPr>
          <p:nvPr>
            <p:ph type="title"/>
          </p:nvPr>
        </p:nvSpPr>
        <p:spPr>
          <a:xfrm>
            <a:off x="7968202" y="188011"/>
            <a:ext cx="3808784" cy="1280890"/>
          </a:xfrm>
        </p:spPr>
        <p:txBody>
          <a:bodyPr>
            <a:noAutofit/>
          </a:bodyPr>
          <a:lstStyle/>
          <a:p>
            <a:pPr algn="ctr"/>
            <a:r>
              <a:rPr lang="en-US" sz="2600" b="1" dirty="0">
                <a:solidFill>
                  <a:srgbClr val="000000"/>
                </a:solidFill>
              </a:rPr>
              <a:t>Nixon and his top foreign policy minister, Henry Kissinger, undertook efforts toward </a:t>
            </a:r>
            <a:r>
              <a:rPr lang="en-US" sz="2600" b="1" dirty="0">
                <a:solidFill>
                  <a:srgbClr val="660066"/>
                </a:solidFill>
              </a:rPr>
              <a:t>energy independence </a:t>
            </a:r>
            <a:r>
              <a:rPr lang="en-US" sz="2600" b="1" dirty="0">
                <a:solidFill>
                  <a:srgbClr val="000000"/>
                </a:solidFill>
              </a:rPr>
              <a:t>for the U.S. and diplomatic measures to persuade Israel to withdraw from Egypt and Syria.</a:t>
            </a:r>
          </a:p>
        </p:txBody>
      </p:sp>
      <p:sp>
        <p:nvSpPr>
          <p:cNvPr id="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214A59B-03A8-4C34-A277-7C83C8580EB3}"/>
              </a:ext>
            </a:extLst>
          </p:cNvPr>
          <p:cNvSpPr>
            <a:spLocks noGrp="1"/>
          </p:cNvSpPr>
          <p:nvPr>
            <p:ph idx="1"/>
          </p:nvPr>
        </p:nvSpPr>
        <p:spPr>
          <a:xfrm>
            <a:off x="1680700" y="486383"/>
            <a:ext cx="6287502" cy="6371617"/>
          </a:xfrm>
        </p:spPr>
        <p:txBody>
          <a:bodyPr>
            <a:normAutofit/>
          </a:bodyPr>
          <a:lstStyle/>
          <a:p>
            <a:r>
              <a:rPr lang="en-US" sz="2000" b="1" dirty="0"/>
              <a:t>Kissinger proposed increased research and funding into </a:t>
            </a:r>
            <a:r>
              <a:rPr lang="en-US" sz="2000" b="1" dirty="0">
                <a:solidFill>
                  <a:srgbClr val="660066"/>
                </a:solidFill>
              </a:rPr>
              <a:t>renewable and nuclear energy</a:t>
            </a:r>
            <a:r>
              <a:rPr lang="en-US" sz="2000" b="1" dirty="0"/>
              <a:t>, and the development of </a:t>
            </a:r>
            <a:r>
              <a:rPr lang="en-US" sz="2000" b="1" dirty="0">
                <a:solidFill>
                  <a:srgbClr val="660066"/>
                </a:solidFill>
              </a:rPr>
              <a:t>domestic fossil fuel extraction</a:t>
            </a:r>
          </a:p>
          <a:p>
            <a:r>
              <a:rPr lang="en-US" sz="2000" b="1" dirty="0"/>
              <a:t>Kissinger’s diplomatic efforts convinced Israel to withdraw from Egyptian Sinai and the Syrian Golan Heights</a:t>
            </a:r>
          </a:p>
          <a:p>
            <a:r>
              <a:rPr lang="en-US" sz="2000" b="1" dirty="0"/>
              <a:t>When OPEC started selling oil to the U.S. again, the </a:t>
            </a:r>
            <a:r>
              <a:rPr lang="en-US" sz="2000" b="1" dirty="0">
                <a:solidFill>
                  <a:srgbClr val="660066"/>
                </a:solidFill>
              </a:rPr>
              <a:t>price had quadrupled</a:t>
            </a:r>
            <a:r>
              <a:rPr lang="en-US" sz="2000" b="1" dirty="0"/>
              <a:t>, from $3 per barrel to $12 per barrel.</a:t>
            </a:r>
          </a:p>
          <a:p>
            <a:r>
              <a:rPr lang="en-US" sz="2000" b="1" dirty="0"/>
              <a:t>The oil embargo was the </a:t>
            </a:r>
            <a:r>
              <a:rPr lang="en-US" sz="2000" b="1" dirty="0">
                <a:solidFill>
                  <a:srgbClr val="660066"/>
                </a:solidFill>
              </a:rPr>
              <a:t>first time that international sanctions had ever been placed on the U.S.</a:t>
            </a:r>
          </a:p>
          <a:p>
            <a:r>
              <a:rPr lang="en-US" sz="2000" b="1" dirty="0"/>
              <a:t>Four years later, President Jimmy Carter would foster and oversee the </a:t>
            </a:r>
            <a:r>
              <a:rPr lang="en-US" sz="2000" b="1" dirty="0">
                <a:solidFill>
                  <a:srgbClr val="660066"/>
                </a:solidFill>
              </a:rPr>
              <a:t>Camp David Accords </a:t>
            </a:r>
            <a:r>
              <a:rPr lang="en-US" sz="2000" b="1" dirty="0"/>
              <a:t>between Egypt and Israel, a formal peace that resulted in the first recognition of Israel’s statehood by an Arab nation.</a:t>
            </a:r>
            <a:endParaRPr lang="en-US" sz="2000" dirty="0"/>
          </a:p>
        </p:txBody>
      </p:sp>
      <p:pic>
        <p:nvPicPr>
          <p:cNvPr id="4" name="Pictur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5FBF104-1AAA-4D14-BA4E-7A73E795F3C6}"/>
              </a:ext>
            </a:extLst>
          </p:cNvPr>
          <p:cNvPicPr>
            <a:picLocks noChangeAspect="1"/>
          </p:cNvPicPr>
          <p:nvPr/>
        </p:nvPicPr>
        <p:blipFill>
          <a:blip r:embed="rId2"/>
          <a:stretch>
            <a:fillRect/>
          </a:stretch>
        </p:blipFill>
        <p:spPr>
          <a:xfrm>
            <a:off x="8383216" y="4409118"/>
            <a:ext cx="3808784" cy="2260871"/>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69777838"/>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020E87E-A97A-4668-AE22-B8DF5C991158}"/>
              </a:ext>
            </a:extLst>
          </p:cNvPr>
          <p:cNvPicPr>
            <a:picLocks noGrp="1" noChangeAspect="1"/>
          </p:cNvPicPr>
          <p:nvPr>
            <p:ph idx="1"/>
          </p:nvPr>
        </p:nvPicPr>
        <p:blipFill>
          <a:blip r:embed="rId2"/>
          <a:stretch>
            <a:fillRect/>
          </a:stretch>
        </p:blipFill>
        <p:spPr>
          <a:xfrm>
            <a:off x="2354094" y="544750"/>
            <a:ext cx="8852170" cy="608951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08548753"/>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19460B1-76E1-4330-ADCF-CFC01D86E769}"/>
              </a:ext>
            </a:extLst>
          </p:cNvPr>
          <p:cNvPicPr>
            <a:picLocks noGrp="1" noChangeAspect="1"/>
          </p:cNvPicPr>
          <p:nvPr>
            <p:ph idx="1"/>
          </p:nvPr>
        </p:nvPicPr>
        <p:blipFill>
          <a:blip r:embed="rId2"/>
          <a:stretch>
            <a:fillRect/>
          </a:stretch>
        </p:blipFill>
        <p:spPr>
          <a:xfrm>
            <a:off x="1614791" y="466929"/>
            <a:ext cx="10136222" cy="581714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98431115"/>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9" name="Rectangle 5"/>
          <p:cNvSpPr>
            <a:spLocks noGrp="1" noChangeArrowheads="1"/>
          </p:cNvSpPr>
          <p:nvPr>
            <p:ph type="subTitle" idx="1"/>
          </p:nvPr>
        </p:nvSpPr>
        <p:spPr>
          <a:xfrm>
            <a:off x="2062264" y="313507"/>
            <a:ext cx="8936660" cy="6301301"/>
          </a:xfrm>
        </p:spPr>
        <p:txBody>
          <a:bodyPr rtlCol="0">
            <a:normAutofit/>
          </a:bodyPr>
          <a:lstStyle/>
          <a:p>
            <a:pPr>
              <a:defRPr/>
            </a:pPr>
            <a:r>
              <a:rPr lang="en-US" sz="3200" b="1" dirty="0"/>
              <a:t>Between1967 &amp; 1973, the demand in the U.S. economy began to stagnate, and inflation &amp; unemployment increased. This condition is known as </a:t>
            </a:r>
            <a:r>
              <a:rPr lang="en-US" sz="3200" b="1" i="1" dirty="0">
                <a:solidFill>
                  <a:schemeClr val="accent4">
                    <a:lumMod val="75000"/>
                  </a:schemeClr>
                </a:solidFill>
              </a:rPr>
              <a:t>STAGFLATION</a:t>
            </a:r>
            <a:r>
              <a:rPr lang="en-US" sz="3200" b="1" i="1" dirty="0"/>
              <a:t>, which had several causes:</a:t>
            </a:r>
          </a:p>
          <a:p>
            <a:pPr>
              <a:defRPr/>
            </a:pPr>
            <a:r>
              <a:rPr lang="en-US" sz="3200" b="1" i="1" dirty="0">
                <a:solidFill>
                  <a:srgbClr val="5E2A9F"/>
                </a:solidFill>
              </a:rPr>
              <a:t>-Increasing automation</a:t>
            </a:r>
          </a:p>
          <a:p>
            <a:pPr>
              <a:defRPr/>
            </a:pPr>
            <a:r>
              <a:rPr lang="en-US" sz="3200" b="1" i="1" dirty="0">
                <a:solidFill>
                  <a:srgbClr val="5E2A9F"/>
                </a:solidFill>
              </a:rPr>
              <a:t>-Competition with foreign trade</a:t>
            </a:r>
          </a:p>
          <a:p>
            <a:pPr>
              <a:defRPr/>
            </a:pPr>
            <a:r>
              <a:rPr lang="en-US" sz="3200" b="1" i="1" dirty="0">
                <a:solidFill>
                  <a:srgbClr val="5E2A9F"/>
                </a:solidFill>
              </a:rPr>
              <a:t>-Growing adult population (of working age)</a:t>
            </a:r>
          </a:p>
          <a:p>
            <a:pPr>
              <a:defRPr/>
            </a:pPr>
            <a:r>
              <a:rPr lang="en-US" sz="3200" b="1" i="1" dirty="0">
                <a:solidFill>
                  <a:srgbClr val="5E2A9F"/>
                </a:solidFill>
              </a:rPr>
              <a:t>-The “Nixon Shock”</a:t>
            </a:r>
          </a:p>
          <a:p>
            <a:pPr>
              <a:defRPr/>
            </a:pPr>
            <a:r>
              <a:rPr lang="en-US" sz="3200" b="1" i="1" dirty="0">
                <a:solidFill>
                  <a:srgbClr val="5E2A9F"/>
                </a:solidFill>
              </a:rPr>
              <a:t>-The OPEC oil embargo against the U.S. and its allies</a:t>
            </a:r>
            <a:endParaRPr lang="en-US" sz="3200" b="1" dirty="0">
              <a:solidFill>
                <a:srgbClr val="5E2A9F"/>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4840912"/>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160A3F5-3159-4814-B5EA-A4ACC1772174}"/>
              </a:ext>
            </a:extLst>
          </p:cNvPr>
          <p:cNvSpPr>
            <a:spLocks noGrp="1"/>
          </p:cNvSpPr>
          <p:nvPr>
            <p:ph type="title"/>
          </p:nvPr>
        </p:nvSpPr>
        <p:spPr>
          <a:xfrm>
            <a:off x="1828800" y="0"/>
            <a:ext cx="9306703" cy="895503"/>
          </a:xfrm>
        </p:spPr>
        <p:txBody>
          <a:bodyPr/>
          <a:lstStyle/>
          <a:p>
            <a:pPr algn="ctr"/>
            <a:r>
              <a:rPr lang="en-US" dirty="0">
                <a:solidFill>
                  <a:srgbClr val="5E2A9F"/>
                </a:solidFill>
              </a:rPr>
              <a:t>Causes of the Economic Woes of the 70s</a:t>
            </a:r>
          </a:p>
        </p:txBody>
      </p:sp>
      <p:sp>
        <p:nvSpPr>
          <p:cNvPr id="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0B679F2-4574-48E3-9F4D-2BA33B257AFF}"/>
              </a:ext>
            </a:extLst>
          </p:cNvPr>
          <p:cNvSpPr>
            <a:spLocks noGrp="1"/>
          </p:cNvSpPr>
          <p:nvPr>
            <p:ph idx="1"/>
          </p:nvPr>
        </p:nvSpPr>
        <p:spPr>
          <a:xfrm>
            <a:off x="2245502" y="635496"/>
            <a:ext cx="8915400" cy="1904909"/>
          </a:xfrm>
        </p:spPr>
        <p:txBody>
          <a:bodyPr>
            <a:normAutofit lnSpcReduction="10000"/>
          </a:bodyPr>
          <a:lstStyle/>
          <a:p>
            <a:r>
              <a:rPr lang="en-US" sz="2000" b="1" i="1" dirty="0"/>
              <a:t>The </a:t>
            </a:r>
            <a:r>
              <a:rPr lang="en-US" sz="2000" b="1" i="1" dirty="0">
                <a:solidFill>
                  <a:srgbClr val="5E2A9F"/>
                </a:solidFill>
              </a:rPr>
              <a:t>growth of automation caused a decrease in manufacturing jobs over time</a:t>
            </a:r>
            <a:r>
              <a:rPr lang="en-US" sz="2000" b="1" i="1" dirty="0"/>
              <a:t>, increasing unemployment significantly. The majority of unskilled and semi-skilled manufacturing workers were absorbed into the service industry.</a:t>
            </a:r>
          </a:p>
          <a:p>
            <a:r>
              <a:rPr lang="en-US" sz="2000" b="1" i="1" dirty="0"/>
              <a:t>The service industry is still criticized for less-than-fair working conditions, wages, benefits, and job protection.</a:t>
            </a:r>
            <a:endParaRPr lang="en-US" sz="2000" b="1" dirty="0"/>
          </a:p>
          <a:p>
            <a:endParaRPr lang="en-US" dirty="0"/>
          </a:p>
        </p:txBody>
      </p:sp>
      <p:pic>
        <p:nvPicPr>
          <p:cNvPr id="5" name="Pictur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16CC261-B7B8-4F69-A8A2-8EB1E91DA038}"/>
              </a:ext>
            </a:extLst>
          </p:cNvPr>
          <p:cNvPicPr>
            <a:picLocks noChangeAspect="1"/>
          </p:cNvPicPr>
          <p:nvPr/>
        </p:nvPicPr>
        <p:blipFill>
          <a:blip r:embed="rId2"/>
          <a:stretch>
            <a:fillRect/>
          </a:stretch>
        </p:blipFill>
        <p:spPr>
          <a:xfrm>
            <a:off x="1990710" y="2576709"/>
            <a:ext cx="9144793" cy="412564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3689257"/>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6" name="Rectangle 4"/>
          <p:cNvSpPr>
            <a:spLocks noGrp="1" noChangeArrowheads="1"/>
          </p:cNvSpPr>
          <p:nvPr>
            <p:ph type="ctrTitle"/>
          </p:nvPr>
        </p:nvSpPr>
        <p:spPr>
          <a:xfrm>
            <a:off x="2363372" y="267286"/>
            <a:ext cx="8579284" cy="4031937"/>
          </a:xfrm>
        </p:spPr>
        <p:txBody>
          <a:bodyPr rtlCol="0">
            <a:normAutofit/>
          </a:bodyPr>
          <a:lstStyle/>
          <a:p>
            <a:pPr>
              <a:defRPr/>
            </a:pPr>
            <a:r>
              <a:rPr lang="en-US" sz="3200" b="1" dirty="0">
                <a:solidFill>
                  <a:srgbClr val="5E2A9F"/>
                </a:solidFill>
              </a:rPr>
              <a:t>Unemployment also increased because trade competition intensified</a:t>
            </a:r>
            <a:r>
              <a:rPr lang="en-US" sz="3200" b="1" dirty="0">
                <a:solidFill>
                  <a:schemeClr val="tx1">
                    <a:lumMod val="85000"/>
                    <a:lumOff val="15000"/>
                  </a:schemeClr>
                </a:solidFill>
              </a:rPr>
              <a:t>. As the </a:t>
            </a:r>
            <a:br>
              <a:rPr lang="en-US" sz="3200" b="1" dirty="0">
                <a:solidFill>
                  <a:schemeClr val="tx1">
                    <a:lumMod val="85000"/>
                    <a:lumOff val="15000"/>
                  </a:schemeClr>
                </a:solidFill>
              </a:rPr>
            </a:br>
            <a:r>
              <a:rPr lang="en-US" sz="3200" b="1" dirty="0">
                <a:solidFill>
                  <a:schemeClr val="tx1">
                    <a:lumMod val="85000"/>
                    <a:lumOff val="15000"/>
                  </a:schemeClr>
                </a:solidFill>
              </a:rPr>
              <a:t>West German, South Korean, and Japanese economies began to boom in the 70s, this made it harder for Americans to sell their goods overseas. </a:t>
            </a:r>
            <a:r>
              <a:rPr lang="en-US" sz="3200" b="1" dirty="0">
                <a:solidFill>
                  <a:srgbClr val="5E2A9F"/>
                </a:solidFill>
              </a:rPr>
              <a:t>As trade fell, more workers were laid off.</a:t>
            </a:r>
          </a:p>
        </p:txBody>
      </p:sp>
      <p:sp>
        <p:nvSpPr>
          <p:cNvPr id="28677" name="Rectangle 5"/>
          <p:cNvSpPr>
            <a:spLocks noGrp="1" noChangeArrowheads="1"/>
          </p:cNvSpPr>
          <p:nvPr>
            <p:ph type="subTitle" idx="1"/>
          </p:nvPr>
        </p:nvSpPr>
        <p:spPr>
          <a:xfrm>
            <a:off x="2363372" y="4712676"/>
            <a:ext cx="8579284" cy="2145323"/>
          </a:xfrm>
        </p:spPr>
        <p:txBody>
          <a:bodyPr rtlCol="0">
            <a:normAutofit/>
          </a:bodyPr>
          <a:lstStyle/>
          <a:p>
            <a:pPr>
              <a:defRPr/>
            </a:pPr>
            <a:r>
              <a:rPr lang="en-US" sz="3200" b="1" dirty="0">
                <a:solidFill>
                  <a:schemeClr val="tx1"/>
                </a:solidFill>
              </a:rPr>
              <a:t>The nation also had trouble finding jobs for millions of </a:t>
            </a:r>
            <a:r>
              <a:rPr lang="en-US" sz="3200" b="1" dirty="0">
                <a:solidFill>
                  <a:srgbClr val="5E2A9F"/>
                </a:solidFill>
              </a:rPr>
              <a:t>baby boomers </a:t>
            </a:r>
            <a:r>
              <a:rPr lang="en-US" sz="3200" b="1" dirty="0">
                <a:solidFill>
                  <a:schemeClr val="tx1"/>
                </a:solidFill>
              </a:rPr>
              <a:t>many of whom had already reached working age.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30767340"/>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4"/>
          <p:cNvSpPr>
            <a:spLocks noGrp="1" noChangeArrowheads="1"/>
          </p:cNvSpPr>
          <p:nvPr>
            <p:ph type="ctrTitle"/>
          </p:nvPr>
        </p:nvSpPr>
        <p:spPr>
          <a:xfrm>
            <a:off x="1837298" y="0"/>
            <a:ext cx="9475176" cy="787791"/>
          </a:xfrm>
        </p:spPr>
        <p:txBody>
          <a:bodyPr>
            <a:normAutofit fontScale="90000"/>
          </a:bodyPr>
          <a:lstStyle/>
          <a:p>
            <a:pPr eaLnBrk="1" hangingPunct="1"/>
            <a:r>
              <a:rPr lang="en-US" altLang="en-US" sz="3600" b="1" dirty="0">
                <a:solidFill>
                  <a:srgbClr val="5E2A9F"/>
                </a:solidFill>
              </a:rPr>
              <a:t>Inflation increased for several reasons. First….</a:t>
            </a:r>
            <a:endParaRPr lang="en-US" altLang="en-US" sz="2800" b="1" dirty="0">
              <a:solidFill>
                <a:srgbClr val="5E2A9F"/>
              </a:solidFill>
            </a:endParaRPr>
          </a:p>
        </p:txBody>
      </p:sp>
      <p:sp>
        <p:nvSpPr>
          <p:cNvPr id="30725" name="Rectangle 5"/>
          <p:cNvSpPr>
            <a:spLocks noGrp="1" noChangeArrowheads="1"/>
          </p:cNvSpPr>
          <p:nvPr>
            <p:ph type="subTitle" idx="1"/>
          </p:nvPr>
        </p:nvSpPr>
        <p:spPr>
          <a:xfrm>
            <a:off x="1600199" y="900332"/>
            <a:ext cx="9949375" cy="2773142"/>
          </a:xfrm>
        </p:spPr>
        <p:txBody>
          <a:bodyPr rtlCol="0">
            <a:normAutofit fontScale="85000" lnSpcReduction="20000"/>
          </a:bodyPr>
          <a:lstStyle/>
          <a:p>
            <a:pPr marL="609600" indent="-609600">
              <a:defRPr/>
            </a:pPr>
            <a:r>
              <a:rPr lang="en-US" sz="2800" b="1" dirty="0">
                <a:solidFill>
                  <a:srgbClr val="5E2A9F"/>
                </a:solidFill>
              </a:rPr>
              <a:t>More government spending</a:t>
            </a:r>
            <a:r>
              <a:rPr lang="en-US" sz="2800" b="1" dirty="0">
                <a:solidFill>
                  <a:schemeClr val="accent6">
                    <a:lumMod val="75000"/>
                  </a:schemeClr>
                </a:solidFill>
              </a:rPr>
              <a:t> </a:t>
            </a:r>
            <a:r>
              <a:rPr lang="en-US" sz="2800" b="1" dirty="0"/>
              <a:t>on social programs during the 60s (the Great Society), and on the war in Vietnam caused deficit spending, which as we know, increases the national debt.</a:t>
            </a:r>
          </a:p>
          <a:p>
            <a:pPr marL="609600" indent="-609600">
              <a:defRPr/>
            </a:pPr>
            <a:r>
              <a:rPr lang="en-US" sz="2800" b="1" dirty="0"/>
              <a:t>An increase in the national debt…</a:t>
            </a:r>
          </a:p>
          <a:p>
            <a:pPr marL="609600" indent="-609600">
              <a:defRPr/>
            </a:pPr>
            <a:r>
              <a:rPr lang="en-US" sz="2800" b="1" dirty="0"/>
              <a:t>	</a:t>
            </a:r>
            <a:r>
              <a:rPr lang="en-US" sz="2800" b="1" dirty="0">
                <a:solidFill>
                  <a:srgbClr val="5E2A9F"/>
                </a:solidFill>
              </a:rPr>
              <a:t>-drives up interest rates which…</a:t>
            </a:r>
          </a:p>
          <a:p>
            <a:pPr marL="609600" indent="-609600">
              <a:defRPr/>
            </a:pPr>
            <a:r>
              <a:rPr lang="en-US" sz="2800" b="1" dirty="0">
                <a:solidFill>
                  <a:srgbClr val="5E2A9F"/>
                </a:solidFill>
              </a:rPr>
              <a:t>	-slows the economy which…</a:t>
            </a:r>
          </a:p>
          <a:p>
            <a:pPr marL="609600" indent="-609600">
              <a:defRPr/>
            </a:pPr>
            <a:r>
              <a:rPr lang="en-US" sz="2800" b="1" dirty="0">
                <a:solidFill>
                  <a:srgbClr val="5E2A9F"/>
                </a:solidFill>
              </a:rPr>
              <a:t>	-drives up prices leading to inflation</a:t>
            </a:r>
          </a:p>
        </p:txBody>
      </p:sp>
      <p:pic>
        <p:nvPicPr>
          <p:cNvPr id="38916" name="Picture 7" descr="vietnam%20war"/>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400800" y="3673474"/>
            <a:ext cx="4419600" cy="31829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1524000" y="3673474"/>
            <a:ext cx="4876800" cy="318293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26304379"/>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9D665BC-4DE9-48EA-9327-7B04437A145B}"/>
              </a:ext>
            </a:extLst>
          </p:cNvPr>
          <p:cNvSpPr>
            <a:spLocks noGrp="1"/>
          </p:cNvSpPr>
          <p:nvPr>
            <p:ph type="title"/>
          </p:nvPr>
        </p:nvSpPr>
        <p:spPr>
          <a:xfrm>
            <a:off x="2592925" y="624110"/>
            <a:ext cx="8911687" cy="726388"/>
          </a:xfrm>
        </p:spPr>
        <p:txBody>
          <a:bodyPr/>
          <a:lstStyle/>
          <a:p>
            <a:pPr algn="ctr"/>
            <a:r>
              <a:rPr lang="en-US" b="1" u="sng" dirty="0">
                <a:solidFill>
                  <a:srgbClr val="5E2A9F"/>
                </a:solidFill>
              </a:rPr>
              <a:t>Second</a:t>
            </a:r>
            <a:r>
              <a:rPr lang="en-US" b="1" dirty="0">
                <a:solidFill>
                  <a:srgbClr val="5E2A9F"/>
                </a:solidFill>
              </a:rPr>
              <a:t>, the “Nixon Shock”</a:t>
            </a:r>
          </a:p>
        </p:txBody>
      </p:sp>
      <p:sp>
        <p:nvSpPr>
          <p:cNvPr id="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C302E75-1CDE-4B73-823A-2B6A277A32FE}"/>
              </a:ext>
            </a:extLst>
          </p:cNvPr>
          <p:cNvSpPr>
            <a:spLocks noGrp="1"/>
          </p:cNvSpPr>
          <p:nvPr>
            <p:ph idx="1"/>
          </p:nvPr>
        </p:nvSpPr>
        <p:spPr>
          <a:xfrm>
            <a:off x="2589212" y="1491175"/>
            <a:ext cx="8915400" cy="5205047"/>
          </a:xfrm>
        </p:spPr>
        <p:txBody>
          <a:bodyPr>
            <a:normAutofit/>
          </a:bodyPr>
          <a:lstStyle/>
          <a:p>
            <a:r>
              <a:rPr lang="en-US" sz="2000" dirty="0"/>
              <a:t>The “Nixon Shock” occurred when the Nixon administration pulled out of the </a:t>
            </a:r>
            <a:r>
              <a:rPr lang="en-US" sz="2000" b="1" dirty="0">
                <a:solidFill>
                  <a:srgbClr val="5E2A9F"/>
                </a:solidFill>
              </a:rPr>
              <a:t>Bretton Woods Accord </a:t>
            </a:r>
            <a:r>
              <a:rPr lang="en-US" sz="2000" dirty="0"/>
              <a:t>in 1971. This was an </a:t>
            </a:r>
            <a:r>
              <a:rPr lang="en-US" sz="2000" b="1" dirty="0"/>
              <a:t>international financial agreement reached toward the end of World War II </a:t>
            </a:r>
            <a:r>
              <a:rPr lang="en-US" sz="2000" dirty="0"/>
              <a:t>between the U.S., Canada, Western Europe, Australia, and Japan.</a:t>
            </a:r>
          </a:p>
          <a:p>
            <a:r>
              <a:rPr lang="en-US" sz="2000" dirty="0"/>
              <a:t>The agreement, among other provisions, </a:t>
            </a:r>
            <a:r>
              <a:rPr lang="en-US" sz="2000" b="1" dirty="0"/>
              <a:t>required that member countries stabilize their exchange rates to no more than 1% potential variation by tying it to gold (</a:t>
            </a:r>
            <a:r>
              <a:rPr lang="en-US" sz="2000" b="1" dirty="0">
                <a:solidFill>
                  <a:srgbClr val="5E2A9F"/>
                </a:solidFill>
              </a:rPr>
              <a:t>Gold Exchange Standard</a:t>
            </a:r>
            <a:r>
              <a:rPr lang="en-US" sz="2000" b="1" dirty="0"/>
              <a:t>)</a:t>
            </a:r>
            <a:endParaRPr lang="en-US" sz="2000" dirty="0"/>
          </a:p>
          <a:p>
            <a:r>
              <a:rPr lang="en-US" sz="2000" dirty="0"/>
              <a:t>When the U.S. pulled out of the accord, the dollar finally became a </a:t>
            </a:r>
            <a:r>
              <a:rPr lang="en-US" sz="2000" u="sng" dirty="0"/>
              <a:t>true</a:t>
            </a:r>
            <a:r>
              <a:rPr lang="en-US" sz="2000" dirty="0"/>
              <a:t> </a:t>
            </a:r>
            <a:r>
              <a:rPr lang="en-US" sz="2000" b="1" dirty="0">
                <a:solidFill>
                  <a:srgbClr val="5E2A9F"/>
                </a:solidFill>
              </a:rPr>
              <a:t>fiat currency</a:t>
            </a:r>
            <a:r>
              <a:rPr lang="en-US" sz="2000" dirty="0">
                <a:solidFill>
                  <a:srgbClr val="5E2A9F"/>
                </a:solidFill>
              </a:rPr>
              <a:t> </a:t>
            </a:r>
            <a:r>
              <a:rPr lang="en-US" sz="2000" dirty="0"/>
              <a:t>(free-floating), and quickly, other member nations followed suit.</a:t>
            </a:r>
          </a:p>
          <a:p>
            <a:r>
              <a:rPr lang="en-US" sz="2000" dirty="0"/>
              <a:t>Anticipating that the world market would be unpredictable for a time, the U.S. and other nations </a:t>
            </a:r>
            <a:r>
              <a:rPr lang="en-US" sz="2000" b="1" dirty="0">
                <a:solidFill>
                  <a:srgbClr val="5E2A9F"/>
                </a:solidFill>
              </a:rPr>
              <a:t>printed more money reserves, ultimately causing a depreciation in their currencies</a:t>
            </a:r>
            <a:r>
              <a:rPr lang="en-US" sz="2000" dirty="0"/>
              <a:t>.</a:t>
            </a:r>
          </a:p>
          <a:p>
            <a:r>
              <a:rPr lang="en-US" sz="2000" dirty="0"/>
              <a:t>The depreciating U.S. currency compounded the existing inflation and economic stagnation.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34919586"/>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4"/>
          <p:cNvSpPr>
            <a:spLocks noGrp="1" noChangeArrowheads="1"/>
          </p:cNvSpPr>
          <p:nvPr>
            <p:ph type="ctrTitle"/>
          </p:nvPr>
        </p:nvSpPr>
        <p:spPr>
          <a:xfrm>
            <a:off x="2057400" y="1"/>
            <a:ext cx="7772400" cy="1736725"/>
          </a:xfrm>
        </p:spPr>
        <p:txBody>
          <a:bodyPr>
            <a:normAutofit/>
          </a:bodyPr>
          <a:lstStyle/>
          <a:p>
            <a:pPr eaLnBrk="1" hangingPunct="1"/>
            <a:r>
              <a:rPr lang="en-US" altLang="en-US" sz="3200" u="sng" dirty="0">
                <a:solidFill>
                  <a:schemeClr val="tx1"/>
                </a:solidFill>
              </a:rPr>
              <a:t>Third</a:t>
            </a:r>
            <a:r>
              <a:rPr lang="en-US" altLang="en-US" sz="3200" dirty="0">
                <a:solidFill>
                  <a:schemeClr val="tx1"/>
                </a:solidFill>
              </a:rPr>
              <a:t>, was the nation’s </a:t>
            </a:r>
            <a:r>
              <a:rPr lang="en-US" altLang="en-US" sz="3200" b="1" dirty="0">
                <a:solidFill>
                  <a:srgbClr val="660066"/>
                </a:solidFill>
              </a:rPr>
              <a:t>dependency on foreign oil</a:t>
            </a:r>
            <a:r>
              <a:rPr lang="en-US" altLang="en-US" sz="3200" dirty="0">
                <a:solidFill>
                  <a:schemeClr val="tx1"/>
                </a:solidFill>
              </a:rPr>
              <a:t>.  The U.S. received much of its oil from Middle Eastern countries.</a:t>
            </a:r>
          </a:p>
        </p:txBody>
      </p:sp>
      <p:sp>
        <p:nvSpPr>
          <p:cNvPr id="32773" name="Rectangle 5"/>
          <p:cNvSpPr>
            <a:spLocks noGrp="1" noChangeArrowheads="1"/>
          </p:cNvSpPr>
          <p:nvPr>
            <p:ph type="subTitle" idx="1"/>
          </p:nvPr>
        </p:nvSpPr>
        <p:spPr>
          <a:xfrm>
            <a:off x="2057400" y="5105400"/>
            <a:ext cx="8324850" cy="1752600"/>
          </a:xfrm>
        </p:spPr>
        <p:txBody>
          <a:bodyPr rtlCol="0">
            <a:normAutofit/>
          </a:bodyPr>
          <a:lstStyle/>
          <a:p>
            <a:pPr>
              <a:defRPr/>
            </a:pPr>
            <a:r>
              <a:rPr lang="en-US" sz="2800" dirty="0"/>
              <a:t>Most of these countries belonged to a cartel called </a:t>
            </a:r>
            <a:r>
              <a:rPr lang="en-US" sz="2800" b="1" dirty="0">
                <a:solidFill>
                  <a:srgbClr val="660066"/>
                </a:solidFill>
              </a:rPr>
              <a:t>OPEC</a:t>
            </a:r>
            <a:r>
              <a:rPr lang="en-US" sz="2800" dirty="0"/>
              <a:t> (</a:t>
            </a:r>
            <a:r>
              <a:rPr lang="en-US" sz="2800" i="1" dirty="0"/>
              <a:t>Organization of Petroleum Exporting Countries</a:t>
            </a:r>
            <a:r>
              <a:rPr lang="en-US" sz="2800" dirty="0"/>
              <a:t>).</a:t>
            </a:r>
          </a:p>
        </p:txBody>
      </p:sp>
      <p:pic>
        <p:nvPicPr>
          <p:cNvPr id="39940" name="Picture 10" descr="opec"/>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200400" y="1752600"/>
            <a:ext cx="5105400" cy="32845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54536292"/>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20" name="Rectangle 4"/>
          <p:cNvSpPr>
            <a:spLocks noGrp="1" noRot="1" noChangeArrowheads="1"/>
          </p:cNvSpPr>
          <p:nvPr>
            <p:ph type="title"/>
          </p:nvPr>
        </p:nvSpPr>
        <p:spPr>
          <a:xfrm>
            <a:off x="1674055" y="0"/>
            <a:ext cx="10241720" cy="1310830"/>
          </a:xfrm>
        </p:spPr>
        <p:txBody>
          <a:bodyPr rtlCol="0">
            <a:noAutofit/>
          </a:bodyPr>
          <a:lstStyle/>
          <a:p>
            <a:pPr>
              <a:defRPr/>
            </a:pPr>
            <a:r>
              <a:rPr lang="en-US" sz="1700" dirty="0">
                <a:solidFill>
                  <a:schemeClr val="tx1">
                    <a:lumMod val="85000"/>
                    <a:lumOff val="15000"/>
                  </a:schemeClr>
                </a:solidFill>
              </a:rPr>
              <a:t>-</a:t>
            </a:r>
            <a:r>
              <a:rPr lang="en-US" sz="1650" dirty="0">
                <a:solidFill>
                  <a:schemeClr val="tx1">
                    <a:lumMod val="85000"/>
                    <a:lumOff val="15000"/>
                  </a:schemeClr>
                </a:solidFill>
              </a:rPr>
              <a:t>During the late 1960’s, </a:t>
            </a:r>
            <a:r>
              <a:rPr lang="en-US" sz="1650" b="1" dirty="0">
                <a:solidFill>
                  <a:srgbClr val="660066"/>
                </a:solidFill>
              </a:rPr>
              <a:t>OPEC</a:t>
            </a:r>
            <a:r>
              <a:rPr lang="en-US" sz="1650" dirty="0">
                <a:solidFill>
                  <a:schemeClr val="tx1">
                    <a:lumMod val="85000"/>
                    <a:lumOff val="15000"/>
                  </a:schemeClr>
                </a:solidFill>
              </a:rPr>
              <a:t> </a:t>
            </a:r>
            <a:r>
              <a:rPr lang="en-US" sz="1650" b="1" dirty="0">
                <a:solidFill>
                  <a:srgbClr val="660066"/>
                </a:solidFill>
              </a:rPr>
              <a:t>gradually began raising oil prices, largely by purposely limiting supply</a:t>
            </a:r>
            <a:r>
              <a:rPr lang="en-US" sz="1650" b="1" dirty="0">
                <a:solidFill>
                  <a:schemeClr val="tx1">
                    <a:lumMod val="85000"/>
                    <a:lumOff val="15000"/>
                  </a:schemeClr>
                </a:solidFill>
              </a:rPr>
              <a:t>.</a:t>
            </a:r>
            <a:r>
              <a:rPr lang="en-US" sz="1650" dirty="0">
                <a:solidFill>
                  <a:schemeClr val="tx1">
                    <a:lumMod val="85000"/>
                    <a:lumOff val="15000"/>
                  </a:schemeClr>
                </a:solidFill>
              </a:rPr>
              <a:t> A great deal of resentment, largely over geopolitical issues (Western support of Israel; economic and resource domination by the West) fueled this increase, but it was modest (no more than 2% per year). </a:t>
            </a:r>
            <a:br>
              <a:rPr lang="en-US" sz="1650" dirty="0">
                <a:solidFill>
                  <a:schemeClr val="tx1">
                    <a:lumMod val="85000"/>
                    <a:lumOff val="15000"/>
                  </a:schemeClr>
                </a:solidFill>
              </a:rPr>
            </a:br>
            <a:r>
              <a:rPr lang="en-US" sz="1650" dirty="0">
                <a:solidFill>
                  <a:schemeClr val="tx1">
                    <a:lumMod val="85000"/>
                    <a:lumOff val="15000"/>
                  </a:schemeClr>
                </a:solidFill>
              </a:rPr>
              <a:t/>
            </a:r>
            <a:br>
              <a:rPr lang="en-US" sz="1650" dirty="0">
                <a:solidFill>
                  <a:schemeClr val="tx1">
                    <a:lumMod val="85000"/>
                    <a:lumOff val="15000"/>
                  </a:schemeClr>
                </a:solidFill>
              </a:rPr>
            </a:br>
            <a:r>
              <a:rPr lang="en-US" sz="1650" dirty="0">
                <a:solidFill>
                  <a:schemeClr val="tx1">
                    <a:lumMod val="85000"/>
                    <a:lumOff val="15000"/>
                  </a:schemeClr>
                </a:solidFill>
              </a:rPr>
              <a:t>-Then, when the </a:t>
            </a:r>
            <a:r>
              <a:rPr lang="en-US" sz="1650" b="1" dirty="0">
                <a:solidFill>
                  <a:srgbClr val="660066"/>
                </a:solidFill>
              </a:rPr>
              <a:t>Bretton Woods</a:t>
            </a:r>
            <a:r>
              <a:rPr lang="en-US" sz="1650" dirty="0">
                <a:solidFill>
                  <a:schemeClr val="tx1">
                    <a:lumMod val="85000"/>
                    <a:lumOff val="15000"/>
                  </a:schemeClr>
                </a:solidFill>
              </a:rPr>
              <a:t> nations pulled out of their agreement in 1971, </a:t>
            </a:r>
            <a:r>
              <a:rPr lang="en-US" sz="1650" b="1" dirty="0">
                <a:solidFill>
                  <a:srgbClr val="660066"/>
                </a:solidFill>
              </a:rPr>
              <a:t>the oil payments to OPEC shrank significantly due to devalued currencies.</a:t>
            </a:r>
            <a:r>
              <a:rPr lang="en-US" sz="1650" b="1" dirty="0">
                <a:solidFill>
                  <a:schemeClr val="tx1">
                    <a:lumMod val="85000"/>
                    <a:lumOff val="15000"/>
                  </a:schemeClr>
                </a:solidFill>
              </a:rPr>
              <a:t/>
            </a:r>
            <a:br>
              <a:rPr lang="en-US" sz="1650" b="1" dirty="0">
                <a:solidFill>
                  <a:schemeClr val="tx1">
                    <a:lumMod val="85000"/>
                    <a:lumOff val="15000"/>
                  </a:schemeClr>
                </a:solidFill>
              </a:rPr>
            </a:br>
            <a:r>
              <a:rPr lang="en-US" sz="1650" b="1" dirty="0">
                <a:solidFill>
                  <a:schemeClr val="tx1">
                    <a:lumMod val="85000"/>
                    <a:lumOff val="15000"/>
                  </a:schemeClr>
                </a:solidFill>
              </a:rPr>
              <a:t/>
            </a:r>
            <a:br>
              <a:rPr lang="en-US" sz="1650" b="1" dirty="0">
                <a:solidFill>
                  <a:schemeClr val="tx1">
                    <a:lumMod val="85000"/>
                    <a:lumOff val="15000"/>
                  </a:schemeClr>
                </a:solidFill>
              </a:rPr>
            </a:br>
            <a:r>
              <a:rPr lang="en-US" sz="1650" b="1" dirty="0">
                <a:solidFill>
                  <a:schemeClr val="tx1">
                    <a:lumMod val="85000"/>
                    <a:lumOff val="15000"/>
                  </a:schemeClr>
                </a:solidFill>
              </a:rPr>
              <a:t>-</a:t>
            </a:r>
            <a:r>
              <a:rPr lang="en-US" sz="1650" dirty="0">
                <a:solidFill>
                  <a:schemeClr val="tx1">
                    <a:lumMod val="85000"/>
                    <a:lumOff val="15000"/>
                  </a:schemeClr>
                </a:solidFill>
              </a:rPr>
              <a:t>OPEC responded by mandating that payments be made on the Gold Exchange Standard, driving up oil prices and causing the first </a:t>
            </a:r>
            <a:r>
              <a:rPr lang="en-US" sz="1650" b="1" dirty="0">
                <a:solidFill>
                  <a:srgbClr val="660066"/>
                </a:solidFill>
              </a:rPr>
              <a:t>“oil shock”.</a:t>
            </a:r>
          </a:p>
        </p:txBody>
      </p:sp>
      <p:pic>
        <p:nvPicPr>
          <p:cNvPr id="40963" name="Picture 7" descr="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47774" y="2620963"/>
            <a:ext cx="6248400" cy="42370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40964" name="Text Box 8"/>
          <p:cNvSpPr txBox="1">
            <a:spLocks noChangeArrowheads="1"/>
          </p:cNvSpPr>
          <p:nvPr/>
        </p:nvSpPr>
        <p:spPr bwMode="auto">
          <a:xfrm>
            <a:off x="7706535" y="5187804"/>
            <a:ext cx="3998879" cy="132343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50000"/>
              </a:spcBef>
              <a:buClrTx/>
              <a:buFontTx/>
              <a:buNone/>
            </a:pPr>
            <a:r>
              <a:rPr lang="en-US" altLang="en-US" sz="1600" dirty="0">
                <a:solidFill>
                  <a:schemeClr val="tx1"/>
                </a:solidFill>
                <a:latin typeface="Tahoma" panose="020B0604030504040204" pitchFamily="34" charset="0"/>
              </a:rPr>
              <a:t>1st OPEC Conference, Baghdad, September 10–14, </a:t>
            </a:r>
            <a:r>
              <a:rPr lang="en-US" altLang="en-US" sz="1600" dirty="0" smtClean="0">
                <a:solidFill>
                  <a:schemeClr val="tx1"/>
                </a:solidFill>
                <a:latin typeface="Tahoma" panose="020B0604030504040204" pitchFamily="34" charset="0"/>
              </a:rPr>
              <a:t>1960. At </a:t>
            </a:r>
            <a:r>
              <a:rPr lang="en-US" altLang="en-US" sz="1600" dirty="0">
                <a:solidFill>
                  <a:schemeClr val="tx1"/>
                </a:solidFill>
                <a:latin typeface="Tahoma" panose="020B0604030504040204" pitchFamily="34" charset="0"/>
              </a:rPr>
              <a:t>the time, OPEC consisted of 12 countries, largely from the Middle East, but also from Latin America, Africa, and Southeast Asia</a:t>
            </a:r>
          </a:p>
        </p:txBody>
      </p:sp>
      <p:pic>
        <p:nvPicPr>
          <p:cNvPr id="40965" name="Picture 10" descr="1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496175" y="2620963"/>
            <a:ext cx="4419600" cy="257408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47327202"/>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9746418-5F0A-48B8-B743-51B2FA530142}"/>
              </a:ext>
            </a:extLst>
          </p:cNvPr>
          <p:cNvSpPr>
            <a:spLocks noGrp="1"/>
          </p:cNvSpPr>
          <p:nvPr>
            <p:ph type="title"/>
          </p:nvPr>
        </p:nvSpPr>
        <p:spPr/>
        <p:txBody>
          <a:bodyPr/>
          <a:lstStyle/>
          <a:p>
            <a:pPr algn="ctr"/>
            <a:r>
              <a:rPr lang="en-US" dirty="0"/>
              <a:t>Mohammad Reza Pahlavi,</a:t>
            </a:r>
            <a:br>
              <a:rPr lang="en-US" dirty="0"/>
            </a:br>
            <a:r>
              <a:rPr lang="en-US" dirty="0"/>
              <a:t>The Shah of Iran</a:t>
            </a:r>
          </a:p>
        </p:txBody>
      </p:sp>
      <p:sp>
        <p:nvSpPr>
          <p:cNvPr id="4" name="TextBox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D7C121F-98FF-4063-8722-CF51FBFCBB7B}"/>
              </a:ext>
            </a:extLst>
          </p:cNvPr>
          <p:cNvSpPr txBox="1"/>
          <p:nvPr/>
        </p:nvSpPr>
        <p:spPr>
          <a:xfrm>
            <a:off x="2592924" y="2200072"/>
            <a:ext cx="6816187" cy="3785652"/>
          </a:xfrm>
          <a:prstGeom prst="rect">
            <a:avLst/>
          </a:prstGeom>
          <a:noFill/>
        </p:spPr>
        <p:txBody>
          <a:bodyPr wrap="square" rtlCol="0">
            <a:spAutoFit/>
          </a:bodyPr>
          <a:lstStyle/>
          <a:p>
            <a:r>
              <a:rPr lang="en-US" sz="2400" b="1" i="1" dirty="0"/>
              <a:t>"Of course the price of oil is going to rise... Certainly! And how!... You've [Western nations] increased the price of the wheat you sell us by 300 percent, and the same for sugar and cement... You buy our crude oil and sell it back to us, refined as petrochemicals, at a hundred times the price you've paid us... It's only fair that, from now on, you should pay more for oil. Let's say ten times more."</a:t>
            </a:r>
          </a:p>
        </p:txBody>
      </p:sp>
      <p:pic>
        <p:nvPicPr>
          <p:cNvPr id="5" name="Pictur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CD31002-C871-4711-8B9C-AC077168DF58}"/>
              </a:ext>
            </a:extLst>
          </p:cNvPr>
          <p:cNvPicPr>
            <a:picLocks noChangeAspect="1"/>
          </p:cNvPicPr>
          <p:nvPr/>
        </p:nvPicPr>
        <p:blipFill>
          <a:blip r:embed="rId2"/>
          <a:stretch>
            <a:fillRect/>
          </a:stretch>
        </p:blipFill>
        <p:spPr>
          <a:xfrm>
            <a:off x="9409111" y="2200072"/>
            <a:ext cx="2095500" cy="33528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6212280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a="http://schemas.openxmlformats.org/drawingml/2006/main"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269</TotalTime>
  <Words>1020</Words>
  <Application>Microsoft Macintosh PowerPoint</Application>
  <PresentationFormat>Custom</PresentationFormat>
  <Paragraphs>41</Paragraphs>
  <Slides>14</Slides>
  <Notes>0</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Wisp</vt:lpstr>
      <vt:lpstr>Economics in the 1970s</vt:lpstr>
      <vt:lpstr>Slide 2</vt:lpstr>
      <vt:lpstr>Causes of the Economic Woes of the 70s</vt:lpstr>
      <vt:lpstr>Unemployment also increased because trade competition intensified. As the  West German, South Korean, and Japanese economies began to boom in the 70s, this made it harder for Americans to sell their goods overseas. As trade fell, more workers were laid off.</vt:lpstr>
      <vt:lpstr>Inflation increased for several reasons. First….</vt:lpstr>
      <vt:lpstr>Second, the “Nixon Shock”</vt:lpstr>
      <vt:lpstr>Third, was the nation’s dependency on foreign oil.  The U.S. received much of its oil from Middle Eastern countries.</vt:lpstr>
      <vt:lpstr>-During the late 1960’s, OPEC gradually began raising oil prices, largely by purposely limiting supply. A great deal of resentment, largely over geopolitical issues (Western support of Israel; economic and resource domination by the West) fueled this increase, but it was modest (no more than 2% per year).   -Then, when the Bretton Woods nations pulled out of their agreement in 1971, the oil payments to OPEC shrank significantly due to devalued currencies.  -OPEC responded by mandating that payments be made on the Gold Exchange Standard, driving up oil prices and causing the first “oil shock”.</vt:lpstr>
      <vt:lpstr>Mohammad Reza Pahlavi, The Shah of Iran</vt:lpstr>
      <vt:lpstr>Then, in 1973, the Second Arab-Israeli War broke out, with Israel against Egypt &amp; Syria  </vt:lpstr>
      <vt:lpstr>The OPEC nations sided with Egypt &amp; Syria, and imposed an oil embargo on the U.S. and other Western countries.</vt:lpstr>
      <vt:lpstr>Nixon and his top foreign policy minister, Henry Kissinger, undertook efforts toward energy independence for the U.S. and diplomatic measures to persuade Israel to withdraw from Egypt and Syria.</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in the 1970s</dc:title>
  <dc:creator>Elena Hynes</dc:creator>
  <cp:lastModifiedBy>Elena Hynes</cp:lastModifiedBy>
  <cp:revision>30</cp:revision>
  <dcterms:created xsi:type="dcterms:W3CDTF">2019-05-08T13:37:38Z</dcterms:created>
  <dcterms:modified xsi:type="dcterms:W3CDTF">2019-05-08T13:48:57Z</dcterms:modified>
</cp:coreProperties>
</file>