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57" r:id="rId7"/>
    <p:sldId id="264" r:id="rId8"/>
    <p:sldId id="258" r:id="rId9"/>
    <p:sldId id="265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5051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96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E596F-A36A-4097-91C7-7792D03EA9ED}" type="datetimeFigureOut">
              <a:rPr lang="en-US" smtClean="0"/>
              <a:pPr/>
              <a:t>5/20/19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7A206-4633-4454-9528-54CFDA6F1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8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7A206-4633-4454-9528-54CFDA6F15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092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7A206-4633-4454-9528-54CFDA6F158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7A206-4633-4454-9528-54CFDA6F15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7A206-4633-4454-9528-54CFDA6F15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02720C-0B7D-4A7D-8B51-0FDDEB5BEEAC}" type="datetimeFigureOut">
              <a:rPr lang="en-US" smtClean="0"/>
              <a:pPr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975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404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752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909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02720C-0B7D-4A7D-8B51-0FDDEB5BEEAC}" type="datetimeFigureOut">
              <a:rPr lang="en-US" smtClean="0"/>
              <a:pPr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7791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351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181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461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720C-0B7D-4A7D-8B51-0FDDEB5BEEAC}" type="datetimeFigureOut">
              <a:rPr lang="en-US" smtClean="0"/>
              <a:pPr/>
              <a:t>5/20/19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01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02720C-0B7D-4A7D-8B51-0FDDEB5BEEAC}" type="datetimeFigureOut">
              <a:rPr lang="en-US" smtClean="0"/>
              <a:pPr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097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02720C-0B7D-4A7D-8B51-0FDDEB5BEEAC}" type="datetimeFigureOut">
              <a:rPr lang="en-US" smtClean="0"/>
              <a:pPr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757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B02720C-0B7D-4A7D-8B51-0FDDEB5BEEAC}" type="datetimeFigureOut">
              <a:rPr lang="en-US" smtClean="0"/>
              <a:pPr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6BEBFC5-B326-4B8E-905E-A2E791A1AD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584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bmWs6Jf5dc" TargetMode="External"/><Relationship Id="rId4" Type="http://schemas.openxmlformats.org/officeDocument/2006/relationships/hyperlink" Target="https://www.youtube.com/watch?v=8aQRq9hhekA" TargetMode="External"/><Relationship Id="rId5" Type="http://schemas.openxmlformats.org/officeDocument/2006/relationships/hyperlink" Target="https://www.youtube.com/watch?v=3qrOvBuWJ-c" TargetMode="External"/><Relationship Id="rId6" Type="http://schemas.openxmlformats.org/officeDocument/2006/relationships/hyperlink" Target="https://www.youtube.com/watch?v=xFrGuyw1V8s" TargetMode="External"/><Relationship Id="rId7" Type="http://schemas.openxmlformats.org/officeDocument/2006/relationships/hyperlink" Target="https://www.youtube.com/watch?v=0CFuCYNx-1g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w7OgIMMRc4" TargetMode="External"/><Relationship Id="rId4" Type="http://schemas.openxmlformats.org/officeDocument/2006/relationships/hyperlink" Target="https://www.youtube.com/watch?v=mcCK99wHrk0" TargetMode="External"/><Relationship Id="rId5" Type="http://schemas.openxmlformats.org/officeDocument/2006/relationships/hyperlink" Target="https://www.youtube.com/watch?v=PobrSpMwKk4" TargetMode="External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dQw4w9WgXc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JUgws9M-E&amp;list=PLNqwHBvKkXKqkbAFry_5HqKg0xnLuYq3M" TargetMode="External"/><Relationship Id="rId4" Type="http://schemas.openxmlformats.org/officeDocument/2006/relationships/hyperlink" Target="https://www.youtube.com/watch?v=mRmKzxhMzwo" TargetMode="External"/><Relationship Id="rId5" Type="http://schemas.openxmlformats.org/officeDocument/2006/relationships/hyperlink" Target="https://www.youtube.com/watch?v=L09qnRfZY-k" TargetMode="External"/><Relationship Id="rId6" Type="http://schemas.openxmlformats.org/officeDocument/2006/relationships/hyperlink" Target="https://www.youtube.com/watch?v=oV5LQcmuGg8" TargetMode="External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6W6y7YhHdV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BIgXhiOpeQ" TargetMode="External"/><Relationship Id="rId4" Type="http://schemas.openxmlformats.org/officeDocument/2006/relationships/hyperlink" Target="https://www.youtube.com/watch?v=djV11Xbc914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34sntIgI4g" TargetMode="External"/><Relationship Id="rId4" Type="http://schemas.openxmlformats.org/officeDocument/2006/relationships/hyperlink" Target="https://www.youtube.com/watch?v=7oKPYe53h78" TargetMode="External"/><Relationship Id="rId5" Type="http://schemas.openxmlformats.org/officeDocument/2006/relationships/hyperlink" Target="https://www.youtube.com/watch?v=_YYmfM2TfUA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sxktpxkc6o" TargetMode="External"/><Relationship Id="rId4" Type="http://schemas.openxmlformats.org/officeDocument/2006/relationships/hyperlink" Target="https://www.youtube.com/watch?v=0KFVLWX7eEY&amp;t=26s" TargetMode="External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Pop Culture in the 70</a:t>
            </a:r>
            <a:r>
              <a:rPr lang="en-US" sz="4400" b="1" dirty="0"/>
              <a:t>s</a:t>
            </a:r>
            <a:r>
              <a:rPr lang="en-US" b="1" dirty="0"/>
              <a:t> and 80</a:t>
            </a:r>
            <a:r>
              <a:rPr lang="en-US" sz="4400" b="1" dirty="0"/>
              <a:t>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Fashion, Television, Movies &amp; Music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35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21C3D2C-36E6-4EB5-8FD4-3412C590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7286"/>
            <a:ext cx="9601200" cy="823912"/>
          </a:xfrm>
        </p:spPr>
        <p:txBody>
          <a:bodyPr/>
          <a:lstStyle/>
          <a:p>
            <a:pPr algn="ctr"/>
            <a:r>
              <a:rPr lang="en-US" dirty="0"/>
              <a:t>Music in the 70s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22F559C-F48A-4B90-AC58-1CA0449CE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091198"/>
            <a:ext cx="4443984" cy="823912"/>
          </a:xfrm>
        </p:spPr>
        <p:txBody>
          <a:bodyPr/>
          <a:lstStyle/>
          <a:p>
            <a:pPr algn="ctr"/>
            <a:r>
              <a:rPr lang="en-US" dirty="0"/>
              <a:t>Rock Music Evolves</a:t>
            </a:r>
          </a:p>
          <a:p>
            <a:pPr algn="ctr"/>
            <a:r>
              <a:rPr lang="en-US" sz="2400" dirty="0"/>
              <a:t>(</a:t>
            </a:r>
            <a:r>
              <a:rPr lang="en-US" sz="2400" dirty="0">
                <a:solidFill>
                  <a:srgbClr val="660066"/>
                </a:solidFill>
              </a:rPr>
              <a:t>Metal, Punk, and “Prog” Rock Emerge</a:t>
            </a:r>
            <a:r>
              <a:rPr lang="en-US" sz="2400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55519E8-3017-4E6E-9BA9-C96620E1E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956504"/>
            <a:ext cx="5004818" cy="5237671"/>
          </a:xfrm>
        </p:spPr>
        <p:txBody>
          <a:bodyPr>
            <a:normAutofit fontScale="55000" lnSpcReduction="20000"/>
          </a:bodyPr>
          <a:lstStyle/>
          <a:p>
            <a:r>
              <a:rPr lang="en-US" sz="2700" dirty="0"/>
              <a:t>Rock takes on a “harder”, and in some cases, a more “experimental” edge</a:t>
            </a:r>
          </a:p>
          <a:p>
            <a:r>
              <a:rPr lang="en-US" sz="2700" dirty="0"/>
              <a:t>The “single” diminishes in importance and the “album” becomes much more important</a:t>
            </a:r>
          </a:p>
          <a:p>
            <a:r>
              <a:rPr lang="en-US" sz="2700" dirty="0"/>
              <a:t>60s musicians who were influenced by the British Invasion (Joplin, Hendrix, The Doors) gave way to musicians like Black Sabbath, Led Zeppelin, Arrowsmith, and Queen</a:t>
            </a:r>
          </a:p>
          <a:p>
            <a:r>
              <a:rPr lang="en-US" sz="2700" dirty="0"/>
              <a:t>In the late 70s, a new British Invasion landed in the U.S. – PUNK!</a:t>
            </a:r>
          </a:p>
          <a:p>
            <a:r>
              <a:rPr lang="en-US" sz="2700" dirty="0"/>
              <a:t>“Anarchy in the U.K.” – The Sex Pistols (1977)</a:t>
            </a:r>
          </a:p>
          <a:p>
            <a:r>
              <a:rPr lang="en-US" sz="2700" dirty="0">
                <a:hlinkClick r:id="rId3"/>
              </a:rPr>
              <a:t>https://www.youtube.com/watch?v=qbmWs6Jf5dc</a:t>
            </a:r>
            <a:endParaRPr lang="en-US" sz="2700" dirty="0"/>
          </a:p>
          <a:p>
            <a:r>
              <a:rPr lang="en-US" sz="2700" dirty="0"/>
              <a:t>“Iron Man”  - Black Sabbath (1970): </a:t>
            </a:r>
            <a:r>
              <a:rPr lang="en-US" sz="2700" dirty="0">
                <a:hlinkClick r:id="rId4"/>
              </a:rPr>
              <a:t>https://www.youtube.com/watch?v=8aQRq9hhekA</a:t>
            </a:r>
            <a:r>
              <a:rPr lang="en-US" sz="2700" dirty="0"/>
              <a:t> </a:t>
            </a:r>
          </a:p>
          <a:p>
            <a:r>
              <a:rPr lang="en-US" sz="2700" dirty="0"/>
              <a:t>“Prog” Rockers: David Bowie, Frank Zappa, Pink Floyd</a:t>
            </a:r>
          </a:p>
          <a:p>
            <a:r>
              <a:rPr lang="en-US" sz="2700" dirty="0"/>
              <a:t>“Ziggy Stardust” – David Bowie (1970):</a:t>
            </a:r>
          </a:p>
          <a:p>
            <a:r>
              <a:rPr lang="en-US" sz="2700" dirty="0">
                <a:hlinkClick r:id="rId5"/>
              </a:rPr>
              <a:t>https://www.youtube.com/watch?v=3qrOvBuWJ-c</a:t>
            </a:r>
            <a:endParaRPr lang="en-US" sz="27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75AB9AA-7218-4CA0-B6B1-049B05339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110623"/>
            <a:ext cx="4443984" cy="823912"/>
          </a:xfrm>
        </p:spPr>
        <p:txBody>
          <a:bodyPr/>
          <a:lstStyle/>
          <a:p>
            <a:pPr algn="ctr"/>
            <a:r>
              <a:rPr lang="en-US" dirty="0"/>
              <a:t>“Dance” Music Returns</a:t>
            </a:r>
          </a:p>
          <a:p>
            <a:pPr algn="ctr"/>
            <a:r>
              <a:rPr lang="en-US" sz="2400" dirty="0">
                <a:solidFill>
                  <a:srgbClr val="660066"/>
                </a:solidFill>
              </a:rPr>
              <a:t>(“Discos” pioneer a new style of electronic music)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8717877-8BAD-4EBF-A3FC-47E1797DF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5691" y="1953960"/>
            <a:ext cx="5010494" cy="4636754"/>
          </a:xfrm>
        </p:spPr>
        <p:txBody>
          <a:bodyPr>
            <a:normAutofit fontScale="77500" lnSpcReduction="20000"/>
          </a:bodyPr>
          <a:lstStyle/>
          <a:p>
            <a:r>
              <a:rPr lang="en-US" sz="2700" dirty="0"/>
              <a:t>Initially, disco (and its cooler cousin, “funk”), featured a full orchestra. As the decade wore on, DJs became more and more like composers and songwriters, allowing disco to become increasingly electronic</a:t>
            </a:r>
          </a:p>
          <a:p>
            <a:r>
              <a:rPr lang="en-US" sz="2700" dirty="0"/>
              <a:t>This sassy, fun, upbeat, pop music had people “going dancing” once again for the first time in nearly two decades</a:t>
            </a:r>
          </a:p>
          <a:p>
            <a:r>
              <a:rPr lang="en-US" sz="2700" dirty="0"/>
              <a:t>“Dancing Queen” – Abba (1976)</a:t>
            </a:r>
          </a:p>
          <a:p>
            <a:r>
              <a:rPr lang="en-US" sz="2700" dirty="0">
                <a:hlinkClick r:id="rId6"/>
              </a:rPr>
              <a:t>https://www.youtube.com/watch?v=xFrGuyw1V8s</a:t>
            </a:r>
            <a:endParaRPr lang="en-US" sz="2700" dirty="0"/>
          </a:p>
          <a:p>
            <a:r>
              <a:rPr lang="en-US" sz="2700" dirty="0"/>
              <a:t>“Superstition” – Stevie Wonder (1972)</a:t>
            </a:r>
          </a:p>
          <a:p>
            <a:r>
              <a:rPr lang="en-US" sz="2700" dirty="0">
                <a:hlinkClick r:id="rId7"/>
              </a:rPr>
              <a:t>https://www.youtube.com/watch?v=0CFuCYNx-1g</a:t>
            </a:r>
            <a:endParaRPr lang="en-US" sz="27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0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77899"/>
            <a:ext cx="9601200" cy="3622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Music in the 80s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9094" y="618978"/>
            <a:ext cx="8379706" cy="623902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660066"/>
                </a:solidFill>
              </a:rPr>
              <a:t>Pop Music Explodes! </a:t>
            </a:r>
            <a:r>
              <a:rPr lang="en-US" dirty="0"/>
              <a:t>– Michael Jackson, Prince, Madonna, Janet Jackson, Whitney Houston (pop stars now more strongly emphasize dance as a major aspect of performance)</a:t>
            </a:r>
          </a:p>
          <a:p>
            <a:r>
              <a:rPr lang="en-US" dirty="0">
                <a:solidFill>
                  <a:srgbClr val="660066"/>
                </a:solidFill>
              </a:rPr>
              <a:t>The Return of the “Single”</a:t>
            </a:r>
            <a:r>
              <a:rPr lang="en-US" dirty="0"/>
              <a:t>: If the late 60s and 70s were the era of the “Album”, then the 80s was the era of the “single”. Pop movement swells with numerous </a:t>
            </a:r>
            <a:r>
              <a:rPr lang="en-US" dirty="0">
                <a:solidFill>
                  <a:srgbClr val="660066"/>
                </a:solidFill>
              </a:rPr>
              <a:t>“One Hit Wonders” </a:t>
            </a:r>
            <a:r>
              <a:rPr lang="en-US" dirty="0">
                <a:solidFill>
                  <a:schemeClr val="tx1"/>
                </a:solidFill>
              </a:rPr>
              <a:t>– “Take on Me” (A-Ha), “Never </a:t>
            </a:r>
            <a:r>
              <a:rPr lang="en-US" dirty="0" err="1">
                <a:solidFill>
                  <a:schemeClr val="tx1"/>
                </a:solidFill>
              </a:rPr>
              <a:t>Gonna</a:t>
            </a:r>
            <a:r>
              <a:rPr lang="en-US" dirty="0">
                <a:solidFill>
                  <a:schemeClr val="tx1"/>
                </a:solidFill>
              </a:rPr>
              <a:t> Give You Up” (Rick Astley)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https://www.youtube.com/watch?v=dQw4w9WgXcQ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Music assumes a stronger focus on both the DJ and the electronic composer (use of synthesizers creates new wave of </a:t>
            </a:r>
            <a:r>
              <a:rPr lang="en-US" dirty="0">
                <a:solidFill>
                  <a:srgbClr val="660066"/>
                </a:solidFill>
              </a:rPr>
              <a:t>electronic pop</a:t>
            </a:r>
          </a:p>
          <a:p>
            <a:r>
              <a:rPr lang="en-US" dirty="0">
                <a:solidFill>
                  <a:srgbClr val="660066"/>
                </a:solidFill>
              </a:rPr>
              <a:t>The Music Video Becomes a Standard </a:t>
            </a:r>
            <a:r>
              <a:rPr lang="en-US" dirty="0"/>
              <a:t>– any hit song could be that much more hard-hitting with an amazing music </a:t>
            </a:r>
            <a:r>
              <a:rPr lang="en-US" dirty="0" smtClean="0"/>
              <a:t>video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Metal </a:t>
            </a:r>
            <a:r>
              <a:rPr lang="en-US" dirty="0">
                <a:solidFill>
                  <a:srgbClr val="660066"/>
                </a:solidFill>
              </a:rPr>
              <a:t>Matures</a:t>
            </a:r>
            <a:r>
              <a:rPr lang="en-US" dirty="0">
                <a:solidFill>
                  <a:schemeClr val="tx1"/>
                </a:solidFill>
              </a:rPr>
              <a:t>: The harder rock and punk of the 70s influences a new generation of musicians – Slayer, </a:t>
            </a:r>
            <a:r>
              <a:rPr lang="en-US" dirty="0" err="1">
                <a:solidFill>
                  <a:schemeClr val="tx1"/>
                </a:solidFill>
              </a:rPr>
              <a:t>Pantera</a:t>
            </a:r>
            <a:r>
              <a:rPr lang="en-US" dirty="0">
                <a:solidFill>
                  <a:schemeClr val="tx1"/>
                </a:solidFill>
              </a:rPr>
              <a:t>, Metallica</a:t>
            </a:r>
          </a:p>
          <a:p>
            <a:r>
              <a:rPr lang="en-US" dirty="0">
                <a:solidFill>
                  <a:schemeClr val="tx1"/>
                </a:solidFill>
              </a:rPr>
              <a:t>Hair Metal: Guns n’ Roses, Van Halen, Twisted Sister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3"/>
              </a:rPr>
              <a:t>https://www.youtube.com/watch?v=1w7OgIMMRc4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660066"/>
                </a:solidFill>
              </a:rPr>
              <a:t>Hip Hop &amp; Rap Are Born </a:t>
            </a:r>
            <a:r>
              <a:rPr lang="en-US" dirty="0">
                <a:solidFill>
                  <a:schemeClr val="tx1"/>
                </a:solidFill>
              </a:rPr>
              <a:t>– “Rapper’s Delight” (</a:t>
            </a:r>
            <a:r>
              <a:rPr lang="en-US" dirty="0" err="1">
                <a:solidFill>
                  <a:schemeClr val="tx1"/>
                </a:solidFill>
              </a:rPr>
              <a:t>Sugarhill</a:t>
            </a:r>
            <a:r>
              <a:rPr lang="en-US" dirty="0">
                <a:solidFill>
                  <a:schemeClr val="tx1"/>
                </a:solidFill>
              </a:rPr>
              <a:t> Gang – 1979), “The Message” (Grandmaster Flash, 1981)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4"/>
              </a:rPr>
              <a:t>https://www.youtube.com/watch?v=mcCK99wHrk0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5"/>
              </a:rPr>
              <a:t>https://www.youtube.com/watch?v=PobrSpMwKk4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genre would grow throughout the 80s with many more artists: Biz Markie, Slick Rick, LL Cool J, Run-DMC, Public Enemy, NWA.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6066" y="228600"/>
            <a:ext cx="1914525" cy="2390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7940" y="2619375"/>
            <a:ext cx="2390775" cy="1914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1740" y="45339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20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Fashion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078921"/>
            <a:ext cx="4443984" cy="8239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The 70s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65818"/>
            <a:ext cx="4443984" cy="4705103"/>
          </a:xfrm>
        </p:spPr>
        <p:txBody>
          <a:bodyPr>
            <a:noAutofit/>
          </a:bodyPr>
          <a:lstStyle/>
          <a:p>
            <a:r>
              <a:rPr lang="en-US" sz="2400" dirty="0"/>
              <a:t>Bell bottoms</a:t>
            </a:r>
          </a:p>
          <a:p>
            <a:r>
              <a:rPr lang="en-US" sz="2400" dirty="0"/>
              <a:t>Everyone in pants!</a:t>
            </a:r>
          </a:p>
          <a:p>
            <a:r>
              <a:rPr lang="en-US" sz="2400" dirty="0"/>
              <a:t>Jeans are the new teenage uniform</a:t>
            </a:r>
          </a:p>
          <a:p>
            <a:r>
              <a:rPr lang="en-US" sz="2400" dirty="0"/>
              <a:t>Striking, bold looks</a:t>
            </a:r>
          </a:p>
          <a:p>
            <a:r>
              <a:rPr lang="en-US" sz="2400" dirty="0"/>
              <a:t>Many 60s trends remain:</a:t>
            </a:r>
          </a:p>
          <a:p>
            <a:pPr lvl="1"/>
            <a:r>
              <a:rPr lang="en-US" sz="2400" dirty="0"/>
              <a:t>Bright colors</a:t>
            </a:r>
          </a:p>
          <a:p>
            <a:pPr lvl="1"/>
            <a:r>
              <a:rPr lang="en-US" sz="2400" dirty="0"/>
              <a:t>Loud prints</a:t>
            </a:r>
          </a:p>
          <a:p>
            <a:pPr lvl="1"/>
            <a:r>
              <a:rPr lang="en-US" sz="2400" dirty="0"/>
              <a:t>Short “mod” skirts and longer, more flowy “hippie”-style skirts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980640"/>
            <a:ext cx="4443984" cy="92219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The 80s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1907529"/>
            <a:ext cx="4443984" cy="4668087"/>
          </a:xfrm>
        </p:spPr>
        <p:txBody>
          <a:bodyPr>
            <a:noAutofit/>
          </a:bodyPr>
          <a:lstStyle/>
          <a:p>
            <a:r>
              <a:rPr lang="en-US" sz="2400" dirty="0"/>
              <a:t>Bright, neon or fluorescent colors</a:t>
            </a:r>
          </a:p>
          <a:p>
            <a:r>
              <a:rPr lang="en-US" sz="2400" dirty="0"/>
              <a:t>Pastel color block outfits</a:t>
            </a:r>
          </a:p>
          <a:p>
            <a:r>
              <a:rPr lang="en-US" sz="2400" dirty="0"/>
              <a:t>“Flashy” fabrics</a:t>
            </a:r>
          </a:p>
          <a:p>
            <a:r>
              <a:rPr lang="en-US" sz="2400" dirty="0"/>
              <a:t>Shoulder pads (women)</a:t>
            </a:r>
          </a:p>
          <a:p>
            <a:r>
              <a:rPr lang="en-US" sz="2400" dirty="0"/>
              <a:t>Workout gear</a:t>
            </a:r>
          </a:p>
          <a:p>
            <a:r>
              <a:rPr lang="en-US" sz="2400" dirty="0"/>
              <a:t>Teased, crimped or blown-out hair</a:t>
            </a:r>
          </a:p>
          <a:p>
            <a:r>
              <a:rPr lang="en-US" sz="2400" dirty="0"/>
              <a:t>The Rat-Tail</a:t>
            </a:r>
          </a:p>
          <a:p>
            <a:r>
              <a:rPr lang="en-US" sz="2400" dirty="0"/>
              <a:t>The Mullet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83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407" y="0"/>
            <a:ext cx="963318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87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73" y="2065373"/>
            <a:ext cx="3615070" cy="4752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903" y="1488560"/>
            <a:ext cx="4097024" cy="5369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846" y="21267"/>
            <a:ext cx="2506058" cy="3508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976" y="3104707"/>
            <a:ext cx="2729023" cy="3713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846" y="3508744"/>
            <a:ext cx="2506057" cy="3309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3098" y="21267"/>
            <a:ext cx="2558901" cy="30834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96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5" y="212652"/>
            <a:ext cx="3406849" cy="2694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49" y="3089202"/>
            <a:ext cx="3604437" cy="3156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498" y="3147237"/>
            <a:ext cx="2307102" cy="323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089" y="569341"/>
            <a:ext cx="173355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432" y="416941"/>
            <a:ext cx="1762125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6143" y="416941"/>
            <a:ext cx="1676400" cy="272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9190" y="3141091"/>
            <a:ext cx="2086308" cy="3139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9786" y="3490027"/>
            <a:ext cx="2218218" cy="235444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76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8347"/>
            <a:ext cx="9601200" cy="908447"/>
          </a:xfrm>
        </p:spPr>
        <p:txBody>
          <a:bodyPr/>
          <a:lstStyle/>
          <a:p>
            <a:pPr algn="ctr"/>
            <a:r>
              <a:rPr lang="en-US" dirty="0"/>
              <a:t>Television in the 70s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8317" y="686229"/>
            <a:ext cx="9824484" cy="6071191"/>
          </a:xfrm>
        </p:spPr>
        <p:txBody>
          <a:bodyPr>
            <a:normAutofit fontScale="70000" lnSpcReduction="20000"/>
          </a:bodyPr>
          <a:lstStyle/>
          <a:p>
            <a:r>
              <a:rPr lang="en-US" sz="2300" b="1" dirty="0"/>
              <a:t>Moviegoing audiences shrink still further in the 70s as more people stay home and watch television</a:t>
            </a:r>
          </a:p>
          <a:p>
            <a:r>
              <a:rPr lang="en-US" sz="2300" b="1" dirty="0"/>
              <a:t>“Subscription” TV emerges – with HBO!</a:t>
            </a:r>
          </a:p>
          <a:p>
            <a:r>
              <a:rPr lang="en-US" sz="2300" b="1" dirty="0"/>
              <a:t>Sketch comedy comes of age!</a:t>
            </a:r>
          </a:p>
          <a:p>
            <a:pPr lvl="1"/>
            <a:r>
              <a:rPr lang="en-US" sz="2300" b="1" dirty="0">
                <a:solidFill>
                  <a:srgbClr val="660066"/>
                </a:solidFill>
              </a:rPr>
              <a:t>Saturday Night Live</a:t>
            </a:r>
          </a:p>
          <a:p>
            <a:pPr lvl="1"/>
            <a:r>
              <a:rPr lang="en-US" sz="2300" b="1" dirty="0">
                <a:solidFill>
                  <a:srgbClr val="660066"/>
                </a:solidFill>
              </a:rPr>
              <a:t>Monty Python’s Flying Circus</a:t>
            </a:r>
          </a:p>
          <a:p>
            <a:r>
              <a:rPr lang="en-US" sz="2300" b="1" dirty="0"/>
              <a:t>Conservative elements long to return to a “simpler” time</a:t>
            </a:r>
          </a:p>
          <a:p>
            <a:pPr lvl="1"/>
            <a:r>
              <a:rPr lang="en-US" sz="2300" b="1" dirty="0">
                <a:solidFill>
                  <a:srgbClr val="660066"/>
                </a:solidFill>
              </a:rPr>
              <a:t>Happy Days: </a:t>
            </a:r>
            <a:r>
              <a:rPr lang="en-US" sz="2300" b="1" dirty="0">
                <a:solidFill>
                  <a:srgbClr val="660066"/>
                </a:solidFill>
                <a:hlinkClick r:id="rId2"/>
              </a:rPr>
              <a:t>https://www.youtube.com/watch?v=6W6y7YhHdVE</a:t>
            </a:r>
            <a:endParaRPr lang="en-US" sz="2300" b="1" dirty="0">
              <a:solidFill>
                <a:srgbClr val="660066"/>
              </a:solidFill>
            </a:endParaRPr>
          </a:p>
          <a:p>
            <a:pPr lvl="1"/>
            <a:r>
              <a:rPr lang="en-US" sz="2300" b="1" dirty="0">
                <a:solidFill>
                  <a:srgbClr val="660066"/>
                </a:solidFill>
              </a:rPr>
              <a:t>Little House on the Prairie</a:t>
            </a:r>
          </a:p>
          <a:p>
            <a:pPr lvl="1"/>
            <a:r>
              <a:rPr lang="en-US" sz="2300" b="1" dirty="0">
                <a:solidFill>
                  <a:srgbClr val="660066"/>
                </a:solidFill>
              </a:rPr>
              <a:t>The </a:t>
            </a:r>
            <a:r>
              <a:rPr lang="en-US" sz="2300" b="1" dirty="0" err="1">
                <a:solidFill>
                  <a:srgbClr val="660066"/>
                </a:solidFill>
              </a:rPr>
              <a:t>Waltons</a:t>
            </a:r>
            <a:endParaRPr lang="en-US" sz="2300" b="1" dirty="0">
              <a:solidFill>
                <a:srgbClr val="660066"/>
              </a:solidFill>
            </a:endParaRPr>
          </a:p>
          <a:p>
            <a:r>
              <a:rPr lang="en-US" sz="2300" b="1" dirty="0"/>
              <a:t>Much more diversity and effort to reflect social trends (civil rights, feminism, anti-war movement)</a:t>
            </a:r>
          </a:p>
          <a:p>
            <a:pPr lvl="1"/>
            <a:r>
              <a:rPr lang="en-US" sz="2300" b="1" dirty="0">
                <a:solidFill>
                  <a:srgbClr val="660066"/>
                </a:solidFill>
              </a:rPr>
              <a:t>Roots (100 million watched): </a:t>
            </a:r>
            <a:r>
              <a:rPr lang="en-US" sz="2300" b="1" dirty="0">
                <a:solidFill>
                  <a:srgbClr val="660066"/>
                </a:solidFill>
                <a:hlinkClick r:id="rId3"/>
              </a:rPr>
              <a:t>https://www.youtube.com/watch?v=TSJUgws9M-E&amp;list=PLNqwHBvKkXKqkbAFry_5HqKg0xnLuYq3M</a:t>
            </a:r>
            <a:endParaRPr lang="en-US" sz="2300" b="1" dirty="0">
              <a:solidFill>
                <a:srgbClr val="660066"/>
              </a:solidFill>
            </a:endParaRPr>
          </a:p>
          <a:p>
            <a:pPr lvl="1"/>
            <a:r>
              <a:rPr lang="en-US" sz="2300" b="1" dirty="0">
                <a:solidFill>
                  <a:srgbClr val="660066"/>
                </a:solidFill>
              </a:rPr>
              <a:t>Good Times</a:t>
            </a:r>
          </a:p>
          <a:p>
            <a:pPr lvl="1"/>
            <a:r>
              <a:rPr lang="en-US" sz="2300" b="1" dirty="0">
                <a:solidFill>
                  <a:srgbClr val="660066"/>
                </a:solidFill>
              </a:rPr>
              <a:t>Laverne &amp; Shirley: </a:t>
            </a:r>
            <a:r>
              <a:rPr lang="en-US" sz="2300" b="1" dirty="0">
                <a:solidFill>
                  <a:srgbClr val="660066"/>
                </a:solidFill>
                <a:hlinkClick r:id="rId4"/>
              </a:rPr>
              <a:t>https://www.youtube.com/watch?v=mRmKzxhMzwo</a:t>
            </a:r>
            <a:endParaRPr lang="en-US" sz="2300" b="1" dirty="0">
              <a:solidFill>
                <a:srgbClr val="660066"/>
              </a:solidFill>
            </a:endParaRPr>
          </a:p>
          <a:p>
            <a:pPr lvl="1"/>
            <a:r>
              <a:rPr lang="en-US" sz="2300" b="1" dirty="0">
                <a:solidFill>
                  <a:srgbClr val="660066"/>
                </a:solidFill>
              </a:rPr>
              <a:t>The Mary Tyler Moore Show</a:t>
            </a:r>
          </a:p>
          <a:p>
            <a:pPr lvl="1"/>
            <a:r>
              <a:rPr lang="en-US" sz="2300" b="1" dirty="0">
                <a:solidFill>
                  <a:srgbClr val="660066"/>
                </a:solidFill>
              </a:rPr>
              <a:t>The </a:t>
            </a:r>
            <a:r>
              <a:rPr lang="en-US" sz="2300" b="1" dirty="0" err="1">
                <a:solidFill>
                  <a:srgbClr val="660066"/>
                </a:solidFill>
              </a:rPr>
              <a:t>Jeffersons</a:t>
            </a:r>
            <a:r>
              <a:rPr lang="en-US" sz="2300" b="1" dirty="0">
                <a:solidFill>
                  <a:srgbClr val="660066"/>
                </a:solidFill>
              </a:rPr>
              <a:t>: </a:t>
            </a:r>
            <a:r>
              <a:rPr lang="en-US" sz="2300" b="1" dirty="0">
                <a:solidFill>
                  <a:srgbClr val="660066"/>
                </a:solidFill>
                <a:hlinkClick r:id="rId5"/>
              </a:rPr>
              <a:t>https://www.youtube.com/watch?v=L09qnRfZY-k</a:t>
            </a:r>
            <a:endParaRPr lang="en-US" sz="2300" b="1" dirty="0">
              <a:solidFill>
                <a:srgbClr val="660066"/>
              </a:solidFill>
            </a:endParaRPr>
          </a:p>
          <a:p>
            <a:pPr lvl="1"/>
            <a:r>
              <a:rPr lang="en-US" sz="2300" b="1" dirty="0">
                <a:solidFill>
                  <a:srgbClr val="660066"/>
                </a:solidFill>
              </a:rPr>
              <a:t>All in the Family: </a:t>
            </a:r>
            <a:r>
              <a:rPr lang="en-US" sz="2300" b="1" dirty="0">
                <a:solidFill>
                  <a:srgbClr val="660066"/>
                </a:solidFill>
                <a:hlinkClick r:id="rId6"/>
              </a:rPr>
              <a:t>https://www.youtube.com/watch?v=oV5LQcmuGg8</a:t>
            </a:r>
            <a:r>
              <a:rPr lang="en-US" sz="2300" b="1" dirty="0">
                <a:solidFill>
                  <a:srgbClr val="660066"/>
                </a:solidFill>
              </a:rPr>
              <a:t> </a:t>
            </a:r>
          </a:p>
          <a:p>
            <a:pPr lvl="1"/>
            <a:r>
              <a:rPr lang="en-US" sz="2300" b="1" dirty="0">
                <a:solidFill>
                  <a:srgbClr val="660066"/>
                </a:solidFill>
              </a:rPr>
              <a:t>Sesame Street</a:t>
            </a:r>
          </a:p>
          <a:p>
            <a:pPr lvl="1"/>
            <a:r>
              <a:rPr lang="en-US" sz="2300" b="1" dirty="0">
                <a:solidFill>
                  <a:srgbClr val="660066"/>
                </a:solidFill>
              </a:rPr>
              <a:t>M.A.S.H.</a:t>
            </a:r>
          </a:p>
          <a:p>
            <a:pPr marL="530352" lvl="1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9760" y="1067706"/>
            <a:ext cx="2286000" cy="1800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6238" y="1067706"/>
            <a:ext cx="1381125" cy="2038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6800" y="4614259"/>
            <a:ext cx="3381153" cy="21940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4389" y="2624787"/>
            <a:ext cx="1726131" cy="219407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57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38445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Television in the 80s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49" y="520505"/>
            <a:ext cx="11240086" cy="6337495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/>
              <a:t>Americans began watching more television than EVER before: average of 7 hours per day</a:t>
            </a:r>
          </a:p>
          <a:p>
            <a:r>
              <a:rPr lang="en-US" b="1" dirty="0"/>
              <a:t>Children often “raised” by television: Cartoons began to target kids directly for advertising</a:t>
            </a:r>
          </a:p>
          <a:p>
            <a:r>
              <a:rPr lang="en-US" b="1" dirty="0"/>
              <a:t>Sensationalism: Primetime soap-operas</a:t>
            </a:r>
          </a:p>
          <a:p>
            <a:pPr lvl="1"/>
            <a:r>
              <a:rPr lang="en-US" b="1" dirty="0">
                <a:solidFill>
                  <a:srgbClr val="660066"/>
                </a:solidFill>
              </a:rPr>
              <a:t>Dallas (originates the cliffhanger – who shot J.R.?)</a:t>
            </a:r>
          </a:p>
          <a:p>
            <a:pPr lvl="1"/>
            <a:r>
              <a:rPr lang="en-US" b="1" dirty="0">
                <a:solidFill>
                  <a:srgbClr val="660066"/>
                </a:solidFill>
              </a:rPr>
              <a:t>Dynasty</a:t>
            </a:r>
            <a:endParaRPr lang="en-US" b="1" dirty="0" smtClean="0">
              <a:solidFill>
                <a:srgbClr val="660066"/>
              </a:solidFill>
            </a:endParaRPr>
          </a:p>
          <a:p>
            <a:r>
              <a:rPr lang="en-US" b="1" dirty="0" smtClean="0"/>
              <a:t>The </a:t>
            </a:r>
            <a:r>
              <a:rPr lang="en-US" b="1" dirty="0"/>
              <a:t>final episode of M.A.S.H. (123,000,000)</a:t>
            </a:r>
          </a:p>
          <a:p>
            <a:pPr lvl="1"/>
            <a:r>
              <a:rPr lang="en-US" b="1" dirty="0">
                <a:solidFill>
                  <a:srgbClr val="660066"/>
                </a:solidFill>
              </a:rPr>
              <a:t>Most watched TV event in history next to several Super Bowls</a:t>
            </a:r>
          </a:p>
          <a:p>
            <a:r>
              <a:rPr lang="en-US" b="1" u="sng" dirty="0"/>
              <a:t>“Cable TV” appears, giving viewers more choice</a:t>
            </a:r>
          </a:p>
          <a:p>
            <a:r>
              <a:rPr lang="en-US" b="1" dirty="0"/>
              <a:t>Law enforcement dramas: </a:t>
            </a:r>
          </a:p>
          <a:p>
            <a:pPr lvl="1"/>
            <a:r>
              <a:rPr lang="en-US" b="1" dirty="0">
                <a:solidFill>
                  <a:srgbClr val="660066"/>
                </a:solidFill>
              </a:rPr>
              <a:t>Magnum P.I., 21 Jump Street, Miami Vice, The A-Team, Hill Street Blues</a:t>
            </a:r>
          </a:p>
          <a:p>
            <a:pPr lvl="1"/>
            <a:r>
              <a:rPr lang="en-US" b="1" dirty="0">
                <a:solidFill>
                  <a:srgbClr val="660066"/>
                </a:solidFill>
                <a:hlinkClick r:id="rId3"/>
              </a:rPr>
              <a:t>https://www.youtube.com/watch?v=LBIgXhiOpeQ</a:t>
            </a:r>
            <a:endParaRPr lang="en-US" b="1" dirty="0">
              <a:solidFill>
                <a:srgbClr val="660066"/>
              </a:solidFill>
            </a:endParaRPr>
          </a:p>
          <a:p>
            <a:r>
              <a:rPr lang="en-US" b="1" dirty="0"/>
              <a:t>Sitcoms Evolve:</a:t>
            </a:r>
          </a:p>
          <a:p>
            <a:pPr lvl="1"/>
            <a:r>
              <a:rPr lang="en-US" b="1" dirty="0">
                <a:solidFill>
                  <a:srgbClr val="660066"/>
                </a:solidFill>
              </a:rPr>
              <a:t>The Cosby Show</a:t>
            </a:r>
          </a:p>
          <a:p>
            <a:pPr lvl="1"/>
            <a:r>
              <a:rPr lang="en-US" b="1" dirty="0">
                <a:solidFill>
                  <a:srgbClr val="660066"/>
                </a:solidFill>
              </a:rPr>
              <a:t>Cheers</a:t>
            </a:r>
          </a:p>
          <a:p>
            <a:r>
              <a:rPr lang="en-US" b="1" dirty="0"/>
              <a:t>Whole channels dedicated to sports (</a:t>
            </a:r>
            <a:r>
              <a:rPr lang="en-US" b="1" dirty="0">
                <a:solidFill>
                  <a:srgbClr val="660066"/>
                </a:solidFill>
              </a:rPr>
              <a:t>ESPN appears</a:t>
            </a:r>
            <a:r>
              <a:rPr lang="en-US" b="1" dirty="0"/>
              <a:t>)</a:t>
            </a:r>
          </a:p>
          <a:p>
            <a:r>
              <a:rPr lang="en-US" b="1" dirty="0"/>
              <a:t>MTV emerges: </a:t>
            </a:r>
            <a:r>
              <a:rPr lang="en-US" b="1" dirty="0">
                <a:solidFill>
                  <a:srgbClr val="660066"/>
                </a:solidFill>
              </a:rPr>
              <a:t>first major television network to focus exclusively on youth </a:t>
            </a:r>
            <a:r>
              <a:rPr lang="en-US" b="1" dirty="0" smtClean="0">
                <a:solidFill>
                  <a:srgbClr val="660066"/>
                </a:solidFill>
              </a:rPr>
              <a:t>culture: </a:t>
            </a:r>
            <a:r>
              <a:rPr lang="en-US" b="1" dirty="0" smtClean="0">
                <a:solidFill>
                  <a:srgbClr val="660066"/>
                </a:solidFill>
                <a:hlinkClick r:id="rId4"/>
              </a:rPr>
              <a:t>https://www.youtube.com/watch?v=djV11Xbc914</a:t>
            </a:r>
            <a:endParaRPr lang="en-US" b="1" dirty="0" smtClean="0"/>
          </a:p>
          <a:p>
            <a:r>
              <a:rPr lang="en-US" b="1" dirty="0"/>
              <a:t>Daytime Talk shows: </a:t>
            </a:r>
            <a:r>
              <a:rPr lang="en-US" b="1" dirty="0">
                <a:solidFill>
                  <a:srgbClr val="660066"/>
                </a:solidFill>
              </a:rPr>
              <a:t>Phil Donahue, Oprah Winfrey </a:t>
            </a:r>
            <a:r>
              <a:rPr lang="en-US" b="1" dirty="0"/>
              <a:t>(explore relevant social and political issues)</a:t>
            </a:r>
          </a:p>
          <a:p>
            <a:r>
              <a:rPr lang="en-US" b="1" dirty="0"/>
              <a:t>Talk shows degenerate toward the end of the decade: </a:t>
            </a:r>
            <a:r>
              <a:rPr lang="en-US" b="1" dirty="0">
                <a:solidFill>
                  <a:srgbClr val="660066"/>
                </a:solidFill>
              </a:rPr>
              <a:t>Geraldo Rivera, Jerry Springer</a:t>
            </a:r>
          </a:p>
          <a:p>
            <a:r>
              <a:rPr lang="en-US" b="1" dirty="0"/>
              <a:t>Conservative Values:</a:t>
            </a:r>
          </a:p>
          <a:p>
            <a:pPr lvl="1"/>
            <a:r>
              <a:rPr lang="en-US" b="1" dirty="0">
                <a:solidFill>
                  <a:srgbClr val="660066"/>
                </a:solidFill>
              </a:rPr>
              <a:t>The Wonder Years</a:t>
            </a:r>
          </a:p>
          <a:p>
            <a:pPr lvl="1"/>
            <a:r>
              <a:rPr lang="en-US" b="1" dirty="0" smtClean="0">
                <a:solidFill>
                  <a:srgbClr val="660066"/>
                </a:solidFill>
              </a:rPr>
              <a:t>Family Ties</a:t>
            </a:r>
          </a:p>
          <a:p>
            <a:pPr lvl="1"/>
            <a:r>
              <a:rPr lang="en-US" b="1" dirty="0">
                <a:solidFill>
                  <a:srgbClr val="660066"/>
                </a:solidFill>
              </a:rPr>
              <a:t>Full House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726" y="825817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564" y="2742604"/>
            <a:ext cx="2390775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0085" y="5255895"/>
            <a:ext cx="2933700" cy="155257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45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37083" y="-60960"/>
            <a:ext cx="9601200" cy="822960"/>
          </a:xfrm>
        </p:spPr>
        <p:txBody>
          <a:bodyPr/>
          <a:lstStyle/>
          <a:p>
            <a:pPr algn="ctr"/>
            <a:r>
              <a:rPr lang="en-US" dirty="0"/>
              <a:t>Movies in the 70s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075" y="579121"/>
            <a:ext cx="6315740" cy="627888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Most popular genres:</a:t>
            </a:r>
          </a:p>
          <a:p>
            <a:r>
              <a:rPr lang="en-US" b="1" dirty="0">
                <a:solidFill>
                  <a:srgbClr val="660066"/>
                </a:solidFill>
              </a:rPr>
              <a:t>Horror</a:t>
            </a:r>
            <a:r>
              <a:rPr lang="en-US" b="1" dirty="0"/>
              <a:t> – </a:t>
            </a:r>
            <a:r>
              <a:rPr lang="en-US" b="1" i="1" dirty="0"/>
              <a:t>“Halloween” (1978), “Jaws” (1975), “The Exorcist” (1973), “Carrie” (1976)</a:t>
            </a:r>
          </a:p>
          <a:p>
            <a:r>
              <a:rPr lang="en-US" b="1" dirty="0">
                <a:solidFill>
                  <a:srgbClr val="660066"/>
                </a:solidFill>
              </a:rPr>
              <a:t>Science Fiction </a:t>
            </a:r>
            <a:r>
              <a:rPr lang="en-US" b="1" dirty="0"/>
              <a:t>– </a:t>
            </a:r>
            <a:r>
              <a:rPr lang="en-US" b="1" i="1" dirty="0"/>
              <a:t>“Star Wars: A New Hope” (1977), “Alien” (1979)</a:t>
            </a:r>
          </a:p>
          <a:p>
            <a:r>
              <a:rPr lang="en-US" b="1" dirty="0">
                <a:solidFill>
                  <a:srgbClr val="660066"/>
                </a:solidFill>
              </a:rPr>
              <a:t>Gritty Dramas </a:t>
            </a:r>
            <a:r>
              <a:rPr lang="en-US" b="1" dirty="0"/>
              <a:t>– </a:t>
            </a:r>
            <a:r>
              <a:rPr lang="en-US" b="1" i="1" dirty="0"/>
              <a:t>Taxi Driver (1976)  A Clockwork Orange (1971)   One Flew Over the Cuckoo’s Nest (1975),   The Godfather –Parts 1 &amp; 2 (1972 – 1974)</a:t>
            </a:r>
          </a:p>
          <a:p>
            <a:pPr marL="0" indent="0">
              <a:buNone/>
            </a:pPr>
            <a:r>
              <a:rPr lang="en-US" b="1" dirty="0">
                <a:hlinkClick r:id="rId3"/>
              </a:rPr>
              <a:t>https://www.youtube.com/watch?v=B34sntIgI4g</a:t>
            </a:r>
            <a:endParaRPr lang="en-US" b="1" dirty="0"/>
          </a:p>
          <a:p>
            <a:r>
              <a:rPr lang="en-US" b="1" dirty="0">
                <a:solidFill>
                  <a:srgbClr val="660066"/>
                </a:solidFill>
              </a:rPr>
              <a:t>Action/Adventure </a:t>
            </a:r>
            <a:r>
              <a:rPr lang="en-US" b="1" dirty="0"/>
              <a:t>– Mad Max (1979), Logan’s Run (1976)</a:t>
            </a:r>
          </a:p>
          <a:p>
            <a:r>
              <a:rPr lang="en-US" b="1" dirty="0"/>
              <a:t>For those not into violence or sci-fi…</a:t>
            </a:r>
          </a:p>
          <a:p>
            <a:r>
              <a:rPr lang="en-US" b="1" dirty="0">
                <a:solidFill>
                  <a:srgbClr val="660066"/>
                </a:solidFill>
              </a:rPr>
              <a:t>Musicals, Comedy &amp; Fantasy (oh my!) </a:t>
            </a:r>
            <a:r>
              <a:rPr lang="en-US" b="1" dirty="0"/>
              <a:t>– “Willy Wonka &amp; the Chocolate Factory” (1971),  “Grease” (1978), The Rocky Horror Picture Show (1975), Animal House (1978), Annie Hall (1977), Monty Python &amp; the Holy Grail (1976) </a:t>
            </a:r>
          </a:p>
          <a:p>
            <a:pPr marL="0" indent="0">
              <a:buNone/>
            </a:pPr>
            <a:r>
              <a:rPr lang="en-US" b="1" dirty="0">
                <a:hlinkClick r:id="rId4"/>
              </a:rPr>
              <a:t>https://www.youtube.com/watch?v=7oKPYe53h78</a:t>
            </a:r>
            <a:endParaRPr lang="en-US" b="1" dirty="0"/>
          </a:p>
          <a:p>
            <a:r>
              <a:rPr lang="en-US" b="1" dirty="0"/>
              <a:t>A brand new genre: </a:t>
            </a:r>
            <a:r>
              <a:rPr lang="en-US" b="1" dirty="0">
                <a:solidFill>
                  <a:srgbClr val="660066"/>
                </a:solidFill>
              </a:rPr>
              <a:t>the Sports Drama</a:t>
            </a:r>
          </a:p>
          <a:p>
            <a:r>
              <a:rPr lang="en-US" b="1" dirty="0"/>
              <a:t>Sylvester Stallone pioneered a new type of film when he wrote, directed and starred in “Rocky” (1976)</a:t>
            </a:r>
          </a:p>
          <a:p>
            <a:pPr marL="0" indent="0">
              <a:buNone/>
            </a:pPr>
            <a:r>
              <a:rPr lang="en-US" b="1" dirty="0">
                <a:hlinkClick r:id="rId5"/>
              </a:rPr>
              <a:t>https://www.youtube.com/watch?v=_YYmfM2TfUA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5987" y="152045"/>
            <a:ext cx="2445488" cy="33811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3814" y="152045"/>
            <a:ext cx="2412173" cy="3381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3813" y="3533199"/>
            <a:ext cx="2412173" cy="3139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7252" y="3533199"/>
            <a:ext cx="2402958" cy="313943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47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0" y="106680"/>
            <a:ext cx="9601200" cy="853440"/>
          </a:xfrm>
        </p:spPr>
        <p:txBody>
          <a:bodyPr/>
          <a:lstStyle/>
          <a:p>
            <a:pPr algn="ctr"/>
            <a:r>
              <a:rPr lang="en-US" dirty="0"/>
              <a:t>Movies in the 80s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599" y="960120"/>
            <a:ext cx="6921795" cy="5715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The Movie “Franchise” Begins </a:t>
            </a:r>
            <a:r>
              <a:rPr lang="en-US" b="1" dirty="0"/>
              <a:t>– The Indiana Jones Trilogy, Star Wars continues.. (The Empire Strikes Back &amp; Return of the Jedi), Back to the Future (parts 1, 2 and 3), Ghostbusters, Mad Max continues…</a:t>
            </a:r>
          </a:p>
          <a:p>
            <a:pPr marL="0" indent="0">
              <a:buNone/>
            </a:pPr>
            <a:r>
              <a:rPr lang="en-US" b="1" dirty="0"/>
              <a:t>Back to the Future: </a:t>
            </a:r>
            <a:r>
              <a:rPr lang="en-US" b="1" dirty="0">
                <a:hlinkClick r:id="rId3"/>
              </a:rPr>
              <a:t>https://www.youtube.com/watch?v=Psxktpxkc6o</a:t>
            </a:r>
            <a:endParaRPr lang="en-US" b="1" dirty="0"/>
          </a:p>
          <a:p>
            <a:r>
              <a:rPr lang="en-US" b="1" dirty="0">
                <a:solidFill>
                  <a:srgbClr val="660066"/>
                </a:solidFill>
              </a:rPr>
              <a:t>Violence in film increases </a:t>
            </a:r>
            <a:r>
              <a:rPr lang="en-US" b="1" dirty="0"/>
              <a:t>to levels which both fascinate and alienate many – Scarface (1983), Nightmare on Elm Street (1984), Friday the Thirteenth (1980),</a:t>
            </a:r>
          </a:p>
          <a:p>
            <a:r>
              <a:rPr lang="en-US" b="1" dirty="0">
                <a:solidFill>
                  <a:srgbClr val="660066"/>
                </a:solidFill>
              </a:rPr>
              <a:t>Action Movies </a:t>
            </a:r>
            <a:r>
              <a:rPr lang="en-US" b="1" dirty="0"/>
              <a:t>- Terminator (1984), Die Hard (1988)</a:t>
            </a:r>
          </a:p>
          <a:p>
            <a:r>
              <a:rPr lang="en-US" b="1" dirty="0">
                <a:solidFill>
                  <a:srgbClr val="660066"/>
                </a:solidFill>
              </a:rPr>
              <a:t>The “Teen Film” Becomes Its Own Distinct Genre </a:t>
            </a:r>
            <a:r>
              <a:rPr lang="en-US" b="1" dirty="0"/>
              <a:t>– Ferris Bueller’s Day Off (1986), The Breakfast Club (1985), Fast Times At </a:t>
            </a:r>
            <a:r>
              <a:rPr lang="en-US" b="1" dirty="0" err="1"/>
              <a:t>Ridgemont</a:t>
            </a:r>
            <a:r>
              <a:rPr lang="en-US" b="1" dirty="0"/>
              <a:t> High (1982)</a:t>
            </a:r>
          </a:p>
          <a:p>
            <a:pPr marL="0" indent="0">
              <a:buNone/>
            </a:pPr>
            <a:r>
              <a:rPr lang="en-US" b="1" dirty="0"/>
              <a:t>Ferris Bueller’s Day off: </a:t>
            </a:r>
            <a:r>
              <a:rPr lang="en-US" b="1" dirty="0">
                <a:hlinkClick r:id="rId4"/>
              </a:rPr>
              <a:t>https://www.youtube.com/watch?v=0KFVLWX7eEY&amp;t=26s</a:t>
            </a:r>
            <a:endParaRPr lang="en-US" b="1" dirty="0"/>
          </a:p>
          <a:p>
            <a:r>
              <a:rPr lang="en-US" b="1" dirty="0">
                <a:solidFill>
                  <a:srgbClr val="660066"/>
                </a:solidFill>
              </a:rPr>
              <a:t>The “Coming of Age” Story </a:t>
            </a:r>
            <a:r>
              <a:rPr lang="en-US" b="1" dirty="0"/>
              <a:t>– “E.T.” (1982), “The Goonies” (1985), “Stand By Me” (1986)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268" y="467833"/>
            <a:ext cx="1625908" cy="2410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887" y="2862152"/>
            <a:ext cx="3200578" cy="1816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8176" y="467833"/>
            <a:ext cx="1625908" cy="2394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2268" y="4678326"/>
            <a:ext cx="1692439" cy="2179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0400" y="4678326"/>
            <a:ext cx="1438065" cy="217967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55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1125</TotalTime>
  <Words>1520</Words>
  <Application>Microsoft Macintosh PowerPoint</Application>
  <PresentationFormat>Custom</PresentationFormat>
  <Paragraphs>122</Paragraphs>
  <Slides>11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Crop</vt:lpstr>
      <vt:lpstr>Pop Culture in the 70s and 80s</vt:lpstr>
      <vt:lpstr>Fashion</vt:lpstr>
      <vt:lpstr>Slide 3</vt:lpstr>
      <vt:lpstr>Slide 4</vt:lpstr>
      <vt:lpstr>Slide 5</vt:lpstr>
      <vt:lpstr>Television in the 70s</vt:lpstr>
      <vt:lpstr>Television in the 80s</vt:lpstr>
      <vt:lpstr>Movies in the 70s</vt:lpstr>
      <vt:lpstr>Movies in the 80s</vt:lpstr>
      <vt:lpstr>Music in the 70s</vt:lpstr>
      <vt:lpstr>Music in the 80s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Culture in the 70s and 80s</dc:title>
  <dc:creator>Elena Hynes</dc:creator>
  <cp:lastModifiedBy>Elena Hynes</cp:lastModifiedBy>
  <cp:revision>60</cp:revision>
  <dcterms:created xsi:type="dcterms:W3CDTF">2019-05-20T19:30:32Z</dcterms:created>
  <dcterms:modified xsi:type="dcterms:W3CDTF">2019-05-20T21:30:51Z</dcterms:modified>
</cp:coreProperties>
</file>