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63" r:id="rId6"/>
    <p:sldId id="257" r:id="rId7"/>
    <p:sldId id="264" r:id="rId8"/>
    <p:sldId id="259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67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4545" autoAdjust="0"/>
    <p:restoredTop sz="86354" autoAdjust="0"/>
  </p:normalViewPr>
  <p:slideViewPr>
    <p:cSldViewPr snapToGrid="0">
      <p:cViewPr varScale="1">
        <p:scale>
          <a:sx n="78" d="100"/>
          <a:sy n="78" d="100"/>
        </p:scale>
        <p:origin x="-104" y="-6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12" y="33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76166-F81E-834C-8E00-E4F40DE7D76D}" type="datetimeFigureOut">
              <a:rPr lang="en-US" smtClean="0"/>
              <a:pPr/>
              <a:t>5/12/17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72126-98FF-E94B-9EB6-7DAD5672A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72126-98FF-E94B-9EB6-7DAD5672A8A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02720C-0B7D-4A7D-8B51-0FDDEB5BEEAC}" type="datetimeFigureOut">
              <a:rPr lang="en-US" smtClean="0"/>
              <a:pPr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975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720C-0B7D-4A7D-8B51-0FDDEB5BEEAC}" type="datetimeFigureOut">
              <a:rPr lang="en-US" smtClean="0"/>
              <a:pPr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404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720C-0B7D-4A7D-8B51-0FDDEB5BEEAC}" type="datetimeFigureOut">
              <a:rPr lang="en-US" smtClean="0"/>
              <a:pPr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752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720C-0B7D-4A7D-8B51-0FDDEB5BEEAC}" type="datetimeFigureOut">
              <a:rPr lang="en-US" smtClean="0"/>
              <a:pPr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3909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02720C-0B7D-4A7D-8B51-0FDDEB5BEEAC}" type="datetimeFigureOut">
              <a:rPr lang="en-US" smtClean="0"/>
              <a:pPr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7791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720C-0B7D-4A7D-8B51-0FDDEB5BEEAC}" type="datetimeFigureOut">
              <a:rPr lang="en-US" smtClean="0"/>
              <a:pPr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351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720C-0B7D-4A7D-8B51-0FDDEB5BEEAC}" type="datetimeFigureOut">
              <a:rPr lang="en-US" smtClean="0"/>
              <a:pPr/>
              <a:t>5/12/17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181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720C-0B7D-4A7D-8B51-0FDDEB5BEEAC}" type="datetimeFigureOut">
              <a:rPr lang="en-US" smtClean="0"/>
              <a:pPr/>
              <a:t>5/12/17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461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720C-0B7D-4A7D-8B51-0FDDEB5BEEAC}" type="datetimeFigureOut">
              <a:rPr lang="en-US" smtClean="0"/>
              <a:pPr/>
              <a:t>5/12/17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6019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02720C-0B7D-4A7D-8B51-0FDDEB5BEEAC}" type="datetimeFigureOut">
              <a:rPr lang="en-US" smtClean="0"/>
              <a:pPr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097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02720C-0B7D-4A7D-8B51-0FDDEB5BEEAC}" type="datetimeFigureOut">
              <a:rPr lang="en-US" smtClean="0"/>
              <a:pPr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757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B02720C-0B7D-4A7D-8B51-0FDDEB5BEEAC}" type="datetimeFigureOut">
              <a:rPr lang="en-US" smtClean="0"/>
              <a:pPr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584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41SSqJx2tU" TargetMode="External"/><Relationship Id="rId4" Type="http://schemas.openxmlformats.org/officeDocument/2006/relationships/hyperlink" Target="https://www.youtube.com/watch?v=_YYmfM2TfUA" TargetMode="External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B34sntIgI4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KFVLWX7eEY&amp;t=26s" TargetMode="External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Psxktpxkc6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SJUgws9M-E&amp;list=PLNqwHBvKkXKqkbAFry_5HqKg0xnLuYq3M" TargetMode="External"/><Relationship Id="rId4" Type="http://schemas.openxmlformats.org/officeDocument/2006/relationships/hyperlink" Target="https://www.youtube.com/watch?v=L09qnRfZY-k" TargetMode="External"/><Relationship Id="rId5" Type="http://schemas.openxmlformats.org/officeDocument/2006/relationships/hyperlink" Target="https://www.youtube.com/watch?v=m6ev_kqWGBs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6W6y7YhHdV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PEwluSNzgc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O35dhxNjY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s7_WbiR79E" TargetMode="External"/><Relationship Id="rId4" Type="http://schemas.openxmlformats.org/officeDocument/2006/relationships/hyperlink" Target="https://www.youtube.com/watch?v=0CFuCYNx-1g" TargetMode="External"/><Relationship Id="rId5" Type="http://schemas.openxmlformats.org/officeDocument/2006/relationships/hyperlink" Target="https://www.youtube.com/watch?v=qbmWs6Jf5dc" TargetMode="External"/><Relationship Id="rId6" Type="http://schemas.openxmlformats.org/officeDocument/2006/relationships/hyperlink" Target="https://www.youtube.com/watch?v=Sv5DdTIKk48" TargetMode="External"/><Relationship Id="rId7" Type="http://schemas.openxmlformats.org/officeDocument/2006/relationships/hyperlink" Target="https://www.youtube.com/watch?v=JBN1CkyRzmE" TargetMode="External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GMjH1nR0ds" TargetMode="External"/><Relationship Id="rId4" Type="http://schemas.openxmlformats.org/officeDocument/2006/relationships/hyperlink" Target="https://www.youtube.com/watch?v=oRdxUFDoQe0" TargetMode="External"/><Relationship Id="rId5" Type="http://schemas.openxmlformats.org/officeDocument/2006/relationships/hyperlink" Target="https://www.youtube.com/watch?v=h_D3VFfhvs4" TargetMode="External"/><Relationship Id="rId6" Type="http://schemas.openxmlformats.org/officeDocument/2006/relationships/hyperlink" Target="https://www.youtube.com/watch?v=1w7OgIMMRc4" TargetMode="External"/><Relationship Id="rId7" Type="http://schemas.openxmlformats.org/officeDocument/2006/relationships/hyperlink" Target="https://www.youtube.com/watch?v=mcCK99wHrk0" TargetMode="External"/><Relationship Id="rId8" Type="http://schemas.openxmlformats.org/officeDocument/2006/relationships/hyperlink" Target="https://www.youtube.com/watch?v=PobrSpMwKk4" TargetMode="External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dQw4w9WgXcQ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Pop Culture in the 70</a:t>
            </a:r>
            <a:r>
              <a:rPr lang="en-US" sz="4400" b="1" dirty="0"/>
              <a:t>s</a:t>
            </a:r>
            <a:r>
              <a:rPr lang="en-US" b="1" dirty="0"/>
              <a:t> and 80</a:t>
            </a:r>
            <a:r>
              <a:rPr lang="en-US" sz="4400" b="1" dirty="0"/>
              <a:t>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Fashion, Television, Movies &amp; Music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35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37083" y="-60960"/>
            <a:ext cx="9601200" cy="822960"/>
          </a:xfrm>
        </p:spPr>
        <p:txBody>
          <a:bodyPr/>
          <a:lstStyle/>
          <a:p>
            <a:pPr algn="ctr"/>
            <a:r>
              <a:rPr lang="en-US" dirty="0"/>
              <a:t>Movies in the 70s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075" y="579121"/>
            <a:ext cx="6315740" cy="627888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Most popular genres:</a:t>
            </a:r>
          </a:p>
          <a:p>
            <a:r>
              <a:rPr lang="en-US" b="1" dirty="0">
                <a:solidFill>
                  <a:srgbClr val="FF0000"/>
                </a:solidFill>
              </a:rPr>
              <a:t>Horror</a:t>
            </a:r>
            <a:r>
              <a:rPr lang="en-US" b="1" dirty="0"/>
              <a:t> – </a:t>
            </a:r>
            <a:r>
              <a:rPr lang="en-US" b="1" i="1" dirty="0"/>
              <a:t>“Halloween” (1978), “Jaws” (1975), “The Exorcist” (1973), “Carrie” (1976)</a:t>
            </a:r>
          </a:p>
          <a:p>
            <a:r>
              <a:rPr lang="en-US" b="1" dirty="0">
                <a:solidFill>
                  <a:srgbClr val="FF0000"/>
                </a:solidFill>
              </a:rPr>
              <a:t>Science Fiction </a:t>
            </a:r>
            <a:r>
              <a:rPr lang="en-US" b="1" dirty="0"/>
              <a:t>– </a:t>
            </a:r>
            <a:r>
              <a:rPr lang="en-US" b="1" i="1" dirty="0"/>
              <a:t>“Star Wars: A New Hope” (1977), “Alien” (1979)</a:t>
            </a:r>
          </a:p>
          <a:p>
            <a:r>
              <a:rPr lang="en-US" b="1" dirty="0">
                <a:solidFill>
                  <a:srgbClr val="FF0000"/>
                </a:solidFill>
              </a:rPr>
              <a:t>Gritty Dramas </a:t>
            </a:r>
            <a:r>
              <a:rPr lang="en-US" b="1" dirty="0"/>
              <a:t>– </a:t>
            </a:r>
            <a:r>
              <a:rPr lang="en-US" b="1" i="1" dirty="0"/>
              <a:t>Taxi Driver (1976)  A Clockwork Orange (1971)   One Flew Over the Cuckoo’s Nest (1975),   The Godfather –Parts 1 &amp; 2 (1972 – 1974)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https://www.youtube.com/watch?v=B34sntIgI4g</a:t>
            </a:r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Action/Adventure </a:t>
            </a:r>
            <a:r>
              <a:rPr lang="en-US" b="1" dirty="0"/>
              <a:t>– Mad Max (1979), Logan’s Run (1976)</a:t>
            </a:r>
          </a:p>
          <a:p>
            <a:r>
              <a:rPr lang="en-US" b="1" dirty="0"/>
              <a:t>For those not into violence or sci-fi…</a:t>
            </a:r>
          </a:p>
          <a:p>
            <a:r>
              <a:rPr lang="en-US" b="1" dirty="0">
                <a:solidFill>
                  <a:srgbClr val="FF0000"/>
                </a:solidFill>
              </a:rPr>
              <a:t>Musicals, Comedy &amp; Fantasy (oh my!) </a:t>
            </a:r>
            <a:r>
              <a:rPr lang="en-US" b="1" dirty="0"/>
              <a:t>– “Willy Wonka &amp; the Chocolate Factory” (1971),  “Grease” (1978), The Rocky Horror Picture Show (1975), Animal House (1978), Annie Hall (1977), Monty Python &amp; the Holy Grail (1976) </a:t>
            </a:r>
            <a:r>
              <a:rPr lang="en-US" b="1" dirty="0">
                <a:hlinkClick r:id="rId3"/>
              </a:rPr>
              <a:t>https://www.youtube.com/watch?v=F41SSqJx2tU</a:t>
            </a:r>
            <a:endParaRPr lang="en-US" b="1" dirty="0"/>
          </a:p>
          <a:p>
            <a:r>
              <a:rPr lang="en-US" b="1" dirty="0"/>
              <a:t>A brand new genre: </a:t>
            </a:r>
            <a:r>
              <a:rPr lang="en-US" b="1" dirty="0">
                <a:solidFill>
                  <a:srgbClr val="FF0000"/>
                </a:solidFill>
              </a:rPr>
              <a:t>the Sports Drama</a:t>
            </a:r>
          </a:p>
          <a:p>
            <a:r>
              <a:rPr lang="en-US" b="1" dirty="0"/>
              <a:t>Sylvester Stallone pioneered a new type of film when he wrote, directed and starred in “Rocky” (1976)</a:t>
            </a:r>
          </a:p>
          <a:p>
            <a:pPr marL="0" indent="0">
              <a:buNone/>
            </a:pPr>
            <a:r>
              <a:rPr lang="en-US" b="1" dirty="0">
                <a:hlinkClick r:id="rId4"/>
              </a:rPr>
              <a:t>https://www.youtube.com/watch?v=_YYmfM2TfUA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987" y="152045"/>
            <a:ext cx="2445488" cy="33811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3814" y="152045"/>
            <a:ext cx="2412173" cy="33811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3813" y="3533199"/>
            <a:ext cx="2412173" cy="31394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7252" y="3533199"/>
            <a:ext cx="2402958" cy="313943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47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20" y="106680"/>
            <a:ext cx="9601200" cy="853440"/>
          </a:xfrm>
        </p:spPr>
        <p:txBody>
          <a:bodyPr/>
          <a:lstStyle/>
          <a:p>
            <a:pPr algn="ctr"/>
            <a:r>
              <a:rPr lang="en-US" dirty="0"/>
              <a:t>Movies in the 80s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599" y="960120"/>
            <a:ext cx="6921795" cy="57150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Movie “Franchise” Begins </a:t>
            </a:r>
            <a:r>
              <a:rPr lang="en-US" b="1" dirty="0"/>
              <a:t>– The Indiana Jones Trilogy, Star Wars continues.. (The Empire Strikes Back &amp; Return of the Jedi), Back to the Future (parts 1, 2 and 3), Ghostbusters, Mad Max continues…</a:t>
            </a:r>
          </a:p>
          <a:p>
            <a:pPr marL="0" indent="0">
              <a:buNone/>
            </a:pPr>
            <a:r>
              <a:rPr lang="en-US" b="1" dirty="0"/>
              <a:t>Back to the Future: </a:t>
            </a:r>
            <a:r>
              <a:rPr lang="en-US" b="1" dirty="0">
                <a:hlinkClick r:id="rId2"/>
              </a:rPr>
              <a:t>https://www.youtube.com/watch?v=Psxktpxkc6o</a:t>
            </a:r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Violence in film increases</a:t>
            </a:r>
            <a:r>
              <a:rPr lang="en-US" b="1" dirty="0"/>
              <a:t> to levels which both fascinate and alienate many – Scarface (1983), Nightmare on Elm Street (1984), Friday the Thirteenth (1980),</a:t>
            </a:r>
          </a:p>
          <a:p>
            <a:r>
              <a:rPr lang="en-US" b="1" dirty="0">
                <a:solidFill>
                  <a:srgbClr val="FF0000"/>
                </a:solidFill>
              </a:rPr>
              <a:t>Action Movies </a:t>
            </a:r>
            <a:r>
              <a:rPr lang="en-US" b="1" dirty="0"/>
              <a:t>- Terminator (1984), Die Hard (1988)</a:t>
            </a:r>
          </a:p>
          <a:p>
            <a:r>
              <a:rPr lang="en-US" b="1" dirty="0">
                <a:solidFill>
                  <a:srgbClr val="FF0000"/>
                </a:solidFill>
              </a:rPr>
              <a:t>The “Teen Film” Becomes Its Own Distinct Genre </a:t>
            </a:r>
            <a:r>
              <a:rPr lang="en-US" b="1" dirty="0"/>
              <a:t>– Ferris Bueller’s Day Off (1986), The Breakfast Club (1985), Fast Times At </a:t>
            </a:r>
            <a:r>
              <a:rPr lang="en-US" b="1" dirty="0" err="1"/>
              <a:t>Ridgemont</a:t>
            </a:r>
            <a:r>
              <a:rPr lang="en-US" b="1" dirty="0"/>
              <a:t> High (1982)</a:t>
            </a:r>
          </a:p>
          <a:p>
            <a:pPr marL="0" indent="0">
              <a:buNone/>
            </a:pPr>
            <a:r>
              <a:rPr lang="en-US" b="1" dirty="0"/>
              <a:t>Ferris Bueller’s Day off: </a:t>
            </a:r>
            <a:r>
              <a:rPr lang="en-US" b="1" dirty="0">
                <a:hlinkClick r:id="rId3"/>
              </a:rPr>
              <a:t>https://www.youtube.com/watch?v=0KFVLWX7eEY&amp;t=26s</a:t>
            </a:r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The “Coming of Age” Story </a:t>
            </a:r>
            <a:r>
              <a:rPr lang="en-US" b="1" dirty="0"/>
              <a:t>– “E.T.” (1982), “The Goonies” (1985), “Stand By Me” (1986)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268" y="467833"/>
            <a:ext cx="1625908" cy="2410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7887" y="2862152"/>
            <a:ext cx="3200578" cy="1816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176" y="467833"/>
            <a:ext cx="1625908" cy="2394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2268" y="4678326"/>
            <a:ext cx="1692439" cy="2179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0400" y="4678326"/>
            <a:ext cx="1438065" cy="217967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55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Fashion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0794" y="786936"/>
            <a:ext cx="4443984" cy="823912"/>
          </a:xfrm>
        </p:spPr>
        <p:txBody>
          <a:bodyPr/>
          <a:lstStyle/>
          <a:p>
            <a:pPr algn="ctr"/>
            <a:r>
              <a:rPr lang="en-US" dirty="0"/>
              <a:t>The 70s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865818"/>
            <a:ext cx="4443984" cy="4705103"/>
          </a:xfrm>
        </p:spPr>
        <p:txBody>
          <a:bodyPr>
            <a:noAutofit/>
          </a:bodyPr>
          <a:lstStyle/>
          <a:p>
            <a:r>
              <a:rPr lang="en-US" sz="2400" dirty="0"/>
              <a:t>Bell bottoms</a:t>
            </a:r>
          </a:p>
          <a:p>
            <a:r>
              <a:rPr lang="en-US" sz="2400" dirty="0"/>
              <a:t>Everyone in pants!</a:t>
            </a:r>
          </a:p>
          <a:p>
            <a:r>
              <a:rPr lang="en-US" sz="2400" dirty="0"/>
              <a:t>Jeans are the new teenage uniform</a:t>
            </a:r>
          </a:p>
          <a:p>
            <a:r>
              <a:rPr lang="en-US" sz="2400" dirty="0"/>
              <a:t>Striking, bold looks</a:t>
            </a:r>
          </a:p>
          <a:p>
            <a:r>
              <a:rPr lang="en-US" sz="2400" dirty="0"/>
              <a:t>Many 60s trends remain:</a:t>
            </a:r>
          </a:p>
          <a:p>
            <a:pPr lvl="1"/>
            <a:r>
              <a:rPr lang="en-US" sz="2400" dirty="0"/>
              <a:t>Bright colors</a:t>
            </a:r>
          </a:p>
          <a:p>
            <a:pPr lvl="1"/>
            <a:r>
              <a:rPr lang="en-US" sz="2400" dirty="0"/>
              <a:t>Loud prints</a:t>
            </a:r>
          </a:p>
          <a:p>
            <a:pPr lvl="1"/>
            <a:r>
              <a:rPr lang="en-US" sz="2400" dirty="0"/>
              <a:t>Short “mod” skirts and longer, more flowy “hippie”-style skirts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568684"/>
            <a:ext cx="4443984" cy="1020473"/>
          </a:xfrm>
        </p:spPr>
        <p:txBody>
          <a:bodyPr/>
          <a:lstStyle/>
          <a:p>
            <a:pPr algn="ctr"/>
            <a:r>
              <a:rPr lang="en-US" dirty="0"/>
              <a:t>The 80s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1790682"/>
            <a:ext cx="4443984" cy="4668087"/>
          </a:xfrm>
        </p:spPr>
        <p:txBody>
          <a:bodyPr>
            <a:noAutofit/>
          </a:bodyPr>
          <a:lstStyle/>
          <a:p>
            <a:r>
              <a:rPr lang="en-US" sz="2400" dirty="0"/>
              <a:t>Bright, neon or fluorescent colors</a:t>
            </a:r>
          </a:p>
          <a:p>
            <a:r>
              <a:rPr lang="en-US" sz="2400" dirty="0"/>
              <a:t>Pastel color block outfits</a:t>
            </a:r>
          </a:p>
          <a:p>
            <a:r>
              <a:rPr lang="en-US" sz="2400" dirty="0"/>
              <a:t>“Flashy” fabrics</a:t>
            </a:r>
          </a:p>
          <a:p>
            <a:r>
              <a:rPr lang="en-US" sz="2400" dirty="0"/>
              <a:t>Shoulder pads (women)</a:t>
            </a:r>
          </a:p>
          <a:p>
            <a:r>
              <a:rPr lang="en-US" sz="2400" dirty="0"/>
              <a:t>Workout gear</a:t>
            </a:r>
          </a:p>
          <a:p>
            <a:r>
              <a:rPr lang="en-US" sz="2400" dirty="0"/>
              <a:t>Teased, crimped or blown-out hair</a:t>
            </a:r>
          </a:p>
          <a:p>
            <a:r>
              <a:rPr lang="en-US" sz="2400" dirty="0"/>
              <a:t>The Rat-Tail</a:t>
            </a:r>
          </a:p>
          <a:p>
            <a:r>
              <a:rPr lang="en-US" sz="2400" dirty="0"/>
              <a:t>The Mullet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83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407" y="0"/>
            <a:ext cx="963318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87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73" y="2065373"/>
            <a:ext cx="3615070" cy="4752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903" y="1488560"/>
            <a:ext cx="4097024" cy="5369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846" y="21267"/>
            <a:ext cx="2506058" cy="3508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976" y="3104707"/>
            <a:ext cx="2729023" cy="3713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4846" y="3508744"/>
            <a:ext cx="2506057" cy="3309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3098" y="21267"/>
            <a:ext cx="2558901" cy="308344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96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5" y="212652"/>
            <a:ext cx="3406849" cy="2694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349" y="3089202"/>
            <a:ext cx="3604437" cy="3156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560" y="3147237"/>
            <a:ext cx="2516040" cy="323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089" y="569341"/>
            <a:ext cx="173355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4432" y="416941"/>
            <a:ext cx="1762125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6143" y="416941"/>
            <a:ext cx="1676400" cy="2724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9190" y="3141091"/>
            <a:ext cx="2086308" cy="3139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9786" y="3490027"/>
            <a:ext cx="2218218" cy="235444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76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8347"/>
            <a:ext cx="9601200" cy="908447"/>
          </a:xfrm>
        </p:spPr>
        <p:txBody>
          <a:bodyPr/>
          <a:lstStyle/>
          <a:p>
            <a:pPr algn="ctr"/>
            <a:r>
              <a:rPr lang="en-US" dirty="0"/>
              <a:t>Television in the 70s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8317" y="686229"/>
            <a:ext cx="9824484" cy="6071191"/>
          </a:xfrm>
        </p:spPr>
        <p:txBody>
          <a:bodyPr>
            <a:normAutofit fontScale="70000" lnSpcReduction="20000"/>
          </a:bodyPr>
          <a:lstStyle/>
          <a:p>
            <a:r>
              <a:rPr lang="en-US" sz="2300" b="1" dirty="0"/>
              <a:t>Moviegoing audiences shrink still further in the 70s as more people stay home and watch television</a:t>
            </a:r>
          </a:p>
          <a:p>
            <a:r>
              <a:rPr lang="en-US" sz="2300" b="1" dirty="0"/>
              <a:t>“Subscription” TV emerges – with HBO!</a:t>
            </a:r>
          </a:p>
          <a:p>
            <a:r>
              <a:rPr lang="en-US" sz="2300" b="1" dirty="0"/>
              <a:t>Sketch comedy comes of age!</a:t>
            </a:r>
          </a:p>
          <a:p>
            <a:pPr lvl="1"/>
            <a:r>
              <a:rPr lang="en-US" sz="2300" b="1" dirty="0"/>
              <a:t>Saturday Night Live</a:t>
            </a:r>
          </a:p>
          <a:p>
            <a:pPr lvl="1"/>
            <a:r>
              <a:rPr lang="en-US" sz="2300" b="1" dirty="0"/>
              <a:t>Monty Python’s Flying Circus: </a:t>
            </a:r>
          </a:p>
          <a:p>
            <a:r>
              <a:rPr lang="en-US" sz="2300" b="1" dirty="0"/>
              <a:t>Conservative elements long to return to a “simpler” time</a:t>
            </a:r>
          </a:p>
          <a:p>
            <a:pPr lvl="1"/>
            <a:r>
              <a:rPr lang="en-US" sz="2300" b="1" dirty="0"/>
              <a:t>Happy Days: </a:t>
            </a:r>
            <a:r>
              <a:rPr lang="en-US" sz="2300" b="1" dirty="0">
                <a:hlinkClick r:id="rId2"/>
              </a:rPr>
              <a:t>https://www.youtube.com/watch?v=6W6y7YhHdVE</a:t>
            </a:r>
            <a:endParaRPr lang="en-US" sz="2300" b="1" dirty="0"/>
          </a:p>
          <a:p>
            <a:pPr lvl="1"/>
            <a:r>
              <a:rPr lang="en-US" sz="2300" b="1" dirty="0"/>
              <a:t>Little House on the Prairie</a:t>
            </a:r>
          </a:p>
          <a:p>
            <a:pPr lvl="1"/>
            <a:r>
              <a:rPr lang="en-US" sz="2300" b="1" dirty="0"/>
              <a:t>The </a:t>
            </a:r>
            <a:r>
              <a:rPr lang="en-US" sz="2300" b="1" dirty="0" err="1"/>
              <a:t>Waltons</a:t>
            </a:r>
            <a:endParaRPr lang="en-US" sz="2300" b="1" dirty="0"/>
          </a:p>
          <a:p>
            <a:r>
              <a:rPr lang="en-US" sz="2300" b="1" dirty="0"/>
              <a:t>Much more diversity and effort to reflect social trends (civil rights, feminism, anti-war movement)</a:t>
            </a:r>
          </a:p>
          <a:p>
            <a:pPr lvl="1"/>
            <a:r>
              <a:rPr lang="en-US" sz="2300" b="1" dirty="0"/>
              <a:t>Roots (100 million watched): </a:t>
            </a:r>
            <a:r>
              <a:rPr lang="en-US" sz="2300" b="1" dirty="0">
                <a:hlinkClick r:id="rId3"/>
              </a:rPr>
              <a:t>https://www.youtube.com/watch?v=TSJUgws9M-E&amp;list=PLNqwHBvKkXKqkbAFry_5HqKg0xnLuYq3M</a:t>
            </a:r>
            <a:endParaRPr lang="en-US" sz="2300" b="1" dirty="0"/>
          </a:p>
          <a:p>
            <a:pPr lvl="1"/>
            <a:r>
              <a:rPr lang="en-US" sz="2300" b="1" dirty="0"/>
              <a:t>Good Times</a:t>
            </a:r>
          </a:p>
          <a:p>
            <a:pPr lvl="1"/>
            <a:r>
              <a:rPr lang="en-US" sz="2300" b="1" dirty="0"/>
              <a:t>Laverne &amp; Shirley</a:t>
            </a:r>
          </a:p>
          <a:p>
            <a:pPr lvl="1"/>
            <a:r>
              <a:rPr lang="en-US" sz="2300" b="1" dirty="0"/>
              <a:t>The Mary Tyler Moore Show</a:t>
            </a:r>
          </a:p>
          <a:p>
            <a:pPr lvl="1"/>
            <a:r>
              <a:rPr lang="en-US" sz="2300" b="1" dirty="0"/>
              <a:t>The </a:t>
            </a:r>
            <a:r>
              <a:rPr lang="en-US" sz="2300" b="1" dirty="0" err="1"/>
              <a:t>Jeffersons</a:t>
            </a:r>
            <a:r>
              <a:rPr lang="en-US" sz="2300" b="1" dirty="0"/>
              <a:t>: </a:t>
            </a:r>
            <a:r>
              <a:rPr lang="en-US" sz="2300" b="1" dirty="0">
                <a:hlinkClick r:id="rId4"/>
              </a:rPr>
              <a:t>https://www.youtube.com/watch?v=L09qnRfZY-k</a:t>
            </a:r>
            <a:endParaRPr lang="en-US" sz="2300" b="1" dirty="0"/>
          </a:p>
          <a:p>
            <a:pPr lvl="1"/>
            <a:r>
              <a:rPr lang="en-US" sz="2300" b="1" dirty="0"/>
              <a:t>All in the Family: </a:t>
            </a:r>
            <a:r>
              <a:rPr lang="en-US" sz="2300" b="1" dirty="0">
                <a:hlinkClick r:id="rId5"/>
              </a:rPr>
              <a:t>https://www.youtube.com/watch?v=m6ev_kqWGBs</a:t>
            </a:r>
            <a:endParaRPr lang="en-US" sz="2300" b="1" dirty="0"/>
          </a:p>
          <a:p>
            <a:pPr lvl="1"/>
            <a:r>
              <a:rPr lang="en-US" sz="2300" b="1" dirty="0"/>
              <a:t>Sesame Street</a:t>
            </a:r>
          </a:p>
          <a:p>
            <a:pPr lvl="1"/>
            <a:r>
              <a:rPr lang="en-US" sz="2300" b="1" dirty="0"/>
              <a:t>M.A.S.H.</a:t>
            </a:r>
          </a:p>
          <a:p>
            <a:pPr marL="530352" lvl="1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9760" y="1067706"/>
            <a:ext cx="2286000" cy="1800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6238" y="1067706"/>
            <a:ext cx="1381125" cy="2038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6800" y="4614259"/>
            <a:ext cx="3381153" cy="21940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4389" y="2624787"/>
            <a:ext cx="1726131" cy="219407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57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822960"/>
          </a:xfrm>
        </p:spPr>
        <p:txBody>
          <a:bodyPr/>
          <a:lstStyle/>
          <a:p>
            <a:pPr algn="ctr"/>
            <a:r>
              <a:rPr lang="en-US" dirty="0"/>
              <a:t>Television in the 80s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701040"/>
            <a:ext cx="9098280" cy="615696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Americans begin watching more television than EVER before: average of 7 hours per day</a:t>
            </a:r>
          </a:p>
          <a:p>
            <a:r>
              <a:rPr lang="en-US" b="1" dirty="0"/>
              <a:t>Children often “raised” by television: Cartoons  begin to target kids directly for advertising</a:t>
            </a:r>
          </a:p>
          <a:p>
            <a:r>
              <a:rPr lang="en-US" b="1" dirty="0"/>
              <a:t>Sensationalism: Primetime soap-operas</a:t>
            </a:r>
          </a:p>
          <a:p>
            <a:pPr lvl="1"/>
            <a:r>
              <a:rPr lang="en-US" b="1" dirty="0"/>
              <a:t>Dallas (originates the cliffhanger – who shot J.R.?)</a:t>
            </a:r>
          </a:p>
          <a:p>
            <a:pPr lvl="1"/>
            <a:r>
              <a:rPr lang="en-US" b="1" dirty="0"/>
              <a:t>Dynasty</a:t>
            </a:r>
          </a:p>
          <a:p>
            <a:pPr lvl="1"/>
            <a:r>
              <a:rPr lang="en-US" b="1" dirty="0" smtClean="0"/>
              <a:t>Moonlighting (first primetime romance – Bruce Willis! (of all people to be designated a heart-throb!)</a:t>
            </a:r>
          </a:p>
          <a:p>
            <a:r>
              <a:rPr lang="en-US" b="1" dirty="0"/>
              <a:t>The final episode of M.A.S.H. (123,000,000)</a:t>
            </a:r>
          </a:p>
          <a:p>
            <a:pPr lvl="1"/>
            <a:r>
              <a:rPr lang="en-US" b="1" dirty="0"/>
              <a:t>Most watched TV event in history next to several Super Bowls</a:t>
            </a:r>
          </a:p>
          <a:p>
            <a:r>
              <a:rPr lang="en-US" b="1" dirty="0"/>
              <a:t>Cable appears giving viewers more choice</a:t>
            </a:r>
          </a:p>
          <a:p>
            <a:r>
              <a:rPr lang="en-US" b="1" dirty="0"/>
              <a:t>Law enforcement dramas: </a:t>
            </a:r>
          </a:p>
          <a:p>
            <a:pPr lvl="1"/>
            <a:r>
              <a:rPr lang="en-US" b="1" dirty="0"/>
              <a:t>Magnum P.I., 21 Jump Street, Miami Vice, The A-Team, Hill Street Blues</a:t>
            </a:r>
          </a:p>
          <a:p>
            <a:r>
              <a:rPr lang="en-US" b="1" dirty="0"/>
              <a:t>Sitcoms Evolve:</a:t>
            </a:r>
          </a:p>
          <a:p>
            <a:pPr lvl="1"/>
            <a:r>
              <a:rPr lang="en-US" b="1" dirty="0"/>
              <a:t>The Cosby Show: </a:t>
            </a:r>
            <a:r>
              <a:rPr lang="en-US" b="1" dirty="0">
                <a:hlinkClick r:id="rId2"/>
              </a:rPr>
              <a:t>https://www.youtube.com/watch?v=rO35dhxNjYI</a:t>
            </a:r>
            <a:endParaRPr lang="en-US" b="1" dirty="0"/>
          </a:p>
          <a:p>
            <a:pPr lvl="1"/>
            <a:r>
              <a:rPr lang="en-US" b="1" dirty="0"/>
              <a:t>Cheers</a:t>
            </a:r>
          </a:p>
          <a:p>
            <a:r>
              <a:rPr lang="en-US" b="1" dirty="0"/>
              <a:t>Whole channels dedicated to sports (ESPN appears)</a:t>
            </a:r>
          </a:p>
          <a:p>
            <a:r>
              <a:rPr lang="en-US" b="1" dirty="0"/>
              <a:t>MTV emerges: first major television network to focus exclusively on youth culture: </a:t>
            </a:r>
            <a:r>
              <a:rPr lang="en-US" b="1" dirty="0">
                <a:hlinkClick r:id="rId3"/>
              </a:rPr>
              <a:t>https://www.youtube.com/watch?v=ZPEwluSNzgc</a:t>
            </a:r>
            <a:r>
              <a:rPr lang="en-US" b="1" dirty="0"/>
              <a:t> </a:t>
            </a:r>
          </a:p>
          <a:p>
            <a:r>
              <a:rPr lang="en-US" b="1" dirty="0"/>
              <a:t>Daytime Talk shows: Phil Donahue, Oprah Winfrey (explore relevant social and political issues)</a:t>
            </a:r>
          </a:p>
          <a:p>
            <a:r>
              <a:rPr lang="en-US" b="1" dirty="0"/>
              <a:t>Talk shows degenerate toward the end of the decade: Geraldo Rivera, Jerry Springer</a:t>
            </a:r>
          </a:p>
          <a:p>
            <a:r>
              <a:rPr lang="en-US" b="1" dirty="0"/>
              <a:t>Conservative Values:</a:t>
            </a:r>
          </a:p>
          <a:p>
            <a:pPr lvl="1"/>
            <a:r>
              <a:rPr lang="en-US" b="1" dirty="0"/>
              <a:t>The Wonder Years</a:t>
            </a:r>
          </a:p>
          <a:p>
            <a:pPr lvl="1"/>
            <a:r>
              <a:rPr lang="en-US" b="1" dirty="0"/>
              <a:t>Family Ties</a:t>
            </a:r>
          </a:p>
          <a:p>
            <a:pPr lvl="1"/>
            <a:r>
              <a:rPr lang="en-US" b="1" dirty="0"/>
              <a:t>Full House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4110" y="364048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160" y="2656022"/>
            <a:ext cx="2390775" cy="191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0102" y="4973716"/>
            <a:ext cx="2933700" cy="155257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45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465" y="224030"/>
            <a:ext cx="9601200" cy="1485900"/>
          </a:xfrm>
        </p:spPr>
        <p:txBody>
          <a:bodyPr/>
          <a:lstStyle/>
          <a:p>
            <a:pPr algn="ctr"/>
            <a:r>
              <a:rPr lang="en-US" dirty="0" smtClean="0"/>
              <a:t>Music in the 70s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1952" y="1008715"/>
            <a:ext cx="7578165" cy="584928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909" b="1" dirty="0" smtClean="0"/>
              <a:t>Toward the end of the 60s, </a:t>
            </a:r>
            <a:r>
              <a:rPr lang="en-US" sz="2909" b="1" dirty="0" smtClean="0">
                <a:solidFill>
                  <a:srgbClr val="FF0000"/>
                </a:solidFill>
              </a:rPr>
              <a:t>rock </a:t>
            </a:r>
            <a:r>
              <a:rPr lang="en-US" sz="2909" b="1" dirty="0" err="1" smtClean="0">
                <a:solidFill>
                  <a:srgbClr val="FF0000"/>
                </a:solidFill>
              </a:rPr>
              <a:t>n</a:t>
            </a:r>
            <a:r>
              <a:rPr lang="en-US" sz="2909" b="1" dirty="0" smtClean="0">
                <a:solidFill>
                  <a:srgbClr val="FF0000"/>
                </a:solidFill>
              </a:rPr>
              <a:t>’ roll becomes “harder”</a:t>
            </a:r>
          </a:p>
          <a:p>
            <a:r>
              <a:rPr lang="en-US" sz="2909" b="1" dirty="0" smtClean="0"/>
              <a:t>Joplin &amp; Hendrix give way to Led Zeppelin, Black Sabbath and Kiss – </a:t>
            </a:r>
            <a:r>
              <a:rPr lang="en-US" sz="2909" b="1" dirty="0" smtClean="0">
                <a:solidFill>
                  <a:srgbClr val="FF0000"/>
                </a:solidFill>
              </a:rPr>
              <a:t>METAL</a:t>
            </a:r>
            <a:r>
              <a:rPr lang="en-US" sz="2909" b="1" dirty="0" smtClean="0"/>
              <a:t> emerges</a:t>
            </a:r>
          </a:p>
          <a:p>
            <a:pPr lvl="1"/>
            <a:r>
              <a:rPr lang="en-US" sz="2909" b="1" dirty="0" smtClean="0"/>
              <a:t>Black Sabbath’s “Iron Man”</a:t>
            </a:r>
          </a:p>
          <a:p>
            <a:pPr>
              <a:buNone/>
            </a:pPr>
            <a:r>
              <a:rPr lang="en-US" sz="2909" b="1" dirty="0" smtClean="0">
                <a:hlinkClick r:id="rId3"/>
              </a:rPr>
              <a:t>https://www.youtube.com/watch?v=5s7_WbiR79E</a:t>
            </a:r>
            <a:endParaRPr lang="en-US" sz="2909" b="1" dirty="0" smtClean="0"/>
          </a:p>
          <a:p>
            <a:r>
              <a:rPr lang="en-US" sz="2909" b="1" dirty="0" smtClean="0"/>
              <a:t>Soul and blues fuse with </a:t>
            </a:r>
            <a:r>
              <a:rPr lang="en-US" sz="2909" b="1" dirty="0" smtClean="0">
                <a:solidFill>
                  <a:srgbClr val="FF0000"/>
                </a:solidFill>
              </a:rPr>
              <a:t>DISCO</a:t>
            </a:r>
            <a:r>
              <a:rPr lang="en-US" sz="2909" b="1" dirty="0" smtClean="0"/>
              <a:t> and become: </a:t>
            </a:r>
            <a:r>
              <a:rPr lang="en-US" sz="2909" b="1" dirty="0" smtClean="0">
                <a:solidFill>
                  <a:srgbClr val="FF0000"/>
                </a:solidFill>
              </a:rPr>
              <a:t>FUNK</a:t>
            </a:r>
          </a:p>
          <a:p>
            <a:pPr lvl="1"/>
            <a:r>
              <a:rPr lang="en-US" sz="2909" b="1" dirty="0" smtClean="0">
                <a:solidFill>
                  <a:srgbClr val="000000"/>
                </a:solidFill>
              </a:rPr>
              <a:t>Stevie Wonder’s “Superstition”</a:t>
            </a:r>
          </a:p>
          <a:p>
            <a:pPr>
              <a:buNone/>
            </a:pPr>
            <a:r>
              <a:rPr lang="en-US" sz="2909" b="1" dirty="0" smtClean="0">
                <a:solidFill>
                  <a:srgbClr val="FF0000"/>
                </a:solidFill>
                <a:hlinkClick r:id="rId4"/>
              </a:rPr>
              <a:t>https://www.youtube.com/watch?v=0CFuCYNx-1g</a:t>
            </a:r>
            <a:endParaRPr lang="en-US" sz="2909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909" b="1" dirty="0" smtClean="0">
                <a:solidFill>
                  <a:schemeClr val="tx1"/>
                </a:solidFill>
              </a:rPr>
              <a:t>British music continues to influence American music</a:t>
            </a:r>
          </a:p>
          <a:p>
            <a:r>
              <a:rPr lang="en-US" sz="2909" b="1" dirty="0" smtClean="0">
                <a:solidFill>
                  <a:schemeClr val="tx1"/>
                </a:solidFill>
              </a:rPr>
              <a:t>The punk movement begins in Great Britain: The Sex Pistols: “Anarchy in the UK” &amp; “My Way”</a:t>
            </a:r>
          </a:p>
          <a:p>
            <a:pPr>
              <a:buNone/>
            </a:pPr>
            <a:r>
              <a:rPr lang="en-US" sz="2909" b="1" dirty="0" smtClean="0">
                <a:solidFill>
                  <a:schemeClr val="tx1"/>
                </a:solidFill>
                <a:hlinkClick r:id="rId5"/>
              </a:rPr>
              <a:t>https://www.youtube.com/watch?v=qbmWs6Jf5dc</a:t>
            </a:r>
            <a:endParaRPr lang="en-US" sz="2909" b="1" dirty="0" smtClean="0">
              <a:solidFill>
                <a:srgbClr val="000000"/>
              </a:solidFill>
              <a:hlinkClick r:id="rId6"/>
            </a:endParaRPr>
          </a:p>
          <a:p>
            <a:pPr>
              <a:buNone/>
            </a:pPr>
            <a:r>
              <a:rPr lang="en-US" sz="2909" b="1" dirty="0" smtClean="0">
                <a:solidFill>
                  <a:schemeClr val="tx1"/>
                </a:solidFill>
                <a:hlinkClick r:id="rId6"/>
              </a:rPr>
              <a:t>https://www.youtube.com/watch?v=Sv5DdTIKk48</a:t>
            </a:r>
            <a:endParaRPr lang="en-US" sz="2909" b="1" dirty="0" smtClean="0">
              <a:solidFill>
                <a:schemeClr val="tx1"/>
              </a:solidFill>
            </a:endParaRPr>
          </a:p>
          <a:p>
            <a:endParaRPr lang="en-US" sz="2909" b="1" dirty="0" smtClean="0">
              <a:solidFill>
                <a:schemeClr val="tx1"/>
              </a:solidFill>
            </a:endParaRPr>
          </a:p>
          <a:p>
            <a:r>
              <a:rPr lang="en-US" sz="2909" b="1" dirty="0" smtClean="0">
                <a:solidFill>
                  <a:schemeClr val="tx1"/>
                </a:solidFill>
              </a:rPr>
              <a:t>Punk becomes decidedly more “pop” once it crosses the Atlantic and reaches the U.S. </a:t>
            </a:r>
          </a:p>
          <a:p>
            <a:r>
              <a:rPr lang="en-US" sz="2909" b="1" dirty="0" smtClean="0">
                <a:solidFill>
                  <a:schemeClr val="tx1"/>
                </a:solidFill>
                <a:hlinkClick r:id="rId7"/>
              </a:rPr>
              <a:t>https://www.youtube.com/watch?v=JBN1CkyRzmE</a:t>
            </a:r>
            <a:endParaRPr lang="en-US" sz="2909" b="1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93412" y="268941"/>
            <a:ext cx="2330824" cy="22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98106" y="5126599"/>
            <a:ext cx="2111188" cy="173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41558" y="1927410"/>
            <a:ext cx="2304676" cy="222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63529" y="3316942"/>
            <a:ext cx="2614706" cy="172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20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499" y="0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Music in the 80s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9094" y="758314"/>
            <a:ext cx="8379706" cy="609968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Pop Music Explodes! </a:t>
            </a:r>
            <a:r>
              <a:rPr lang="en-US" b="1" dirty="0"/>
              <a:t>– Michael Jackson, Prince, Madonna, Janet Jackson, Whitney Houston (pop stars now more strongly emphasize dance as a major aspect of performance)</a:t>
            </a:r>
          </a:p>
          <a:p>
            <a:r>
              <a:rPr lang="en-US" b="1" dirty="0">
                <a:solidFill>
                  <a:srgbClr val="FF0000"/>
                </a:solidFill>
              </a:rPr>
              <a:t>The Return of the “Single”</a:t>
            </a:r>
            <a:r>
              <a:rPr lang="en-US" b="1" dirty="0"/>
              <a:t>: If the 60s and 70s were the era of the “Album”, then the 80s was the era of the “single”. Pop movement swells with numerous “</a:t>
            </a:r>
            <a:r>
              <a:rPr lang="en-US" b="1" dirty="0">
                <a:solidFill>
                  <a:srgbClr val="FF0000"/>
                </a:solidFill>
              </a:rPr>
              <a:t>One Hit Wonders” </a:t>
            </a:r>
            <a:r>
              <a:rPr lang="en-US" b="1" dirty="0">
                <a:solidFill>
                  <a:schemeClr val="tx1"/>
                </a:solidFill>
              </a:rPr>
              <a:t>– “Take on Me” (A-Ha), “Never </a:t>
            </a:r>
            <a:r>
              <a:rPr lang="en-US" b="1" dirty="0" err="1">
                <a:solidFill>
                  <a:schemeClr val="tx1"/>
                </a:solidFill>
              </a:rPr>
              <a:t>Gonna</a:t>
            </a:r>
            <a:r>
              <a:rPr lang="en-US" b="1" dirty="0">
                <a:solidFill>
                  <a:schemeClr val="tx1"/>
                </a:solidFill>
              </a:rPr>
              <a:t> Give You Up” (Rick Astley)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linkClick r:id="rId2"/>
              </a:rPr>
              <a:t>https://www.youtube.com/watch?v=dQw4w9WgXcQ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Music assumes a stronger focus on both the DJ and the electronic composer (use of synthesizers creates new wave of </a:t>
            </a:r>
            <a:r>
              <a:rPr lang="en-US" b="1" dirty="0">
                <a:solidFill>
                  <a:srgbClr val="FF0000"/>
                </a:solidFill>
              </a:rPr>
              <a:t>electronic </a:t>
            </a:r>
            <a:r>
              <a:rPr lang="en-US" b="1" dirty="0" smtClean="0">
                <a:solidFill>
                  <a:srgbClr val="FF0000"/>
                </a:solidFill>
              </a:rPr>
              <a:t>pop</a:t>
            </a:r>
            <a:r>
              <a:rPr lang="en-US" b="1" dirty="0" smtClean="0">
                <a:solidFill>
                  <a:schemeClr val="tx1"/>
                </a:solidFill>
              </a:rPr>
              <a:t>: “Whip It” (</a:t>
            </a:r>
            <a:r>
              <a:rPr lang="en-US" b="1" dirty="0" err="1" smtClean="0">
                <a:solidFill>
                  <a:schemeClr val="tx1"/>
                </a:solidFill>
              </a:rPr>
              <a:t>Devo</a:t>
            </a:r>
            <a:r>
              <a:rPr lang="en-US" b="1" dirty="0" smtClean="0">
                <a:solidFill>
                  <a:schemeClr val="tx1"/>
                </a:solidFill>
              </a:rPr>
              <a:t>), “Blue Monday” (New Order)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hlinkClick r:id="rId3"/>
              </a:rPr>
              <a:t>https://www.youtube.com/watch?v=9GMjH1nR0ds</a:t>
            </a:r>
            <a:endParaRPr lang="en-US" b="1" dirty="0" smtClean="0"/>
          </a:p>
          <a:p>
            <a:r>
              <a:rPr lang="en-US" b="1" dirty="0"/>
              <a:t>The Music Video Becomes a Standard – any hit song could be that much more hard-hitting with an amazing music video (Michael Jackson music videos always incredibly impressive)</a:t>
            </a:r>
          </a:p>
          <a:p>
            <a:pPr marL="0" indent="0">
              <a:buNone/>
            </a:pPr>
            <a:r>
              <a:rPr lang="en-US" b="1" dirty="0"/>
              <a:t>“Beat It” – </a:t>
            </a:r>
            <a:r>
              <a:rPr lang="en-US" b="1" dirty="0">
                <a:hlinkClick r:id="rId4"/>
              </a:rPr>
              <a:t>https://www.youtube.com/watch?v=oRdxUFDoQe0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“Smooth Criminal” - </a:t>
            </a:r>
            <a:r>
              <a:rPr lang="en-US" b="1" dirty="0">
                <a:hlinkClick r:id="rId5"/>
              </a:rPr>
              <a:t>https://www.youtube.com/watch?v=h_D3VFfhvs4</a:t>
            </a:r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Metal Matures</a:t>
            </a:r>
            <a:r>
              <a:rPr lang="en-US" b="1" dirty="0">
                <a:solidFill>
                  <a:schemeClr val="tx1"/>
                </a:solidFill>
              </a:rPr>
              <a:t>: The harder rock and punk of the 70s influences a new generation of musicians – Slayer, </a:t>
            </a:r>
            <a:r>
              <a:rPr lang="en-US" b="1" dirty="0" err="1">
                <a:solidFill>
                  <a:schemeClr val="tx1"/>
                </a:solidFill>
              </a:rPr>
              <a:t>Pantera</a:t>
            </a:r>
            <a:r>
              <a:rPr lang="en-US" b="1" dirty="0">
                <a:solidFill>
                  <a:schemeClr val="tx1"/>
                </a:solidFill>
              </a:rPr>
              <a:t>, Metallica</a:t>
            </a:r>
          </a:p>
          <a:p>
            <a:r>
              <a:rPr lang="en-US" b="1" dirty="0">
                <a:solidFill>
                  <a:schemeClr val="tx1"/>
                </a:solidFill>
              </a:rPr>
              <a:t>Hair Metal: Guns n’ Roses, Van Halen, Twisted Sister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hlinkClick r:id="rId6"/>
              </a:rPr>
              <a:t>https://www.youtube.com/watch?v=1w7OgIMMRc4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Hip Hop &amp; Rap Are Born </a:t>
            </a:r>
            <a:r>
              <a:rPr lang="en-US" b="1" dirty="0">
                <a:solidFill>
                  <a:schemeClr val="tx1"/>
                </a:solidFill>
              </a:rPr>
              <a:t>– “Rapper’s Delight” (</a:t>
            </a:r>
            <a:r>
              <a:rPr lang="en-US" b="1" dirty="0" err="1">
                <a:solidFill>
                  <a:schemeClr val="tx1"/>
                </a:solidFill>
              </a:rPr>
              <a:t>Sugarhill</a:t>
            </a:r>
            <a:r>
              <a:rPr lang="en-US" b="1" dirty="0">
                <a:solidFill>
                  <a:schemeClr val="tx1"/>
                </a:solidFill>
              </a:rPr>
              <a:t> Gang – 1979), “The Message” (Grandmaster Flash, 1981)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hlinkClick r:id="rId7"/>
              </a:rPr>
              <a:t>https://www.youtube.com/watch?v=mcCK99wHrk0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hlinkClick r:id="rId8"/>
              </a:rPr>
              <a:t>https://www.youtube.com/watch?v=PobrSpMwKk4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The genre would grow throughout the 80s with many more artists: Biz Markie, Slick Rick LL Cool J, Run-DMC, Public Enemy, NWA. 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6066" y="228600"/>
            <a:ext cx="1914525" cy="2390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97940" y="2619375"/>
            <a:ext cx="2390775" cy="1914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1740" y="45339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20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274</TotalTime>
  <Words>1440</Words>
  <Application>Microsoft Macintosh PowerPoint</Application>
  <PresentationFormat>Custom</PresentationFormat>
  <Paragraphs>115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Crop</vt:lpstr>
      <vt:lpstr>Pop Culture in the 70s and 80s</vt:lpstr>
      <vt:lpstr>Fashion</vt:lpstr>
      <vt:lpstr>Slide 3</vt:lpstr>
      <vt:lpstr>Slide 4</vt:lpstr>
      <vt:lpstr>Slide 5</vt:lpstr>
      <vt:lpstr>Television in the 70s</vt:lpstr>
      <vt:lpstr>Television in the 80s</vt:lpstr>
      <vt:lpstr>Music in the 70s</vt:lpstr>
      <vt:lpstr>Music in the 80s</vt:lpstr>
      <vt:lpstr>Movies in the 70s</vt:lpstr>
      <vt:lpstr>Movies in the 80s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Culture in the 70s and 80s</dc:title>
  <dc:creator>Elena Hynes</dc:creator>
  <cp:lastModifiedBy>Elena Hynes</cp:lastModifiedBy>
  <cp:revision>25</cp:revision>
  <dcterms:created xsi:type="dcterms:W3CDTF">2017-05-12T17:41:48Z</dcterms:created>
  <dcterms:modified xsi:type="dcterms:W3CDTF">2017-05-12T18:08:38Z</dcterms:modified>
</cp:coreProperties>
</file>